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7" r:id="rId2"/>
    <p:sldMasterId id="2147483681" r:id="rId3"/>
    <p:sldMasterId id="2147483742" r:id="rId4"/>
    <p:sldMasterId id="2147483792" r:id="rId5"/>
    <p:sldMasterId id="2147483839" r:id="rId6"/>
    <p:sldMasterId id="2147483847" r:id="rId7"/>
    <p:sldMasterId id="2147483849" r:id="rId8"/>
    <p:sldMasterId id="2147483851" r:id="rId9"/>
    <p:sldMasterId id="2147483855" r:id="rId10"/>
    <p:sldMasterId id="2147483857" r:id="rId11"/>
    <p:sldMasterId id="2147483868" r:id="rId12"/>
    <p:sldMasterId id="2147483871" r:id="rId13"/>
    <p:sldMasterId id="2147483873" r:id="rId14"/>
    <p:sldMasterId id="2147483876" r:id="rId15"/>
    <p:sldMasterId id="2147483882" r:id="rId16"/>
    <p:sldMasterId id="2147483884" r:id="rId17"/>
  </p:sldMasterIdLst>
  <p:notesMasterIdLst>
    <p:notesMasterId r:id="rId26"/>
  </p:notesMasterIdLst>
  <p:sldIdLst>
    <p:sldId id="283" r:id="rId18"/>
    <p:sldId id="2147483545" r:id="rId19"/>
    <p:sldId id="2147483559" r:id="rId20"/>
    <p:sldId id="2147483556" r:id="rId21"/>
    <p:sldId id="2147483552" r:id="rId22"/>
    <p:sldId id="2147483551" r:id="rId23"/>
    <p:sldId id="2147483558" r:id="rId24"/>
    <p:sldId id="214748355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42276F6-96C9-420D-9794-1674B571FAD5}">
          <p14:sldIdLst/>
        </p14:section>
        <p14:section name="01" id="{B9D4678F-FFB6-4D2D-93AB-3813273F71F8}">
          <p14:sldIdLst>
            <p14:sldId id="283"/>
            <p14:sldId id="2147483545"/>
            <p14:sldId id="2147483559"/>
            <p14:sldId id="2147483556"/>
            <p14:sldId id="2147483552"/>
            <p14:sldId id="2147483551"/>
            <p14:sldId id="2147483558"/>
            <p14:sldId id="2147483557"/>
          </p14:sldIdLst>
        </p14:section>
      </p14:sectionLst>
    </p:ext>
    <p:ext uri="{EFAFB233-063F-42B5-8137-9DF3F51BA10A}">
      <p15:sldGuideLst xmlns:p15="http://schemas.microsoft.com/office/powerpoint/2012/main">
        <p15:guide id="6" orient="horz" pos="2160">
          <p15:clr>
            <a:srgbClr val="A4A3A4"/>
          </p15:clr>
        </p15:guide>
        <p15:guide id="7"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yichang (C)" initials="y(" lastIdx="1" clrIdx="0">
    <p:extLst>
      <p:ext uri="{19B8F6BF-5375-455C-9EA6-DF929625EA0E}">
        <p15:presenceInfo xmlns:p15="http://schemas.microsoft.com/office/powerpoint/2012/main" userId="S-1-5-21-147214757-305610072-1517763936-9161431" providerId="AD"/>
      </p:ext>
    </p:extLst>
  </p:cmAuthor>
  <p:cmAuthor id="2" name="Lihuiyong (Fred)" initials="L(" lastIdx="7" clrIdx="1">
    <p:extLst>
      <p:ext uri="{19B8F6BF-5375-455C-9EA6-DF929625EA0E}">
        <p15:presenceInfo xmlns:p15="http://schemas.microsoft.com/office/powerpoint/2012/main" userId="S-1-5-21-147214757-305610072-1517763936-601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7F7F7F"/>
    <a:srgbClr val="FFFFFF"/>
    <a:srgbClr val="F9E5E5"/>
    <a:srgbClr val="C00000"/>
    <a:srgbClr val="F8F8F8"/>
    <a:srgbClr val="FFF8E5"/>
    <a:srgbClr val="A3A3A3"/>
    <a:srgbClr val="DEEBF7"/>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8" autoAdjust="0"/>
    <p:restoredTop sz="86389" autoAdjust="0"/>
  </p:normalViewPr>
  <p:slideViewPr>
    <p:cSldViewPr snapToGrid="0" showGuides="1">
      <p:cViewPr varScale="1">
        <p:scale>
          <a:sx n="83" d="100"/>
          <a:sy n="83" d="100"/>
        </p:scale>
        <p:origin x="68"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D00CB-B4FD-44FC-A926-909CAC8A8EA4}" type="datetimeFigureOut">
              <a:rPr lang="zh-CN" altLang="en-US" smtClean="0"/>
              <a:t>2025/8/1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580BF-7827-4216-A243-F12D455FD229}" type="slidenum">
              <a:rPr lang="zh-CN" altLang="en-US" smtClean="0"/>
              <a:t>‹#›</a:t>
            </a:fld>
            <a:endParaRPr lang="zh-CN" altLang="en-US"/>
          </a:p>
        </p:txBody>
      </p:sp>
    </p:spTree>
    <p:extLst>
      <p:ext uri="{BB962C8B-B14F-4D97-AF65-F5344CB8AC3E}">
        <p14:creationId xmlns:p14="http://schemas.microsoft.com/office/powerpoint/2010/main" val="207397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684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kern="0" dirty="0">
                <a:solidFill>
                  <a:srgbClr val="1D1D1A"/>
                </a:solidFill>
                <a:latin typeface="微软雅黑" panose="020B0503020204020204" pitchFamily="34" charset="-122"/>
                <a:ea typeface="微软雅黑" panose="020B0503020204020204" pitchFamily="34" charset="-122"/>
                <a:sym typeface="微软雅黑"/>
              </a:rPr>
              <a:t>阻抗检测</a:t>
            </a:r>
            <a:r>
              <a:rPr lang="en-US" altLang="zh-CN" sz="1600" kern="0" dirty="0">
                <a:solidFill>
                  <a:srgbClr val="1D1D1A"/>
                </a:solidFill>
                <a:latin typeface="微软雅黑" panose="020B0503020204020204" pitchFamily="34" charset="-122"/>
                <a:ea typeface="微软雅黑" panose="020B0503020204020204" pitchFamily="34" charset="-122"/>
                <a:sym typeface="微软雅黑"/>
              </a:rPr>
              <a:t>@&gt;100 k</a:t>
            </a:r>
            <a:r>
              <a:rPr lang="el-GR" altLang="zh-CN" sz="1600" kern="0" dirty="0">
                <a:solidFill>
                  <a:srgbClr val="1D1D1A"/>
                </a:solidFill>
                <a:latin typeface="微软雅黑" panose="020B0503020204020204" pitchFamily="34" charset="-122"/>
                <a:ea typeface="微软雅黑" panose="020B0503020204020204" pitchFamily="34" charset="-122"/>
                <a:sym typeface="微软雅黑"/>
              </a:rPr>
              <a:t>Ω</a:t>
            </a:r>
            <a:endParaRPr lang="zh-CN" altLang="en-US" dirty="0"/>
          </a:p>
        </p:txBody>
      </p:sp>
      <p:sp>
        <p:nvSpPr>
          <p:cNvPr id="4" name="灯片编号占位符 3"/>
          <p:cNvSpPr>
            <a:spLocks noGrp="1"/>
          </p:cNvSpPr>
          <p:nvPr>
            <p:ph type="sldNum" sz="quarter" idx="5"/>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98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kern="0" dirty="0">
                <a:solidFill>
                  <a:srgbClr val="1D1D1A"/>
                </a:solidFill>
                <a:latin typeface="微软雅黑" panose="020B0503020204020204" pitchFamily="34" charset="-122"/>
                <a:ea typeface="微软雅黑" panose="020B0503020204020204" pitchFamily="34" charset="-122"/>
                <a:sym typeface="微软雅黑"/>
              </a:rPr>
              <a:t>阻抗检测</a:t>
            </a:r>
            <a:r>
              <a:rPr lang="en-US" altLang="zh-CN" sz="1600" kern="0" dirty="0">
                <a:solidFill>
                  <a:srgbClr val="1D1D1A"/>
                </a:solidFill>
                <a:latin typeface="微软雅黑" panose="020B0503020204020204" pitchFamily="34" charset="-122"/>
                <a:ea typeface="微软雅黑" panose="020B0503020204020204" pitchFamily="34" charset="-122"/>
                <a:sym typeface="微软雅黑"/>
              </a:rPr>
              <a:t>@&gt;100 k</a:t>
            </a:r>
            <a:r>
              <a:rPr lang="el-GR" altLang="zh-CN" sz="1600" kern="0" dirty="0">
                <a:solidFill>
                  <a:srgbClr val="1D1D1A"/>
                </a:solidFill>
                <a:latin typeface="微软雅黑" panose="020B0503020204020204" pitchFamily="34" charset="-122"/>
                <a:ea typeface="微软雅黑" panose="020B0503020204020204" pitchFamily="34" charset="-122"/>
                <a:sym typeface="微软雅黑"/>
              </a:rPr>
              <a:t>Ω</a:t>
            </a:r>
            <a:endParaRPr lang="zh-CN" altLang="en-US" dirty="0"/>
          </a:p>
        </p:txBody>
      </p:sp>
      <p:sp>
        <p:nvSpPr>
          <p:cNvPr id="4" name="灯片编号占位符 3"/>
          <p:cNvSpPr>
            <a:spLocks noGrp="1"/>
          </p:cNvSpPr>
          <p:nvPr>
            <p:ph type="sldNum" sz="quarter" idx="5"/>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347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kern="0" dirty="0">
                <a:solidFill>
                  <a:srgbClr val="1D1D1A"/>
                </a:solidFill>
                <a:latin typeface="微软雅黑" panose="020B0503020204020204" pitchFamily="34" charset="-122"/>
                <a:ea typeface="微软雅黑" panose="020B0503020204020204" pitchFamily="34" charset="-122"/>
                <a:sym typeface="微软雅黑"/>
              </a:rPr>
              <a:t>阻抗检测</a:t>
            </a:r>
            <a:r>
              <a:rPr lang="en-US" altLang="zh-CN" sz="1600" kern="0" dirty="0">
                <a:solidFill>
                  <a:srgbClr val="1D1D1A"/>
                </a:solidFill>
                <a:latin typeface="微软雅黑" panose="020B0503020204020204" pitchFamily="34" charset="-122"/>
                <a:ea typeface="微软雅黑" panose="020B0503020204020204" pitchFamily="34" charset="-122"/>
                <a:sym typeface="微软雅黑"/>
              </a:rPr>
              <a:t>@&gt;100 k</a:t>
            </a:r>
            <a:r>
              <a:rPr lang="el-GR" altLang="zh-CN" sz="1600" kern="0" dirty="0">
                <a:solidFill>
                  <a:srgbClr val="1D1D1A"/>
                </a:solidFill>
                <a:latin typeface="微软雅黑" panose="020B0503020204020204" pitchFamily="34" charset="-122"/>
                <a:ea typeface="微软雅黑" panose="020B0503020204020204" pitchFamily="34" charset="-122"/>
                <a:sym typeface="微软雅黑"/>
              </a:rPr>
              <a:t>Ω</a:t>
            </a:r>
            <a:endParaRPr lang="zh-CN" altLang="en-US" dirty="0"/>
          </a:p>
        </p:txBody>
      </p:sp>
      <p:sp>
        <p:nvSpPr>
          <p:cNvPr id="4" name="灯片编号占位符 3"/>
          <p:cNvSpPr>
            <a:spLocks noGrp="1"/>
          </p:cNvSpPr>
          <p:nvPr>
            <p:ph type="sldNum" sz="quarter" idx="5"/>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17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kern="0" dirty="0">
                <a:solidFill>
                  <a:srgbClr val="1D1D1A"/>
                </a:solidFill>
                <a:latin typeface="微软雅黑" panose="020B0503020204020204" pitchFamily="34" charset="-122"/>
                <a:ea typeface="微软雅黑" panose="020B0503020204020204" pitchFamily="34" charset="-122"/>
                <a:sym typeface="微软雅黑"/>
              </a:rPr>
              <a:t>阻抗检测</a:t>
            </a:r>
            <a:r>
              <a:rPr lang="en-US" altLang="zh-CN" sz="1600" kern="0" dirty="0">
                <a:solidFill>
                  <a:srgbClr val="1D1D1A"/>
                </a:solidFill>
                <a:latin typeface="微软雅黑" panose="020B0503020204020204" pitchFamily="34" charset="-122"/>
                <a:ea typeface="微软雅黑" panose="020B0503020204020204" pitchFamily="34" charset="-122"/>
                <a:sym typeface="微软雅黑"/>
              </a:rPr>
              <a:t>@&gt;100 k</a:t>
            </a:r>
            <a:r>
              <a:rPr lang="el-GR" altLang="zh-CN" sz="1600" kern="0" dirty="0">
                <a:solidFill>
                  <a:srgbClr val="1D1D1A"/>
                </a:solidFill>
                <a:latin typeface="微软雅黑" panose="020B0503020204020204" pitchFamily="34" charset="-122"/>
                <a:ea typeface="微软雅黑" panose="020B0503020204020204" pitchFamily="34" charset="-122"/>
                <a:sym typeface="微软雅黑"/>
              </a:rPr>
              <a:t>Ω</a:t>
            </a:r>
            <a:endParaRPr lang="zh-CN" altLang="en-US" dirty="0"/>
          </a:p>
        </p:txBody>
      </p:sp>
      <p:sp>
        <p:nvSpPr>
          <p:cNvPr id="4" name="灯片编号占位符 3"/>
          <p:cNvSpPr>
            <a:spLocks noGrp="1"/>
          </p:cNvSpPr>
          <p:nvPr>
            <p:ph type="sldNum" sz="quarter" idx="5"/>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32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kern="0" dirty="0">
                <a:solidFill>
                  <a:srgbClr val="1D1D1A"/>
                </a:solidFill>
                <a:latin typeface="微软雅黑" panose="020B0503020204020204" pitchFamily="34" charset="-122"/>
                <a:ea typeface="微软雅黑" panose="020B0503020204020204" pitchFamily="34" charset="-122"/>
                <a:sym typeface="微软雅黑"/>
              </a:rPr>
              <a:t>阻抗检测</a:t>
            </a:r>
            <a:r>
              <a:rPr lang="en-US" altLang="zh-CN" sz="1600" kern="0" dirty="0">
                <a:solidFill>
                  <a:srgbClr val="1D1D1A"/>
                </a:solidFill>
                <a:latin typeface="微软雅黑" panose="020B0503020204020204" pitchFamily="34" charset="-122"/>
                <a:ea typeface="微软雅黑" panose="020B0503020204020204" pitchFamily="34" charset="-122"/>
                <a:sym typeface="微软雅黑"/>
              </a:rPr>
              <a:t>@&gt;100 k</a:t>
            </a:r>
            <a:r>
              <a:rPr lang="el-GR" altLang="zh-CN" sz="1600" kern="0" dirty="0">
                <a:solidFill>
                  <a:srgbClr val="1D1D1A"/>
                </a:solidFill>
                <a:latin typeface="微软雅黑" panose="020B0503020204020204" pitchFamily="34" charset="-122"/>
                <a:ea typeface="微软雅黑" panose="020B0503020204020204" pitchFamily="34" charset="-122"/>
                <a:sym typeface="微软雅黑"/>
              </a:rPr>
              <a:t>Ω</a:t>
            </a:r>
            <a:endParaRPr lang="zh-CN" altLang="en-US" dirty="0"/>
          </a:p>
        </p:txBody>
      </p:sp>
      <p:sp>
        <p:nvSpPr>
          <p:cNvPr id="4" name="灯片编号占位符 3"/>
          <p:cNvSpPr>
            <a:spLocks noGrp="1"/>
          </p:cNvSpPr>
          <p:nvPr>
            <p:ph type="sldNum" sz="quarter" idx="5"/>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48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600" kern="0" dirty="0">
                <a:solidFill>
                  <a:srgbClr val="1D1D1A"/>
                </a:solidFill>
                <a:latin typeface="微软雅黑" panose="020B0503020204020204" pitchFamily="34" charset="-122"/>
                <a:ea typeface="微软雅黑" panose="020B0503020204020204" pitchFamily="34" charset="-122"/>
                <a:sym typeface="微软雅黑"/>
              </a:rPr>
              <a:t>阻抗检测</a:t>
            </a:r>
            <a:r>
              <a:rPr lang="en-US" altLang="zh-CN" sz="1600" kern="0" dirty="0">
                <a:solidFill>
                  <a:srgbClr val="1D1D1A"/>
                </a:solidFill>
                <a:latin typeface="微软雅黑" panose="020B0503020204020204" pitchFamily="34" charset="-122"/>
                <a:ea typeface="微软雅黑" panose="020B0503020204020204" pitchFamily="34" charset="-122"/>
                <a:sym typeface="微软雅黑"/>
              </a:rPr>
              <a:t>@&gt;100 k</a:t>
            </a:r>
            <a:r>
              <a:rPr lang="el-GR" altLang="zh-CN" sz="1600" kern="0" dirty="0">
                <a:solidFill>
                  <a:srgbClr val="1D1D1A"/>
                </a:solidFill>
                <a:latin typeface="微软雅黑" panose="020B0503020204020204" pitchFamily="34" charset="-122"/>
                <a:ea typeface="微软雅黑" panose="020B0503020204020204" pitchFamily="34" charset="-122"/>
                <a:sym typeface="微软雅黑"/>
              </a:rPr>
              <a:t>Ω</a:t>
            </a:r>
            <a:endParaRPr lang="zh-CN" altLang="en-US" dirty="0"/>
          </a:p>
        </p:txBody>
      </p:sp>
      <p:sp>
        <p:nvSpPr>
          <p:cNvPr id="4" name="灯片编号占位符 3"/>
          <p:cNvSpPr>
            <a:spLocks noGrp="1"/>
          </p:cNvSpPr>
          <p:nvPr>
            <p:ph type="sldNum" sz="quarter" idx="5"/>
          </p:nvPr>
        </p:nvSpPr>
        <p:spPr/>
        <p:txBody>
          <a:bodyPr/>
          <a:lstStyle/>
          <a:p>
            <a:pPr marL="0" marR="0" lvl="0" indent="0" algn="r" defTabSz="914478" rtl="0" eaLnBrk="1" fontAlgn="auto" latinLnBrk="0" hangingPunct="1">
              <a:lnSpc>
                <a:spcPct val="100000"/>
              </a:lnSpc>
              <a:spcBef>
                <a:spcPts val="0"/>
              </a:spcBef>
              <a:spcAft>
                <a:spcPts val="0"/>
              </a:spcAft>
              <a:buClrTx/>
              <a:buSzTx/>
              <a:buFontTx/>
              <a:buNone/>
              <a:tabLst/>
              <a:defRPr/>
            </a:pPr>
            <a:fld id="{F07326F3-4732-B74B-9C70-D0992466E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35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F8FC7CCD-75EB-9C44-BC7D-29679334A8CA}"/>
              </a:ext>
            </a:extLst>
          </p:cNvPr>
          <p:cNvSpPr txBox="1">
            <a:spLocks/>
          </p:cNvSpPr>
          <p:nvPr userDrawn="1"/>
        </p:nvSpPr>
        <p:spPr>
          <a:xfrm>
            <a:off x="7976241" y="2794960"/>
            <a:ext cx="3223909"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dirty="0">
                <a:solidFill>
                  <a:srgbClr val="1D1D1B"/>
                </a:solidFill>
                <a:latin typeface="Arial" panose="020B0604020202020204"/>
              </a:rPr>
              <a:t>Copyright©2018 Huawei Technologies Co., Ltd.</a:t>
            </a:r>
            <a:br>
              <a:rPr kumimoji="1" lang="en-US" altLang="zh-CN" sz="850" b="1" dirty="0">
                <a:solidFill>
                  <a:srgbClr val="1D1D1B"/>
                </a:solidFill>
                <a:latin typeface="Arial" panose="020B0604020202020204"/>
              </a:rPr>
            </a:br>
            <a:r>
              <a:rPr kumimoji="1" lang="en-US" altLang="zh-CN" sz="850" b="1" dirty="0">
                <a:solidFill>
                  <a:srgbClr val="1D1D1B"/>
                </a:solidFill>
                <a:latin typeface="Arial" panose="020B0604020202020204"/>
              </a:rPr>
              <a:t>All Rights Reserved.</a:t>
            </a:r>
            <a:br>
              <a:rPr kumimoji="1" lang="en-US" altLang="zh-CN" sz="779" dirty="0">
                <a:solidFill>
                  <a:srgbClr val="1D1D1B"/>
                </a:solidFill>
                <a:latin typeface="Arial" panose="020B0604020202020204"/>
              </a:rPr>
            </a:br>
            <a:br>
              <a:rPr kumimoji="1" lang="en-US" altLang="zh-CN" sz="779" dirty="0">
                <a:solidFill>
                  <a:srgbClr val="1D1D1B"/>
                </a:solidFill>
                <a:latin typeface="Arial" panose="020B0604020202020204"/>
              </a:rPr>
            </a:br>
            <a:r>
              <a:rPr kumimoji="1" lang="en-US" altLang="zh-CN" sz="850" dirty="0">
                <a:solidFill>
                  <a:srgbClr val="1D1D1B"/>
                </a:solidFill>
                <a:latin typeface="Arial" panose="020B0604020202020204"/>
                <a:cs typeface="Arial" panose="020B0604020202020204" pitchFamily="34" charset="0"/>
              </a:rPr>
              <a:t>The information in this document may contain predictive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statements including, without limitation, statements regarding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the future financial and operating results, future product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portfolio, new technology, etc. There are a number of factors that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could cause actual results and developments to differ materially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from those expressed or implied in the predictive statements.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Therefore, such information is provided for reference purpose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only and constitutes neither an offer nor an acceptance. Huawei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Arial" panose="020B0604020202020204"/>
            </a:endParaRPr>
          </a:p>
        </p:txBody>
      </p:sp>
      <p:sp>
        <p:nvSpPr>
          <p:cNvPr id="14" name="Subtitle 6">
            <a:extLst>
              <a:ext uri="{FF2B5EF4-FFF2-40B4-BE49-F238E27FC236}">
                <a16:creationId xmlns:a16="http://schemas.microsoft.com/office/drawing/2014/main" id="{12B8F806-ABD5-064C-8793-5E22C72554FD}"/>
              </a:ext>
            </a:extLst>
          </p:cNvPr>
          <p:cNvSpPr txBox="1">
            <a:spLocks/>
          </p:cNvSpPr>
          <p:nvPr userDrawn="1"/>
        </p:nvSpPr>
        <p:spPr>
          <a:xfrm>
            <a:off x="7984157" y="1631849"/>
            <a:ext cx="3476343"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0"/>
              </a:lnSpc>
              <a:spcBef>
                <a:spcPts val="0"/>
              </a:spcBef>
            </a:pPr>
            <a:r>
              <a:rPr kumimoji="1" lang="zh-CN" altLang="en-US" sz="1299" dirty="0">
                <a:solidFill>
                  <a:srgbClr val="1D1D1B"/>
                </a:solidFill>
                <a:latin typeface="Microsoft YaHei" charset="-122"/>
                <a:ea typeface="Microsoft YaHei" charset="-122"/>
                <a:cs typeface="Microsoft YaHei" charset="-122"/>
              </a:rPr>
              <a:t>把数字世界带入每个人、每个家庭、</a:t>
            </a:r>
            <a:br>
              <a:rPr kumimoji="1" lang="en-US" altLang="zh-CN" sz="1299" dirty="0">
                <a:solidFill>
                  <a:srgbClr val="1D1D1B"/>
                </a:solidFill>
                <a:latin typeface="Microsoft YaHei" charset="-122"/>
                <a:ea typeface="Microsoft YaHei" charset="-122"/>
                <a:cs typeface="Microsoft YaHei" charset="-122"/>
              </a:rPr>
            </a:br>
            <a:r>
              <a:rPr kumimoji="1" lang="zh-CN" altLang="en-US" sz="1299" dirty="0">
                <a:solidFill>
                  <a:srgbClr val="1D1D1B"/>
                </a:solidFill>
                <a:latin typeface="Microsoft YaHei" charset="-122"/>
                <a:ea typeface="Microsoft YaHei" charset="-122"/>
                <a:cs typeface="Microsoft YaHei" charset="-122"/>
              </a:rPr>
              <a:t>每个组织，构建万物互联的智能世界。</a:t>
            </a:r>
          </a:p>
        </p:txBody>
      </p:sp>
      <p:sp>
        <p:nvSpPr>
          <p:cNvPr id="15" name="Subtitle 6">
            <a:extLst>
              <a:ext uri="{FF2B5EF4-FFF2-40B4-BE49-F238E27FC236}">
                <a16:creationId xmlns:a16="http://schemas.microsoft.com/office/drawing/2014/main" id="{F1235B6F-D691-2C40-93D4-EC5427ADDFB0}"/>
              </a:ext>
            </a:extLst>
          </p:cNvPr>
          <p:cNvSpPr txBox="1">
            <a:spLocks/>
          </p:cNvSpPr>
          <p:nvPr userDrawn="1"/>
        </p:nvSpPr>
        <p:spPr>
          <a:xfrm>
            <a:off x="7974557" y="2106124"/>
            <a:ext cx="348047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3"/>
              </a:lnSpc>
            </a:pPr>
            <a:r>
              <a:rPr kumimoji="1" lang="en-US" altLang="zh-CN" sz="1200" dirty="0">
                <a:solidFill>
                  <a:srgbClr val="1D1D1B"/>
                </a:solidFill>
                <a:latin typeface="Arial" panose="020B0604020202020204"/>
                <a:cs typeface="Arial" panose="020B0604020202020204" pitchFamily="34" charset="0"/>
              </a:rPr>
              <a:t>Bring digital to every person, home, and </a:t>
            </a:r>
            <a:br>
              <a:rPr kumimoji="1" lang="en-US" altLang="zh-CN" sz="1200" dirty="0">
                <a:solidFill>
                  <a:srgbClr val="1D1D1B"/>
                </a:solidFill>
                <a:latin typeface="Arial" panose="020B0604020202020204"/>
                <a:cs typeface="Arial" panose="020B0604020202020204" pitchFamily="34" charset="0"/>
              </a:rPr>
            </a:br>
            <a:r>
              <a:rPr kumimoji="1" lang="en-US" altLang="zh-CN" sz="1200" dirty="0">
                <a:solidFill>
                  <a:srgbClr val="1D1D1B"/>
                </a:solidFill>
                <a:latin typeface="Arial" panose="020B0604020202020204"/>
                <a:cs typeface="Arial" panose="020B0604020202020204" pitchFamily="34" charset="0"/>
              </a:rPr>
              <a:t>organization for a fully connected, </a:t>
            </a:r>
            <a:br>
              <a:rPr kumimoji="1" lang="en-US" altLang="zh-CN" sz="1200" dirty="0">
                <a:solidFill>
                  <a:srgbClr val="1D1D1B"/>
                </a:solidFill>
                <a:latin typeface="Arial" panose="020B0604020202020204"/>
                <a:cs typeface="Arial" panose="020B0604020202020204" pitchFamily="34" charset="0"/>
              </a:rPr>
            </a:br>
            <a:r>
              <a:rPr kumimoji="1" lang="en-US" altLang="zh-CN" sz="1200" dirty="0">
                <a:solidFill>
                  <a:srgbClr val="1D1D1B"/>
                </a:solidFill>
                <a:latin typeface="Arial" panose="020B0604020202020204"/>
                <a:cs typeface="Arial" panose="020B0604020202020204" pitchFamily="34" charset="0"/>
              </a:rPr>
              <a:t>intelligent world.</a:t>
            </a:r>
            <a:endParaRPr kumimoji="1" lang="zh-CN" altLang="en-US" sz="1200" dirty="0">
              <a:solidFill>
                <a:srgbClr val="1D1D1B"/>
              </a:solidFill>
              <a:latin typeface="Arial" panose="020B0604020202020204"/>
              <a:ea typeface="Microsoft YaHei" charset="-122"/>
              <a:cs typeface="Microsoft YaHei" charset="-122"/>
            </a:endParaRPr>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2382" y="5251150"/>
            <a:ext cx="1868866" cy="399462"/>
          </a:xfrm>
          <a:prstGeom prst="rect">
            <a:avLst/>
          </a:prstGeom>
        </p:spPr>
      </p:pic>
      <p:sp>
        <p:nvSpPr>
          <p:cNvPr id="18" name="TextBox 3">
            <a:extLst>
              <a:ext uri="{FF2B5EF4-FFF2-40B4-BE49-F238E27FC236}">
                <a16:creationId xmlns:a16="http://schemas.microsoft.com/office/drawing/2014/main" id="{42AF307D-40F4-EC4C-9108-79E948007529}"/>
              </a:ext>
            </a:extLst>
          </p:cNvPr>
          <p:cNvSpPr txBox="1"/>
          <p:nvPr userDrawn="1"/>
        </p:nvSpPr>
        <p:spPr>
          <a:xfrm>
            <a:off x="607249" y="1402065"/>
            <a:ext cx="3919503" cy="854717"/>
          </a:xfrm>
          <a:prstGeom prst="rect">
            <a:avLst/>
          </a:prstGeom>
          <a:noFill/>
        </p:spPr>
        <p:txBody>
          <a:bodyPr wrap="square" rtlCol="0">
            <a:spAutoFit/>
          </a:bodyPr>
          <a:lstStyle/>
          <a:p>
            <a:r>
              <a:rPr lang="en-US" sz="4938" dirty="0">
                <a:solidFill>
                  <a:srgbClr val="1D1D1A"/>
                </a:solidFill>
                <a:latin typeface="Arial" panose="020B0604020202020204"/>
              </a:rPr>
              <a:t>Thank you.</a:t>
            </a:r>
          </a:p>
        </p:txBody>
      </p:sp>
    </p:spTree>
    <p:extLst>
      <p:ext uri="{BB962C8B-B14F-4D97-AF65-F5344CB8AC3E}">
        <p14:creationId xmlns:p14="http://schemas.microsoft.com/office/powerpoint/2010/main" val="35167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2" y="309199"/>
            <a:ext cx="11160125" cy="419464"/>
          </a:xfrm>
          <a:prstGeom prst="rect">
            <a:avLst/>
          </a:prstGeom>
        </p:spPr>
        <p:txBody>
          <a:bodyPr vert="horz" lIns="0" tIns="45720" rIns="91440" bIns="45720" rtlCol="0" anchor="t">
            <a:noAutofit/>
          </a:bodyPr>
          <a:lstStyle>
            <a:lvl1pPr>
              <a:defRPr sz="2496"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2" y="1089026"/>
            <a:ext cx="11160125" cy="5148262"/>
          </a:xfrm>
          <a:prstGeom prst="rect">
            <a:avLst/>
          </a:prstGeom>
        </p:spPr>
        <p:txBody>
          <a:bodyPr vert="horz" lIns="91440" tIns="45720" rIns="91440" bIns="45720" rtlCol="0">
            <a:normAutofit/>
          </a:bodyPr>
          <a:lstStyle>
            <a:lvl1pPr marL="228236" indent="-228236">
              <a:lnSpc>
                <a:spcPct val="150000"/>
              </a:lnSpc>
              <a:spcBef>
                <a:spcPts val="500"/>
              </a:spcBef>
              <a:buFont typeface="Wingdings" panose="05000000000000000000" pitchFamily="2" charset="2"/>
              <a:buChar char="n"/>
              <a:defRPr sz="1796"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189110702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8890" y="456134"/>
            <a:ext cx="10736446" cy="993400"/>
          </a:xfrm>
          <a:prstGeom prst="rect">
            <a:avLst/>
          </a:prstGeom>
        </p:spPr>
        <p:txBody>
          <a:bodyPr lIns="0" tIns="0" rIns="0" bIns="0" anchor="t">
            <a:normAutofit/>
          </a:bodyPr>
          <a:lstStyle>
            <a:lvl1pPr marL="0" indent="0" algn="l">
              <a:lnSpc>
                <a:spcPts val="3425"/>
              </a:lnSpc>
              <a:spcBef>
                <a:spcPts val="0"/>
              </a:spcBef>
              <a:buNone/>
              <a:defRPr sz="3195" baseline="0">
                <a:solidFill>
                  <a:schemeClr val="tx1"/>
                </a:solidFill>
                <a:latin typeface="微软雅黑" panose="020B0503020204020204" pitchFamily="34" charset="-122"/>
                <a:ea typeface="微软雅黑" panose="020B0503020204020204" pitchFamily="34" charset="-122"/>
              </a:defRPr>
            </a:lvl1pPr>
            <a:lvl2pPr marL="592540" indent="0" algn="ctr">
              <a:buNone/>
              <a:defRPr sz="2595"/>
            </a:lvl2pPr>
            <a:lvl3pPr marL="1185711" indent="0" algn="ctr">
              <a:buNone/>
              <a:defRPr sz="2335"/>
            </a:lvl3pPr>
            <a:lvl4pPr marL="1778249" indent="0" algn="ctr">
              <a:buNone/>
              <a:defRPr sz="2075"/>
            </a:lvl4pPr>
            <a:lvl5pPr marL="2370788" indent="0" algn="ctr">
              <a:buNone/>
              <a:defRPr sz="2075"/>
            </a:lvl5pPr>
            <a:lvl6pPr marL="2963326" indent="0" algn="ctr">
              <a:buNone/>
              <a:defRPr sz="2075"/>
            </a:lvl6pPr>
            <a:lvl7pPr marL="3556499" indent="0" algn="ctr">
              <a:buNone/>
              <a:defRPr sz="2075"/>
            </a:lvl7pPr>
            <a:lvl8pPr marL="4149037" indent="0" algn="ctr">
              <a:buNone/>
              <a:defRPr sz="2075"/>
            </a:lvl8pPr>
            <a:lvl9pPr marL="4741576" indent="0" algn="ctr">
              <a:buNone/>
              <a:defRPr sz="2075"/>
            </a:lvl9pPr>
          </a:lstStyle>
          <a:p>
            <a:r>
              <a:rPr lang="zh-CN" altLang="en-US" dirty="0"/>
              <a:t>单击此处添加标题</a:t>
            </a:r>
            <a:endParaRPr lang="en-US" dirty="0"/>
          </a:p>
        </p:txBody>
      </p:sp>
      <p:sp>
        <p:nvSpPr>
          <p:cNvPr id="5" name="Content Placeholder 2"/>
          <p:cNvSpPr>
            <a:spLocks noGrp="1"/>
          </p:cNvSpPr>
          <p:nvPr>
            <p:ph idx="12" hasCustomPrompt="1"/>
          </p:nvPr>
        </p:nvSpPr>
        <p:spPr>
          <a:xfrm>
            <a:off x="725742" y="1512881"/>
            <a:ext cx="10729365" cy="4690459"/>
          </a:xfrm>
          <a:prstGeom prst="rect">
            <a:avLst/>
          </a:prstGeom>
        </p:spPr>
        <p:txBody>
          <a:bodyPr lIns="0" tIns="0" rIns="0" bIns="0"/>
          <a:lstStyle>
            <a:lvl1pPr marL="179345" marR="0" indent="-167940" algn="l" defTabSz="1185711"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5356" algn="ctr"/>
              </a:tabLst>
              <a:defRPr sz="1795" baseline="0">
                <a:solidFill>
                  <a:schemeClr val="tx1"/>
                </a:solidFill>
                <a:latin typeface="微软雅黑" panose="020B0503020204020204" pitchFamily="34" charset="-122"/>
                <a:ea typeface="微软雅黑" panose="020B0503020204020204" pitchFamily="34" charset="-122"/>
                <a:cs typeface="Arial" panose="020B0604020202020204" pitchFamily="34" charset="0"/>
              </a:defRPr>
            </a:lvl1pPr>
            <a:lvl2pPr marL="328273" marR="0" indent="-167940" algn="l" defTabSz="1185711" rtl="0" eaLnBrk="1" fontAlgn="auto" latinLnBrk="0" hangingPunct="1">
              <a:lnSpc>
                <a:spcPct val="100000"/>
              </a:lnSpc>
              <a:spcBef>
                <a:spcPts val="0"/>
              </a:spcBef>
              <a:spcAft>
                <a:spcPts val="600"/>
              </a:spcAft>
              <a:buClr>
                <a:schemeClr val="tx1"/>
              </a:buClr>
              <a:buSzTx/>
              <a:buFont typeface=".AppleSystemUIFont"/>
              <a:buChar char="&gt;"/>
              <a:tabLst>
                <a:tab pos="1205356" algn="ctr"/>
              </a:tabLst>
              <a:defRPr sz="1595" baseline="0">
                <a:latin typeface="微软雅黑" panose="020B0503020204020204" pitchFamily="34" charset="-122"/>
                <a:ea typeface="微软雅黑" panose="020B0503020204020204" pitchFamily="34" charset="-122"/>
              </a:defRPr>
            </a:lvl2pPr>
            <a:lvl3pPr marL="1096355" marR="0" indent="-167940" algn="l" defTabSz="1185711" rtl="0" eaLnBrk="1" fontAlgn="auto" latinLnBrk="0" hangingPunct="1">
              <a:lnSpc>
                <a:spcPct val="100000"/>
              </a:lnSpc>
              <a:spcBef>
                <a:spcPts val="0"/>
              </a:spcBef>
              <a:spcAft>
                <a:spcPts val="600"/>
              </a:spcAft>
              <a:buClr>
                <a:schemeClr val="tx1"/>
              </a:buClr>
              <a:buSzTx/>
              <a:buFont typeface=".AppleSystemUIFont"/>
              <a:buChar char="-"/>
              <a:tabLst>
                <a:tab pos="1205356" algn="ctr"/>
              </a:tabLst>
              <a:defRPr sz="1295" baseline="0">
                <a:latin typeface="微软雅黑" panose="020B0503020204020204" pitchFamily="34" charset="-122"/>
                <a:ea typeface="微软雅黑" panose="020B0503020204020204" pitchFamily="34" charset="-122"/>
              </a:defRPr>
            </a:lvl3pPr>
            <a:lvl4pPr marL="524730" indent="-171107">
              <a:buFont typeface="Arial" panose="020B0604020202020204" pitchFamily="34" charset="0"/>
              <a:buChar char="•"/>
              <a:tabLst>
                <a:tab pos="1205990" algn="ctr"/>
              </a:tabLst>
              <a:defRPr sz="1295" baseline="0"/>
            </a:lvl4pPr>
            <a:lvl5pPr marL="524730" indent="-171107">
              <a:buFont typeface="Arial" panose="020B0604020202020204" pitchFamily="34" charset="0"/>
              <a:buChar char="•"/>
              <a:tabLst>
                <a:tab pos="1205990" algn="ctr"/>
              </a:tabLst>
              <a:defRPr sz="1295" baseline="0"/>
            </a:lvl5pPr>
          </a:lstStyle>
          <a:p>
            <a:pPr lvl="0"/>
            <a:r>
              <a:rPr lang="zh-CN" altLang="en-US" dirty="0"/>
              <a:t>单击此处添加文本</a:t>
            </a:r>
            <a:endParaRPr lang="en-US" dirty="0"/>
          </a:p>
          <a:p>
            <a:pPr marL="328273" marR="0" lvl="1" indent="-167940" algn="l" defTabSz="1185711"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5356" algn="ctr"/>
              </a:tabLst>
              <a:defRPr/>
            </a:pPr>
            <a:r>
              <a:rPr lang="zh-CN" altLang="en-US" dirty="0"/>
              <a:t>单击此处添加文本</a:t>
            </a:r>
            <a:endParaRPr lang="en-US" dirty="0"/>
          </a:p>
          <a:p>
            <a:pPr marL="1096355" marR="0" lvl="2" indent="-167940" algn="l" defTabSz="1185711"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5356" algn="ctr"/>
              </a:tabLst>
              <a:defRPr/>
            </a:pPr>
            <a:r>
              <a:rPr lang="zh-CN" altLang="en-US" dirty="0"/>
              <a:t>单击此处添加文本</a:t>
            </a:r>
            <a:endParaRPr lang="en-US" dirty="0"/>
          </a:p>
          <a:p>
            <a:pPr marL="1096355" marR="0" lvl="2" indent="-167940" algn="l" defTabSz="1185711"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5356" algn="ctr"/>
              </a:tabLst>
              <a:defRPr/>
            </a:pPr>
            <a:endParaRPr lang="en-US" altLang="zh-CN" dirty="0"/>
          </a:p>
        </p:txBody>
      </p:sp>
    </p:spTree>
    <p:extLst>
      <p:ext uri="{BB962C8B-B14F-4D97-AF65-F5344CB8AC3E}">
        <p14:creationId xmlns:p14="http://schemas.microsoft.com/office/powerpoint/2010/main" val="94405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F8FC7CCD-75EB-9C44-BC7D-29679334A8CA}"/>
              </a:ext>
            </a:extLst>
          </p:cNvPr>
          <p:cNvSpPr txBox="1">
            <a:spLocks/>
          </p:cNvSpPr>
          <p:nvPr userDrawn="1"/>
        </p:nvSpPr>
        <p:spPr>
          <a:xfrm>
            <a:off x="7976244" y="2794960"/>
            <a:ext cx="3223909"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dirty="0">
                <a:solidFill>
                  <a:srgbClr val="1D1D1B"/>
                </a:solidFill>
                <a:latin typeface="Arial" panose="020B0604020202020204"/>
              </a:rPr>
              <a:t>Copyright©2018 Huawei Technologies Co., Ltd.</a:t>
            </a:r>
            <a:br>
              <a:rPr kumimoji="1" lang="en-US" altLang="zh-CN" sz="850" b="1" dirty="0">
                <a:solidFill>
                  <a:srgbClr val="1D1D1B"/>
                </a:solidFill>
                <a:latin typeface="Arial" panose="020B0604020202020204"/>
              </a:rPr>
            </a:br>
            <a:r>
              <a:rPr kumimoji="1" lang="en-US" altLang="zh-CN" sz="850" b="1" dirty="0">
                <a:solidFill>
                  <a:srgbClr val="1D1D1B"/>
                </a:solidFill>
                <a:latin typeface="Arial" panose="020B0604020202020204"/>
              </a:rPr>
              <a:t>All Rights Reserved.</a:t>
            </a:r>
            <a:br>
              <a:rPr kumimoji="1" lang="en-US" altLang="zh-CN" sz="779" dirty="0">
                <a:solidFill>
                  <a:srgbClr val="1D1D1B"/>
                </a:solidFill>
                <a:latin typeface="Arial" panose="020B0604020202020204"/>
              </a:rPr>
            </a:br>
            <a:br>
              <a:rPr kumimoji="1" lang="en-US" altLang="zh-CN" sz="779" dirty="0">
                <a:solidFill>
                  <a:srgbClr val="1D1D1B"/>
                </a:solidFill>
                <a:latin typeface="Arial" panose="020B0604020202020204"/>
              </a:rPr>
            </a:br>
            <a:r>
              <a:rPr kumimoji="1" lang="en-US" altLang="zh-CN" sz="850" dirty="0">
                <a:solidFill>
                  <a:srgbClr val="1D1D1B"/>
                </a:solidFill>
                <a:latin typeface="Arial" panose="020B0604020202020204"/>
                <a:cs typeface="Arial" panose="020B0604020202020204" pitchFamily="34" charset="0"/>
              </a:rPr>
              <a:t>The information in this document may contain predictive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statements including, without limitation, statements regarding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the future financial and operating results, future product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portfolio, new technology, etc. There are a number of factors that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could cause actual results and developments to differ materially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from those expressed or implied in the predictive statements.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Therefore, such information is provided for reference purpose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only and constitutes neither an offer nor an acceptance. Huawei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Arial" panose="020B0604020202020204"/>
            </a:endParaRPr>
          </a:p>
        </p:txBody>
      </p:sp>
      <p:sp>
        <p:nvSpPr>
          <p:cNvPr id="14" name="Subtitle 6">
            <a:extLst>
              <a:ext uri="{FF2B5EF4-FFF2-40B4-BE49-F238E27FC236}">
                <a16:creationId xmlns:a16="http://schemas.microsoft.com/office/drawing/2014/main" id="{12B8F806-ABD5-064C-8793-5E22C72554FD}"/>
              </a:ext>
            </a:extLst>
          </p:cNvPr>
          <p:cNvSpPr txBox="1">
            <a:spLocks/>
          </p:cNvSpPr>
          <p:nvPr userDrawn="1"/>
        </p:nvSpPr>
        <p:spPr>
          <a:xfrm>
            <a:off x="7984160" y="1631849"/>
            <a:ext cx="3476343"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77"/>
              </a:lnSpc>
              <a:spcBef>
                <a:spcPts val="0"/>
              </a:spcBef>
            </a:pPr>
            <a:r>
              <a:rPr kumimoji="1" lang="zh-CN" altLang="en-US" sz="1296" dirty="0">
                <a:solidFill>
                  <a:srgbClr val="1D1D1B"/>
                </a:solidFill>
                <a:latin typeface="Microsoft YaHei" charset="-122"/>
                <a:ea typeface="Microsoft YaHei" charset="-122"/>
                <a:cs typeface="Microsoft YaHei" charset="-122"/>
              </a:rPr>
              <a:t>把数字世界带入每个人、每个家庭、</a:t>
            </a:r>
            <a:br>
              <a:rPr kumimoji="1" lang="en-US" altLang="zh-CN" sz="1296" dirty="0">
                <a:solidFill>
                  <a:srgbClr val="1D1D1B"/>
                </a:solidFill>
                <a:latin typeface="Microsoft YaHei" charset="-122"/>
                <a:ea typeface="Microsoft YaHei" charset="-122"/>
                <a:cs typeface="Microsoft YaHei" charset="-122"/>
              </a:rPr>
            </a:br>
            <a:r>
              <a:rPr kumimoji="1" lang="zh-CN" altLang="en-US" sz="1296" dirty="0">
                <a:solidFill>
                  <a:srgbClr val="1D1D1B"/>
                </a:solidFill>
                <a:latin typeface="Microsoft YaHei" charset="-122"/>
                <a:ea typeface="Microsoft YaHei" charset="-122"/>
                <a:cs typeface="Microsoft YaHei" charset="-122"/>
              </a:rPr>
              <a:t>每个组织，构建万物互联的智能世界。</a:t>
            </a:r>
          </a:p>
        </p:txBody>
      </p:sp>
      <p:sp>
        <p:nvSpPr>
          <p:cNvPr id="15" name="Subtitle 6">
            <a:extLst>
              <a:ext uri="{FF2B5EF4-FFF2-40B4-BE49-F238E27FC236}">
                <a16:creationId xmlns:a16="http://schemas.microsoft.com/office/drawing/2014/main" id="{F1235B6F-D691-2C40-93D4-EC5427ADDFB0}"/>
              </a:ext>
            </a:extLst>
          </p:cNvPr>
          <p:cNvSpPr txBox="1">
            <a:spLocks/>
          </p:cNvSpPr>
          <p:nvPr userDrawn="1"/>
        </p:nvSpPr>
        <p:spPr>
          <a:xfrm>
            <a:off x="7974560" y="2106124"/>
            <a:ext cx="348047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0"/>
              </a:lnSpc>
            </a:pPr>
            <a:r>
              <a:rPr kumimoji="1" lang="en-US" altLang="zh-CN" sz="1200" dirty="0">
                <a:solidFill>
                  <a:srgbClr val="1D1D1B"/>
                </a:solidFill>
                <a:latin typeface="Arial" panose="020B0604020202020204"/>
                <a:cs typeface="Arial" panose="020B0604020202020204" pitchFamily="34" charset="0"/>
              </a:rPr>
              <a:t>Bring digital to every person, home, and </a:t>
            </a:r>
            <a:br>
              <a:rPr kumimoji="1" lang="en-US" altLang="zh-CN" sz="1200" dirty="0">
                <a:solidFill>
                  <a:srgbClr val="1D1D1B"/>
                </a:solidFill>
                <a:latin typeface="Arial" panose="020B0604020202020204"/>
                <a:cs typeface="Arial" panose="020B0604020202020204" pitchFamily="34" charset="0"/>
              </a:rPr>
            </a:br>
            <a:r>
              <a:rPr kumimoji="1" lang="en-US" altLang="zh-CN" sz="1200" dirty="0">
                <a:solidFill>
                  <a:srgbClr val="1D1D1B"/>
                </a:solidFill>
                <a:latin typeface="Arial" panose="020B0604020202020204"/>
                <a:cs typeface="Arial" panose="020B0604020202020204" pitchFamily="34" charset="0"/>
              </a:rPr>
              <a:t>organization for a fully connected, </a:t>
            </a:r>
            <a:br>
              <a:rPr kumimoji="1" lang="en-US" altLang="zh-CN" sz="1200" dirty="0">
                <a:solidFill>
                  <a:srgbClr val="1D1D1B"/>
                </a:solidFill>
                <a:latin typeface="Arial" panose="020B0604020202020204"/>
                <a:cs typeface="Arial" panose="020B0604020202020204" pitchFamily="34" charset="0"/>
              </a:rPr>
            </a:br>
            <a:r>
              <a:rPr kumimoji="1" lang="en-US" altLang="zh-CN" sz="1200" dirty="0">
                <a:solidFill>
                  <a:srgbClr val="1D1D1B"/>
                </a:solidFill>
                <a:latin typeface="Arial" panose="020B0604020202020204"/>
                <a:cs typeface="Arial" panose="020B0604020202020204" pitchFamily="34" charset="0"/>
              </a:rPr>
              <a:t>intelligent world.</a:t>
            </a:r>
            <a:endParaRPr kumimoji="1" lang="zh-CN" altLang="en-US" sz="1200" dirty="0">
              <a:solidFill>
                <a:srgbClr val="1D1D1B"/>
              </a:solidFill>
              <a:latin typeface="Arial" panose="020B0604020202020204"/>
              <a:ea typeface="Microsoft YaHei" charset="-122"/>
              <a:cs typeface="Microsoft YaHei" charset="-122"/>
            </a:endParaRPr>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2382" y="5251150"/>
            <a:ext cx="1868866" cy="399462"/>
          </a:xfrm>
          <a:prstGeom prst="rect">
            <a:avLst/>
          </a:prstGeom>
        </p:spPr>
      </p:pic>
      <p:sp>
        <p:nvSpPr>
          <p:cNvPr id="18" name="TextBox 3">
            <a:extLst>
              <a:ext uri="{FF2B5EF4-FFF2-40B4-BE49-F238E27FC236}">
                <a16:creationId xmlns:a16="http://schemas.microsoft.com/office/drawing/2014/main" id="{42AF307D-40F4-EC4C-9108-79E948007529}"/>
              </a:ext>
            </a:extLst>
          </p:cNvPr>
          <p:cNvSpPr txBox="1"/>
          <p:nvPr userDrawn="1"/>
        </p:nvSpPr>
        <p:spPr>
          <a:xfrm>
            <a:off x="607252" y="1402067"/>
            <a:ext cx="3919503" cy="854717"/>
          </a:xfrm>
          <a:prstGeom prst="rect">
            <a:avLst/>
          </a:prstGeom>
          <a:noFill/>
        </p:spPr>
        <p:txBody>
          <a:bodyPr wrap="square" rtlCol="0">
            <a:spAutoFit/>
          </a:bodyPr>
          <a:lstStyle/>
          <a:p>
            <a:r>
              <a:rPr lang="en-US" sz="4932" dirty="0">
                <a:solidFill>
                  <a:srgbClr val="1D1D1A"/>
                </a:solidFill>
                <a:latin typeface="Arial" panose="020B0604020202020204"/>
              </a:rPr>
              <a:t>Thank you.</a:t>
            </a:r>
          </a:p>
        </p:txBody>
      </p:sp>
    </p:spTree>
    <p:extLst>
      <p:ext uri="{BB962C8B-B14F-4D97-AF65-F5344CB8AC3E}">
        <p14:creationId xmlns:p14="http://schemas.microsoft.com/office/powerpoint/2010/main" val="2361343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39468818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1" y="309199"/>
            <a:ext cx="11160125" cy="419464"/>
          </a:xfrm>
          <a:prstGeom prst="rect">
            <a:avLst/>
          </a:prstGeom>
        </p:spPr>
        <p:txBody>
          <a:bodyPr vert="horz" lIns="0" tIns="45720" rIns="91440" bIns="45720" rtlCol="0" anchor="t">
            <a:noAutofit/>
          </a:bodyPr>
          <a:lstStyle>
            <a:lvl1pPr>
              <a:defRPr sz="2497"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1" y="1089026"/>
            <a:ext cx="11160125" cy="5148262"/>
          </a:xfrm>
          <a:prstGeom prst="rect">
            <a:avLst/>
          </a:prstGeom>
        </p:spPr>
        <p:txBody>
          <a:bodyPr vert="horz" lIns="91440" tIns="45720" rIns="91440" bIns="45720" rtlCol="0">
            <a:normAutofit/>
          </a:bodyPr>
          <a:lstStyle>
            <a:lvl1pPr marL="228327" indent="-228327">
              <a:lnSpc>
                <a:spcPct val="150000"/>
              </a:lnSpc>
              <a:spcBef>
                <a:spcPts val="500"/>
              </a:spcBef>
              <a:buFont typeface="Wingdings" panose="05000000000000000000" pitchFamily="2" charset="2"/>
              <a:buChar char="n"/>
              <a:defRPr sz="1797"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63718585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14978191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39" y="309199"/>
            <a:ext cx="11160125" cy="419464"/>
          </a:xfrm>
          <a:prstGeom prst="rect">
            <a:avLst/>
          </a:prstGeom>
        </p:spPr>
        <p:txBody>
          <a:bodyPr vert="horz" lIns="0" tIns="45720" rIns="91440" bIns="45720" rtlCol="0" anchor="t">
            <a:noAutofit/>
          </a:bodyPr>
          <a:lstStyle>
            <a:lvl1pPr>
              <a:defRPr sz="2499"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39" y="1089026"/>
            <a:ext cx="11160125" cy="5148262"/>
          </a:xfrm>
          <a:prstGeom prst="rect">
            <a:avLst/>
          </a:prstGeom>
        </p:spPr>
        <p:txBody>
          <a:bodyPr vert="horz" lIns="91440" tIns="45720" rIns="91440" bIns="45720" rtlCol="0">
            <a:normAutofit/>
          </a:bodyPr>
          <a:lstStyle>
            <a:lvl1pPr marL="228509" indent="-228509">
              <a:lnSpc>
                <a:spcPct val="150000"/>
              </a:lnSpc>
              <a:spcBef>
                <a:spcPts val="500"/>
              </a:spcBef>
              <a:buFont typeface="Wingdings" panose="05000000000000000000" pitchFamily="2" charset="2"/>
              <a:buChar char="n"/>
              <a:defRPr sz="1799"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153536157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340865056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485592" y="306665"/>
            <a:ext cx="11223042" cy="993400"/>
          </a:xfrm>
          <a:prstGeom prst="rect">
            <a:avLst/>
          </a:prstGeom>
        </p:spPr>
        <p:txBody>
          <a:bodyPr lIns="0" tIns="0" rIns="0" bIns="0" anchor="t">
            <a:normAutofit/>
          </a:bodyPr>
          <a:lstStyle>
            <a:lvl1pPr marL="0" indent="0" algn="l">
              <a:lnSpc>
                <a:spcPts val="3428"/>
              </a:lnSpc>
              <a:spcBef>
                <a:spcPts val="0"/>
              </a:spcBef>
              <a:buNone/>
              <a:defRPr sz="2499" b="1" baseline="0">
                <a:solidFill>
                  <a:schemeClr val="tx1">
                    <a:lumMod val="85000"/>
                    <a:lumOff val="15000"/>
                  </a:schemeClr>
                </a:solidFill>
                <a:latin typeface="Microsoft YaHei" panose="020B0503020204020204" pitchFamily="34" charset="-122"/>
                <a:ea typeface="Microsoft YaHei" panose="020B0503020204020204" pitchFamily="34" charset="-122"/>
              </a:defRPr>
            </a:lvl1pPr>
            <a:lvl2pPr marL="593425" indent="0" algn="ctr">
              <a:buNone/>
              <a:defRPr sz="2596"/>
            </a:lvl2pPr>
            <a:lvl3pPr marL="1186848" indent="0" algn="ctr">
              <a:buNone/>
              <a:defRPr sz="2336"/>
            </a:lvl3pPr>
            <a:lvl4pPr marL="1780274" indent="0" algn="ctr">
              <a:buNone/>
              <a:defRPr sz="2077"/>
            </a:lvl4pPr>
            <a:lvl5pPr marL="2373698" indent="0" algn="ctr">
              <a:buNone/>
              <a:defRPr sz="2077"/>
            </a:lvl5pPr>
            <a:lvl6pPr marL="2967122" indent="0" algn="ctr">
              <a:buNone/>
              <a:defRPr sz="2077"/>
            </a:lvl6pPr>
            <a:lvl7pPr marL="3560546" indent="0" algn="ctr">
              <a:buNone/>
              <a:defRPr sz="2077"/>
            </a:lvl7pPr>
            <a:lvl8pPr marL="4153972" indent="0" algn="ctr">
              <a:buNone/>
              <a:defRPr sz="2077"/>
            </a:lvl8pPr>
            <a:lvl9pPr marL="4747395" indent="0" algn="ctr">
              <a:buNone/>
              <a:defRPr sz="2077"/>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id="{CA8B3F0C-616F-224A-B32F-9F9BF5EEE1BC}"/>
              </a:ext>
            </a:extLst>
          </p:cNvPr>
          <p:cNvSpPr>
            <a:spLocks noGrp="1"/>
          </p:cNvSpPr>
          <p:nvPr>
            <p:ph idx="12" hasCustomPrompt="1"/>
          </p:nvPr>
        </p:nvSpPr>
        <p:spPr>
          <a:xfrm>
            <a:off x="482601" y="1363409"/>
            <a:ext cx="11215640" cy="4690459"/>
          </a:xfrm>
          <a:prstGeom prst="rect">
            <a:avLst/>
          </a:prstGeom>
        </p:spPr>
        <p:txBody>
          <a:bodyPr lIns="0" tIns="0" rIns="0" bIns="0"/>
          <a:lstStyle>
            <a:lvl1pPr marL="179244" marR="0" indent="-168141" algn="l" defTabSz="118684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122" algn="ctr"/>
              </a:tabLst>
              <a:defRPr sz="1798" baseline="0">
                <a:solidFill>
                  <a:schemeClr val="tx1">
                    <a:lumMod val="85000"/>
                    <a:lumOff val="15000"/>
                  </a:schemeClr>
                </a:solidFill>
                <a:latin typeface="Microsoft YaHei" panose="020B0503020204020204" pitchFamily="34" charset="-122"/>
                <a:ea typeface="Microsoft YaHei" panose="020B0503020204020204" pitchFamily="34" charset="-122"/>
                <a:cs typeface="Arial" panose="020B0604020202020204" pitchFamily="34" charset="0"/>
              </a:defRPr>
            </a:lvl1pPr>
            <a:lvl2pPr marL="328762" marR="0" indent="-168141" algn="l" defTabSz="1186848" rtl="0" eaLnBrk="1" fontAlgn="auto" latinLnBrk="0" hangingPunct="1">
              <a:lnSpc>
                <a:spcPct val="100000"/>
              </a:lnSpc>
              <a:spcBef>
                <a:spcPts val="0"/>
              </a:spcBef>
              <a:spcAft>
                <a:spcPts val="600"/>
              </a:spcAft>
              <a:buClr>
                <a:schemeClr val="tx1"/>
              </a:buClr>
              <a:buSzTx/>
              <a:buFont typeface=".AppleSystemUIFont"/>
              <a:buChar char="&gt;"/>
              <a:tabLst>
                <a:tab pos="1207122" algn="ctr"/>
              </a:tabLst>
              <a:defRPr sz="1598" baseline="0">
                <a:solidFill>
                  <a:schemeClr val="tx1">
                    <a:lumMod val="85000"/>
                    <a:lumOff val="15000"/>
                  </a:schemeClr>
                </a:solidFill>
                <a:latin typeface="Microsoft YaHei" panose="020B0503020204020204" pitchFamily="34" charset="-122"/>
                <a:ea typeface="Microsoft YaHei" panose="020B0503020204020204" pitchFamily="34" charset="-122"/>
              </a:defRPr>
            </a:lvl2pPr>
            <a:lvl3pPr marL="1097697" marR="0" indent="-168141" algn="l" defTabSz="1186848" rtl="0" eaLnBrk="1" fontAlgn="auto" latinLnBrk="0" hangingPunct="1">
              <a:lnSpc>
                <a:spcPct val="100000"/>
              </a:lnSpc>
              <a:spcBef>
                <a:spcPts val="0"/>
              </a:spcBef>
              <a:spcAft>
                <a:spcPts val="600"/>
              </a:spcAft>
              <a:buClr>
                <a:schemeClr val="tx1"/>
              </a:buClr>
              <a:buSzTx/>
              <a:buFont typeface=".AppleSystemUIFont"/>
              <a:buChar char="-"/>
              <a:tabLst>
                <a:tab pos="1207122" algn="ctr"/>
              </a:tabLst>
              <a:defRPr sz="1297" baseline="0">
                <a:solidFill>
                  <a:schemeClr val="tx1">
                    <a:lumMod val="85000"/>
                    <a:lumOff val="15000"/>
                  </a:schemeClr>
                </a:solidFill>
                <a:latin typeface="Microsoft YaHei" panose="020B0503020204020204" pitchFamily="34" charset="-122"/>
                <a:ea typeface="Microsoft YaHei" panose="020B0503020204020204" pitchFamily="34" charset="-122"/>
              </a:defRPr>
            </a:lvl3pPr>
            <a:lvl4pPr marL="525430" indent="-171023">
              <a:buFont typeface="Arial" panose="020B0604020202020204" pitchFamily="34" charset="0"/>
              <a:buChar char="•"/>
              <a:tabLst>
                <a:tab pos="1207454" algn="ctr"/>
              </a:tabLst>
              <a:defRPr sz="1297" baseline="0"/>
            </a:lvl4pPr>
            <a:lvl5pPr marL="525430" indent="-171023">
              <a:buFont typeface="Arial" panose="020B0604020202020204" pitchFamily="34" charset="0"/>
              <a:buChar char="•"/>
              <a:tabLst>
                <a:tab pos="1207454" algn="ctr"/>
              </a:tabLst>
              <a:defRPr sz="1297" baseline="0"/>
            </a:lvl5pPr>
          </a:lstStyle>
          <a:p>
            <a:pPr lvl="0"/>
            <a:r>
              <a:rPr lang="zh-CN" altLang="en-US" dirty="0"/>
              <a:t>单击此处添加文本</a:t>
            </a:r>
            <a:endParaRPr lang="en-US" dirty="0"/>
          </a:p>
          <a:p>
            <a:pPr marL="328762" marR="0" lvl="1" indent="-168141" algn="l" defTabSz="118684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122" algn="ctr"/>
              </a:tabLst>
              <a:defRPr/>
            </a:pPr>
            <a:r>
              <a:rPr lang="zh-CN" altLang="en-US" dirty="0"/>
              <a:t>单击此处添加文本</a:t>
            </a:r>
            <a:endParaRPr lang="en-US" dirty="0"/>
          </a:p>
          <a:p>
            <a:pPr marL="1097697" marR="0" lvl="2" indent="-168141" algn="l" defTabSz="118684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122" algn="ctr"/>
              </a:tabLst>
              <a:defRPr/>
            </a:pPr>
            <a:r>
              <a:rPr lang="zh-CN" altLang="en-US" dirty="0"/>
              <a:t>单击此处添加文本</a:t>
            </a:r>
            <a:endParaRPr lang="en-US" dirty="0"/>
          </a:p>
          <a:p>
            <a:pPr marL="1097697" marR="0" lvl="2" indent="-168141" algn="l" defTabSz="118684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122" algn="ctr"/>
              </a:tabLst>
              <a:defRPr/>
            </a:pPr>
            <a:endParaRPr lang="en-US" altLang="zh-CN" dirty="0"/>
          </a:p>
        </p:txBody>
      </p:sp>
      <p:sp>
        <p:nvSpPr>
          <p:cNvPr id="4" name="灯片编号占位符 5">
            <a:extLst>
              <a:ext uri="{FF2B5EF4-FFF2-40B4-BE49-F238E27FC236}">
                <a16:creationId xmlns:a16="http://schemas.microsoft.com/office/drawing/2014/main" id="{F40A8DF2-2A17-4ACF-BCD6-94B2B0CAACB7}"/>
              </a:ext>
            </a:extLst>
          </p:cNvPr>
          <p:cNvSpPr>
            <a:spLocks noGrp="1"/>
          </p:cNvSpPr>
          <p:nvPr>
            <p:ph type="sldNum" sz="quarter" idx="4"/>
          </p:nvPr>
        </p:nvSpPr>
        <p:spPr>
          <a:xfrm>
            <a:off x="11103408" y="6359666"/>
            <a:ext cx="430558" cy="544510"/>
          </a:xfrm>
          <a:prstGeom prst="rect">
            <a:avLst/>
          </a:prstGeom>
          <a:ln/>
        </p:spPr>
        <p:txBody>
          <a:bodyPr anchor="ctr"/>
          <a:lstStyle>
            <a:lvl1pPr>
              <a:defRPr sz="1050">
                <a:solidFill>
                  <a:schemeClr val="bg1">
                    <a:lumMod val="75000"/>
                  </a:schemeClr>
                </a:solidFill>
              </a:defRPr>
            </a:lvl1pPr>
          </a:lstStyle>
          <a:p>
            <a:pPr defTabSz="914112">
              <a:defRPr/>
            </a:pPr>
            <a:fld id="{661A24ED-C7A9-40B5-88E5-98C4FA358744}" type="slidenum">
              <a:rPr lang="en-US" altLang="zh-CN" smtClean="0">
                <a:solidFill>
                  <a:prstClr val="white">
                    <a:lumMod val="75000"/>
                  </a:prstClr>
                </a:solidFill>
                <a:latin typeface="等线" panose="020F0502020204030204"/>
                <a:ea typeface="等线" panose="02010600030101010101" pitchFamily="2" charset="-122"/>
              </a:rPr>
              <a:pPr defTabSz="914112">
                <a:defRPr/>
              </a:pPr>
              <a:t>‹#›</a:t>
            </a:fld>
            <a:endParaRPr lang="en-US" altLang="zh-CN" dirty="0">
              <a:solidFill>
                <a:prstClr val="white">
                  <a:lumMod val="75000"/>
                </a:prstClr>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1656745586"/>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39" y="309199"/>
            <a:ext cx="11160125" cy="419464"/>
          </a:xfrm>
          <a:prstGeom prst="rect">
            <a:avLst/>
          </a:prstGeom>
        </p:spPr>
        <p:txBody>
          <a:bodyPr vert="horz" lIns="0" tIns="45720" rIns="91440" bIns="45720" rtlCol="0" anchor="t">
            <a:noAutofit/>
          </a:bodyPr>
          <a:lstStyle>
            <a:lvl1pPr>
              <a:defRPr sz="2499"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39" y="1089026"/>
            <a:ext cx="11160125" cy="5148262"/>
          </a:xfrm>
          <a:prstGeom prst="rect">
            <a:avLst/>
          </a:prstGeom>
        </p:spPr>
        <p:txBody>
          <a:bodyPr vert="horz" lIns="91440" tIns="45720" rIns="91440" bIns="45720" rtlCol="0">
            <a:normAutofit/>
          </a:bodyPr>
          <a:lstStyle>
            <a:lvl1pPr marL="228509" indent="-228509">
              <a:lnSpc>
                <a:spcPct val="150000"/>
              </a:lnSpc>
              <a:spcBef>
                <a:spcPts val="500"/>
              </a:spcBef>
              <a:buFont typeface="Wingdings" panose="05000000000000000000" pitchFamily="2" charset="2"/>
              <a:buChar char="n"/>
              <a:defRPr sz="1799"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20168658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38" y="309199"/>
            <a:ext cx="11160125" cy="419464"/>
          </a:xfrm>
          <a:prstGeom prst="rect">
            <a:avLst/>
          </a:prstGeom>
        </p:spPr>
        <p:txBody>
          <a:bodyPr vert="horz" lIns="0" tIns="45720" rIns="91440" bIns="45720" rtlCol="0" anchor="t">
            <a:noAutofit/>
          </a:bodyPr>
          <a:lstStyle>
            <a:lvl1pPr>
              <a:defRPr sz="25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38" y="1089026"/>
            <a:ext cx="11160125" cy="5148262"/>
          </a:xfrm>
          <a:prstGeom prst="rect">
            <a:avLst/>
          </a:prstGeom>
        </p:spPr>
        <p:txBody>
          <a:bodyPr vert="horz" lIns="91440" tIns="45720" rIns="91440" bIns="45720" rtlCol="0">
            <a:normAutofit/>
          </a:bodyPr>
          <a:lstStyle>
            <a:lvl1pPr marL="228600" indent="-228600">
              <a:lnSpc>
                <a:spcPct val="150000"/>
              </a:lnSpc>
              <a:spcBef>
                <a:spcPts val="500"/>
              </a:spcBef>
              <a:buFont typeface="Wingdings" panose="05000000000000000000" pitchFamily="2" charset="2"/>
              <a:buChar char="n"/>
              <a:defRPr sz="1800"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248381634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812800" y="304800"/>
            <a:ext cx="11176000" cy="914400"/>
          </a:xfrm>
          <a:prstGeom prst="rect">
            <a:avLst/>
          </a:prstGeom>
        </p:spPr>
        <p:txBody>
          <a:bodyPr/>
          <a:lstStyle/>
          <a:p>
            <a:r>
              <a:rPr lang="zh-CN" altLang="en-US"/>
              <a:t>单击此处编辑母版标题样式</a:t>
            </a:r>
          </a:p>
        </p:txBody>
      </p:sp>
      <p:sp>
        <p:nvSpPr>
          <p:cNvPr id="3" name="文本占位符 2"/>
          <p:cNvSpPr>
            <a:spLocks noGrp="1"/>
          </p:cNvSpPr>
          <p:nvPr>
            <p:ph type="body" sz="half" idx="1"/>
          </p:nvPr>
        </p:nvSpPr>
        <p:spPr>
          <a:xfrm>
            <a:off x="914401" y="1524000"/>
            <a:ext cx="5181600" cy="4114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99202" y="1524000"/>
            <a:ext cx="5181600" cy="41148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44995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目录01">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0" y="0"/>
            <a:ext cx="12196763" cy="6858000"/>
          </a:xfrm>
          <a:prstGeom prst="rect">
            <a:avLst/>
          </a:prstGeom>
          <a:solidFill>
            <a:schemeClr val="bg1">
              <a:alpha val="50000"/>
            </a:schemeClr>
          </a:solidFill>
        </p:spPr>
      </p:pic>
      <p:sp>
        <p:nvSpPr>
          <p:cNvPr id="14" name="矩形 13"/>
          <p:cNvSpPr/>
          <p:nvPr userDrawn="1"/>
        </p:nvSpPr>
        <p:spPr>
          <a:xfrm>
            <a:off x="0" y="0"/>
            <a:ext cx="12196763"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24" tIns="60862" rIns="121724" bIns="60862" numCol="1" spcCol="0" rtlCol="0" fromWordArt="0" anchor="ctr" anchorCtr="0" forceAA="0" compatLnSpc="1">
            <a:prstTxWarp prst="textNoShape">
              <a:avLst/>
            </a:prstTxWarp>
            <a:noAutofit/>
          </a:bodyPr>
          <a:lstStyle/>
          <a:p>
            <a:pPr algn="ctr" defTabSz="913016"/>
            <a:endParaRPr lang="zh-CN" altLang="en-US" sz="3196">
              <a:solidFill>
                <a:prstClr val="white"/>
              </a:solidFill>
            </a:endParaRPr>
          </a:p>
        </p:txBody>
      </p:sp>
      <p:sp>
        <p:nvSpPr>
          <p:cNvPr id="15" name="矩形 14"/>
          <p:cNvSpPr/>
          <p:nvPr userDrawn="1"/>
        </p:nvSpPr>
        <p:spPr>
          <a:xfrm>
            <a:off x="5232495" y="0"/>
            <a:ext cx="6965174" cy="6858000"/>
          </a:xfrm>
          <a:prstGeom prst="rect">
            <a:avLst/>
          </a:prstGeom>
          <a:gradFill>
            <a:gsLst>
              <a:gs pos="0">
                <a:schemeClr val="bg1">
                  <a:alpha val="0"/>
                </a:schemeClr>
              </a:gs>
              <a:gs pos="100000">
                <a:schemeClr val="bg1">
                  <a:alpha val="69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724" tIns="60862" rIns="121724" bIns="60862" numCol="1" spcCol="0" rtlCol="0" fromWordArt="0" anchor="ctr" anchorCtr="0" forceAA="0" compatLnSpc="1">
            <a:prstTxWarp prst="textNoShape">
              <a:avLst/>
            </a:prstTxWarp>
            <a:noAutofit/>
          </a:bodyPr>
          <a:lstStyle/>
          <a:p>
            <a:pPr lvl="0" algn="ctr" defTabSz="913016"/>
            <a:endParaRPr lang="zh-CN" altLang="en-US" sz="3196">
              <a:solidFill>
                <a:prstClr val="white"/>
              </a:solidFill>
            </a:endParaRPr>
          </a:p>
        </p:txBody>
      </p:sp>
      <p:cxnSp>
        <p:nvCxnSpPr>
          <p:cNvPr id="17" name="直接连接符 16"/>
          <p:cNvCxnSpPr/>
          <p:nvPr userDrawn="1"/>
        </p:nvCxnSpPr>
        <p:spPr>
          <a:xfrm>
            <a:off x="757241" y="1086890"/>
            <a:ext cx="1102042" cy="0"/>
          </a:xfrm>
          <a:prstGeom prst="line">
            <a:avLst/>
          </a:prstGeom>
          <a:ln w="28575">
            <a:solidFill>
              <a:srgbClr val="C7000B"/>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userDrawn="1"/>
        </p:nvSpPr>
        <p:spPr>
          <a:xfrm>
            <a:off x="613116" y="356144"/>
            <a:ext cx="1356462" cy="707886"/>
          </a:xfrm>
          <a:prstGeom prst="rect">
            <a:avLst/>
          </a:prstGeom>
          <a:noFill/>
        </p:spPr>
        <p:txBody>
          <a:bodyPr wrap="none" rtlCol="0">
            <a:spAutoFit/>
          </a:bodyPr>
          <a:lstStyle/>
          <a:p>
            <a:r>
              <a:rPr lang="zh-CN" altLang="en-US" sz="3994" b="1" dirty="0">
                <a:solidFill>
                  <a:srgbClr val="231815"/>
                </a:solidFill>
                <a:latin typeface="微软雅黑" panose="020B0503020204020204" pitchFamily="34" charset="-122"/>
                <a:ea typeface="微软雅黑" panose="020B0503020204020204" pitchFamily="34" charset="-122"/>
                <a:cs typeface="Arial" panose="020B0604020202020204" pitchFamily="34" charset="0"/>
              </a:rPr>
              <a:t>目 录</a:t>
            </a:r>
          </a:p>
        </p:txBody>
      </p:sp>
      <p:pic>
        <p:nvPicPr>
          <p:cNvPr id="3" name="图片 2">
            <a:extLst>
              <a:ext uri="{FF2B5EF4-FFF2-40B4-BE49-F238E27FC236}">
                <a16:creationId xmlns:a16="http://schemas.microsoft.com/office/drawing/2014/main" id="{313405DD-90A1-477D-A835-D99D8BFB65C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7" y="6318938"/>
            <a:ext cx="1259681" cy="275744"/>
          </a:xfrm>
          <a:prstGeom prst="rect">
            <a:avLst/>
          </a:prstGeom>
        </p:spPr>
      </p:pic>
    </p:spTree>
    <p:extLst>
      <p:ext uri="{BB962C8B-B14F-4D97-AF65-F5344CB8AC3E}">
        <p14:creationId xmlns:p14="http://schemas.microsoft.com/office/powerpoint/2010/main" val="272508871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9350" y="274552"/>
            <a:ext cx="10752667" cy="613523"/>
          </a:xfrm>
          <a:prstGeom prst="rect">
            <a:avLst/>
          </a:prstGeom>
        </p:spPr>
        <p:txBody>
          <a:bodyPr lIns="121918" tIns="60960" rIns="121918" bIns="60960"/>
          <a:lstStyle/>
          <a:p>
            <a:r>
              <a:rPr lang="zh-CN" altLang="en-US"/>
              <a:t>单击此处编辑母版标题样式</a:t>
            </a:r>
          </a:p>
        </p:txBody>
      </p:sp>
      <p:sp>
        <p:nvSpPr>
          <p:cNvPr id="3" name="内容占位符 2"/>
          <p:cNvSpPr>
            <a:spLocks noGrp="1"/>
          </p:cNvSpPr>
          <p:nvPr>
            <p:ph idx="1"/>
          </p:nvPr>
        </p:nvSpPr>
        <p:spPr>
          <a:xfrm>
            <a:off x="829350" y="1078575"/>
            <a:ext cx="10752667" cy="5046849"/>
          </a:xfrm>
          <a:prstGeom prst="rect">
            <a:avLst/>
          </a:prstGeom>
        </p:spPr>
        <p:txBody>
          <a:bodyPr lIns="121918" tIns="60960" rIns="121918" bIns="6096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5723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39" y="309199"/>
            <a:ext cx="11160125" cy="419464"/>
          </a:xfrm>
          <a:prstGeom prst="rect">
            <a:avLst/>
          </a:prstGeom>
        </p:spPr>
        <p:txBody>
          <a:bodyPr vert="horz" lIns="0" tIns="45720" rIns="91440" bIns="45720" rtlCol="0" anchor="t">
            <a:noAutofit/>
          </a:bodyPr>
          <a:lstStyle>
            <a:lvl1pPr>
              <a:defRPr sz="2499"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39" y="1089026"/>
            <a:ext cx="11160125" cy="5148262"/>
          </a:xfrm>
          <a:prstGeom prst="rect">
            <a:avLst/>
          </a:prstGeom>
        </p:spPr>
        <p:txBody>
          <a:bodyPr vert="horz" lIns="91440" tIns="45720" rIns="91440" bIns="45720" rtlCol="0">
            <a:normAutofit/>
          </a:bodyPr>
          <a:lstStyle>
            <a:lvl1pPr marL="228509" indent="-228509">
              <a:lnSpc>
                <a:spcPct val="150000"/>
              </a:lnSpc>
              <a:spcBef>
                <a:spcPts val="500"/>
              </a:spcBef>
              <a:buFont typeface="Wingdings" panose="05000000000000000000" pitchFamily="2" charset="2"/>
              <a:buChar char="n"/>
              <a:defRPr sz="1799"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60342775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探索">
    <p:bg>
      <p:bgPr>
        <a:solidFill>
          <a:srgbClr val="FFFFFF"/>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a:xfrm>
            <a:off x="0" y="1"/>
            <a:ext cx="12201373" cy="5594695"/>
          </a:xfrm>
          <a:prstGeom prst="rect">
            <a:avLst/>
          </a:prstGeom>
        </p:spPr>
      </p:pic>
      <p:sp>
        <p:nvSpPr>
          <p:cNvPr id="7" name="L 形 6"/>
          <p:cNvSpPr/>
          <p:nvPr userDrawn="1"/>
        </p:nvSpPr>
        <p:spPr>
          <a:xfrm rot="5400000">
            <a:off x="7850738" y="2130702"/>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p:cNvSpPr>
            <a:spLocks noGrp="1"/>
          </p:cNvSpPr>
          <p:nvPr>
            <p:ph type="ctrTitle" hasCustomPrompt="1"/>
          </p:nvPr>
        </p:nvSpPr>
        <p:spPr>
          <a:xfrm>
            <a:off x="898646" y="907093"/>
            <a:ext cx="6557247" cy="690255"/>
          </a:xfrm>
          <a:prstGeom prst="rect">
            <a:avLst/>
          </a:prstGeom>
          <a:ln>
            <a:noFill/>
            <a:prstDash val="dash"/>
          </a:ln>
        </p:spPr>
        <p:txBody>
          <a:bodyPr lIns="0" tIns="0" rIns="0" bIns="0" anchor="t">
            <a:normAutofit/>
          </a:bodyPr>
          <a:lstStyle>
            <a:lvl1pPr algn="l">
              <a:defRPr sz="3199"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6" name="Text Placeholder 5"/>
          <p:cNvSpPr>
            <a:spLocks noGrp="1"/>
          </p:cNvSpPr>
          <p:nvPr>
            <p:ph type="body" sz="quarter" idx="10" hasCustomPrompt="1"/>
          </p:nvPr>
        </p:nvSpPr>
        <p:spPr>
          <a:xfrm>
            <a:off x="928897" y="1949372"/>
            <a:ext cx="6533290" cy="643926"/>
          </a:xfrm>
          <a:prstGeom prst="rect">
            <a:avLst/>
          </a:prstGeom>
        </p:spPr>
        <p:txBody>
          <a:bodyPr lIns="0" tIns="0" rIns="0" bIns="0"/>
          <a:lstStyle>
            <a:lvl1pPr>
              <a:defRPr sz="1399">
                <a:solidFill>
                  <a:schemeClr val="tx1"/>
                </a:solidFill>
              </a:defRPr>
            </a:lvl1pPr>
          </a:lstStyle>
          <a:p>
            <a:pPr lvl="0"/>
            <a:r>
              <a:rPr lang="zh-CN" altLang="en-US" dirty="0"/>
              <a:t>单击此处添加文本</a:t>
            </a:r>
            <a:endParaRPr lang="en-US" dirty="0"/>
          </a:p>
        </p:txBody>
      </p:sp>
      <p:sp>
        <p:nvSpPr>
          <p:cNvPr id="9" name="Text Placeholder 5"/>
          <p:cNvSpPr>
            <a:spLocks noGrp="1"/>
          </p:cNvSpPr>
          <p:nvPr>
            <p:ph type="body" sz="quarter" idx="11"/>
          </p:nvPr>
        </p:nvSpPr>
        <p:spPr>
          <a:xfrm>
            <a:off x="913231" y="6227191"/>
            <a:ext cx="1616538"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43959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智能">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a:xfrm>
            <a:off x="0" y="375"/>
            <a:ext cx="12192669" cy="5599236"/>
          </a:xfrm>
          <a:prstGeom prst="rect">
            <a:avLst/>
          </a:prstGeom>
        </p:spPr>
      </p:pic>
      <p:sp>
        <p:nvSpPr>
          <p:cNvPr id="8" name="Title 1"/>
          <p:cNvSpPr>
            <a:spLocks noGrp="1"/>
          </p:cNvSpPr>
          <p:nvPr>
            <p:ph type="ctrTitle" hasCustomPrompt="1"/>
          </p:nvPr>
        </p:nvSpPr>
        <p:spPr>
          <a:xfrm>
            <a:off x="898646" y="907093"/>
            <a:ext cx="6557247" cy="690255"/>
          </a:xfrm>
          <a:prstGeom prst="rect">
            <a:avLst/>
          </a:prstGeom>
        </p:spPr>
        <p:txBody>
          <a:bodyPr lIns="0" tIns="0" rIns="0" bIns="0" anchor="t">
            <a:normAutofit/>
          </a:bodyPr>
          <a:lstStyle>
            <a:lvl1pPr algn="l">
              <a:defRPr sz="3199"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5" name="Text Placeholder 5"/>
          <p:cNvSpPr>
            <a:spLocks noGrp="1"/>
          </p:cNvSpPr>
          <p:nvPr>
            <p:ph type="body" sz="quarter" idx="10" hasCustomPrompt="1"/>
          </p:nvPr>
        </p:nvSpPr>
        <p:spPr>
          <a:xfrm>
            <a:off x="928897" y="1949372"/>
            <a:ext cx="4126550" cy="643926"/>
          </a:xfrm>
          <a:prstGeom prst="rect">
            <a:avLst/>
          </a:prstGeom>
        </p:spPr>
        <p:txBody>
          <a:bodyPr lIns="0" tIns="0" rIns="0" bIns="0"/>
          <a:lstStyle>
            <a:lvl1pPr>
              <a:defRPr sz="1399">
                <a:solidFill>
                  <a:schemeClr val="tx1"/>
                </a:solidFill>
              </a:defRPr>
            </a:lvl1pPr>
          </a:lstStyle>
          <a:p>
            <a:pPr lvl="0"/>
            <a:r>
              <a:rPr lang="zh-CN" altLang="en-US" dirty="0"/>
              <a:t>单击此处添加文本</a:t>
            </a:r>
            <a:endParaRPr lang="en-US" dirty="0"/>
          </a:p>
        </p:txBody>
      </p:sp>
      <p:sp>
        <p:nvSpPr>
          <p:cNvPr id="6" name="Text Placeholder 5"/>
          <p:cNvSpPr>
            <a:spLocks noGrp="1"/>
          </p:cNvSpPr>
          <p:nvPr>
            <p:ph type="body" sz="quarter" idx="11"/>
          </p:nvPr>
        </p:nvSpPr>
        <p:spPr>
          <a:xfrm>
            <a:off x="913231" y="6227191"/>
            <a:ext cx="1616538"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
        <p:nvSpPr>
          <p:cNvPr id="14" name="L 形 17"/>
          <p:cNvSpPr/>
          <p:nvPr userDrawn="1"/>
        </p:nvSpPr>
        <p:spPr>
          <a:xfrm rot="5400000">
            <a:off x="5367287" y="2370889"/>
            <a:ext cx="744262" cy="761910"/>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Tree>
    <p:extLst>
      <p:ext uri="{BB962C8B-B14F-4D97-AF65-F5344CB8AC3E}">
        <p14:creationId xmlns:p14="http://schemas.microsoft.com/office/powerpoint/2010/main" val="3620085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创新">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a:xfrm>
            <a:off x="0" y="375"/>
            <a:ext cx="12192669" cy="5590529"/>
          </a:xfrm>
          <a:prstGeom prst="rect">
            <a:avLst/>
          </a:prstGeom>
        </p:spPr>
      </p:pic>
      <p:sp>
        <p:nvSpPr>
          <p:cNvPr id="9" name="L 形 8"/>
          <p:cNvSpPr/>
          <p:nvPr userDrawn="1"/>
        </p:nvSpPr>
        <p:spPr>
          <a:xfrm rot="5400000">
            <a:off x="5943057" y="2323659"/>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p:cNvSpPr>
            <a:spLocks noGrp="1"/>
          </p:cNvSpPr>
          <p:nvPr>
            <p:ph type="ctrTitle" hasCustomPrompt="1"/>
          </p:nvPr>
        </p:nvSpPr>
        <p:spPr>
          <a:xfrm>
            <a:off x="898646" y="907093"/>
            <a:ext cx="6557247" cy="690255"/>
          </a:xfrm>
          <a:prstGeom prst="rect">
            <a:avLst/>
          </a:prstGeom>
        </p:spPr>
        <p:txBody>
          <a:bodyPr lIns="0" tIns="0" rIns="0" bIns="0" anchor="t">
            <a:normAutofit/>
          </a:bodyPr>
          <a:lstStyle>
            <a:lvl1pPr algn="l">
              <a:defRPr sz="3199"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5" name="Text Placeholder 5"/>
          <p:cNvSpPr>
            <a:spLocks noGrp="1"/>
          </p:cNvSpPr>
          <p:nvPr>
            <p:ph type="body" sz="quarter" idx="10" hasCustomPrompt="1"/>
          </p:nvPr>
        </p:nvSpPr>
        <p:spPr>
          <a:xfrm>
            <a:off x="928897" y="1949372"/>
            <a:ext cx="6533290" cy="643926"/>
          </a:xfrm>
          <a:prstGeom prst="rect">
            <a:avLst/>
          </a:prstGeom>
        </p:spPr>
        <p:txBody>
          <a:bodyPr lIns="0" tIns="0" rIns="0" bIns="0"/>
          <a:lstStyle>
            <a:lvl1pPr>
              <a:defRPr sz="1399">
                <a:solidFill>
                  <a:schemeClr val="tx1"/>
                </a:solidFill>
              </a:defRPr>
            </a:lvl1pPr>
          </a:lstStyle>
          <a:p>
            <a:pPr lvl="0"/>
            <a:r>
              <a:rPr lang="zh-CN" altLang="en-US" dirty="0"/>
              <a:t>单击此处添加文本</a:t>
            </a:r>
            <a:endParaRPr lang="en-US" dirty="0"/>
          </a:p>
        </p:txBody>
      </p:sp>
      <p:sp>
        <p:nvSpPr>
          <p:cNvPr id="6" name="Text Placeholder 5"/>
          <p:cNvSpPr>
            <a:spLocks noGrp="1"/>
          </p:cNvSpPr>
          <p:nvPr>
            <p:ph type="body" sz="quarter" idx="11"/>
          </p:nvPr>
        </p:nvSpPr>
        <p:spPr>
          <a:xfrm>
            <a:off x="913231" y="6227191"/>
            <a:ext cx="1616538"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239468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攀登">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a:fillRect/>
          </a:stretch>
        </p:blipFill>
        <p:spPr>
          <a:xfrm>
            <a:off x="0" y="-74021"/>
            <a:ext cx="12192669" cy="5668718"/>
          </a:xfrm>
          <a:prstGeom prst="rect">
            <a:avLst/>
          </a:prstGeom>
        </p:spPr>
      </p:pic>
      <p:sp>
        <p:nvSpPr>
          <p:cNvPr id="2" name="Title 1"/>
          <p:cNvSpPr>
            <a:spLocks noGrp="1"/>
          </p:cNvSpPr>
          <p:nvPr>
            <p:ph type="ctrTitle" hasCustomPrompt="1"/>
          </p:nvPr>
        </p:nvSpPr>
        <p:spPr>
          <a:xfrm>
            <a:off x="898646" y="907093"/>
            <a:ext cx="6557247" cy="690255"/>
          </a:xfrm>
          <a:prstGeom prst="rect">
            <a:avLst/>
          </a:prstGeom>
        </p:spPr>
        <p:txBody>
          <a:bodyPr lIns="0" tIns="0" rIns="0" bIns="0" anchor="t">
            <a:normAutofit/>
          </a:bodyPr>
          <a:lstStyle>
            <a:lvl1pPr algn="l">
              <a:defRPr sz="3199" b="0" i="0">
                <a:solidFill>
                  <a:schemeClr val="tx1"/>
                </a:solidFill>
                <a:latin typeface="微软雅黑" panose="020B0503020204020204" pitchFamily="34" charset="-122"/>
                <a:ea typeface="微软雅黑"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6733" y="1657695"/>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p:cNvSpPr>
            <a:spLocks noGrp="1"/>
          </p:cNvSpPr>
          <p:nvPr>
            <p:ph type="body" sz="quarter" idx="10" hasCustomPrompt="1"/>
          </p:nvPr>
        </p:nvSpPr>
        <p:spPr>
          <a:xfrm>
            <a:off x="928897" y="1949372"/>
            <a:ext cx="6533290" cy="643926"/>
          </a:xfrm>
          <a:prstGeom prst="rect">
            <a:avLst/>
          </a:prstGeom>
        </p:spPr>
        <p:txBody>
          <a:bodyPr lIns="0" tIns="0" rIns="0" bIns="0"/>
          <a:lstStyle>
            <a:lvl1pPr>
              <a:defRPr sz="1399">
                <a:solidFill>
                  <a:schemeClr val="tx1"/>
                </a:solidFill>
              </a:defRPr>
            </a:lvl1pPr>
          </a:lstStyle>
          <a:p>
            <a:pPr lvl="0"/>
            <a:r>
              <a:rPr lang="zh-CN" altLang="en-US" dirty="0"/>
              <a:t>单击此处添加文本</a:t>
            </a:r>
            <a:endParaRPr lang="en-US" dirty="0"/>
          </a:p>
        </p:txBody>
      </p:sp>
      <p:sp>
        <p:nvSpPr>
          <p:cNvPr id="6" name="Text Placeholder 5"/>
          <p:cNvSpPr>
            <a:spLocks noGrp="1"/>
          </p:cNvSpPr>
          <p:nvPr>
            <p:ph type="body" sz="quarter" idx="11"/>
          </p:nvPr>
        </p:nvSpPr>
        <p:spPr>
          <a:xfrm>
            <a:off x="913231" y="6227191"/>
            <a:ext cx="1616538"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837862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108958633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F8FC7CCD-75EB-9C44-BC7D-29679334A8CA}"/>
              </a:ext>
            </a:extLst>
          </p:cNvPr>
          <p:cNvSpPr txBox="1">
            <a:spLocks/>
          </p:cNvSpPr>
          <p:nvPr userDrawn="1"/>
        </p:nvSpPr>
        <p:spPr>
          <a:xfrm>
            <a:off x="7976242" y="2794960"/>
            <a:ext cx="3223909"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dirty="0">
                <a:solidFill>
                  <a:srgbClr val="1D1D1B"/>
                </a:solidFill>
                <a:latin typeface="Arial" panose="020B0604020202020204"/>
              </a:rPr>
              <a:t>Copyright©2018 Huawei Technologies Co., Ltd.</a:t>
            </a:r>
            <a:br>
              <a:rPr kumimoji="1" lang="en-US" altLang="zh-CN" sz="850" b="1" dirty="0">
                <a:solidFill>
                  <a:srgbClr val="1D1D1B"/>
                </a:solidFill>
                <a:latin typeface="Arial" panose="020B0604020202020204"/>
              </a:rPr>
            </a:br>
            <a:r>
              <a:rPr kumimoji="1" lang="en-US" altLang="zh-CN" sz="850" b="1" dirty="0">
                <a:solidFill>
                  <a:srgbClr val="1D1D1B"/>
                </a:solidFill>
                <a:latin typeface="Arial" panose="020B0604020202020204"/>
              </a:rPr>
              <a:t>All Rights Reserved.</a:t>
            </a:r>
            <a:br>
              <a:rPr kumimoji="1" lang="en-US" altLang="zh-CN" sz="779" dirty="0">
                <a:solidFill>
                  <a:srgbClr val="1D1D1B"/>
                </a:solidFill>
                <a:latin typeface="Arial" panose="020B0604020202020204"/>
              </a:rPr>
            </a:br>
            <a:br>
              <a:rPr kumimoji="1" lang="en-US" altLang="zh-CN" sz="779" dirty="0">
                <a:solidFill>
                  <a:srgbClr val="1D1D1B"/>
                </a:solidFill>
                <a:latin typeface="Arial" panose="020B0604020202020204"/>
              </a:rPr>
            </a:br>
            <a:r>
              <a:rPr kumimoji="1" lang="en-US" altLang="zh-CN" sz="850" dirty="0">
                <a:solidFill>
                  <a:srgbClr val="1D1D1B"/>
                </a:solidFill>
                <a:latin typeface="Arial" panose="020B0604020202020204"/>
                <a:cs typeface="Arial" panose="020B0604020202020204" pitchFamily="34" charset="0"/>
              </a:rPr>
              <a:t>The information in this document may contain predictive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statements including, without limitation, statements regarding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the future financial and operating results, future product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portfolio, new technology, etc. There are a number of factors that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could cause actual results and developments to differ materially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from those expressed or implied in the predictive statements.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Therefore, such information is provided for reference purpose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only and constitutes neither an offer nor an acceptance. Huawei </a:t>
            </a:r>
            <a:br>
              <a:rPr kumimoji="1" lang="en-US" altLang="zh-CN" sz="850" dirty="0">
                <a:solidFill>
                  <a:srgbClr val="1D1D1B"/>
                </a:solidFill>
                <a:latin typeface="Arial" panose="020B0604020202020204"/>
                <a:cs typeface="Arial" panose="020B0604020202020204" pitchFamily="34" charset="0"/>
              </a:rPr>
            </a:br>
            <a:r>
              <a:rPr kumimoji="1" lang="en-US" altLang="zh-CN" sz="850" dirty="0">
                <a:solidFill>
                  <a:srgbClr val="1D1D1B"/>
                </a:solidFill>
                <a:latin typeface="Arial" panose="020B0604020202020204"/>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Arial" panose="020B0604020202020204"/>
            </a:endParaRPr>
          </a:p>
        </p:txBody>
      </p:sp>
      <p:sp>
        <p:nvSpPr>
          <p:cNvPr id="14" name="Subtitle 6">
            <a:extLst>
              <a:ext uri="{FF2B5EF4-FFF2-40B4-BE49-F238E27FC236}">
                <a16:creationId xmlns:a16="http://schemas.microsoft.com/office/drawing/2014/main" id="{12B8F806-ABD5-064C-8793-5E22C72554FD}"/>
              </a:ext>
            </a:extLst>
          </p:cNvPr>
          <p:cNvSpPr txBox="1">
            <a:spLocks/>
          </p:cNvSpPr>
          <p:nvPr userDrawn="1"/>
        </p:nvSpPr>
        <p:spPr>
          <a:xfrm>
            <a:off x="7984158" y="1631849"/>
            <a:ext cx="3476343"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79"/>
              </a:lnSpc>
              <a:spcBef>
                <a:spcPts val="0"/>
              </a:spcBef>
            </a:pPr>
            <a:r>
              <a:rPr kumimoji="1" lang="zh-CN" altLang="en-US" sz="1298" dirty="0">
                <a:solidFill>
                  <a:srgbClr val="1D1D1B"/>
                </a:solidFill>
                <a:latin typeface="Microsoft YaHei" charset="-122"/>
                <a:ea typeface="Microsoft YaHei" charset="-122"/>
                <a:cs typeface="Microsoft YaHei" charset="-122"/>
              </a:rPr>
              <a:t>把数字世界带入每个人、每个家庭、</a:t>
            </a:r>
            <a:br>
              <a:rPr kumimoji="1" lang="en-US" altLang="zh-CN" sz="1298" dirty="0">
                <a:solidFill>
                  <a:srgbClr val="1D1D1B"/>
                </a:solidFill>
                <a:latin typeface="Microsoft YaHei" charset="-122"/>
                <a:ea typeface="Microsoft YaHei" charset="-122"/>
                <a:cs typeface="Microsoft YaHei" charset="-122"/>
              </a:rPr>
            </a:br>
            <a:r>
              <a:rPr kumimoji="1" lang="zh-CN" altLang="en-US" sz="1298" dirty="0">
                <a:solidFill>
                  <a:srgbClr val="1D1D1B"/>
                </a:solidFill>
                <a:latin typeface="Microsoft YaHei" charset="-122"/>
                <a:ea typeface="Microsoft YaHei" charset="-122"/>
                <a:cs typeface="Microsoft YaHei" charset="-122"/>
              </a:rPr>
              <a:t>每个组织，构建万物互联的智能世界。</a:t>
            </a:r>
          </a:p>
        </p:txBody>
      </p:sp>
      <p:sp>
        <p:nvSpPr>
          <p:cNvPr id="15" name="Subtitle 6">
            <a:extLst>
              <a:ext uri="{FF2B5EF4-FFF2-40B4-BE49-F238E27FC236}">
                <a16:creationId xmlns:a16="http://schemas.microsoft.com/office/drawing/2014/main" id="{F1235B6F-D691-2C40-93D4-EC5427ADDFB0}"/>
              </a:ext>
            </a:extLst>
          </p:cNvPr>
          <p:cNvSpPr txBox="1">
            <a:spLocks/>
          </p:cNvSpPr>
          <p:nvPr userDrawn="1"/>
        </p:nvSpPr>
        <p:spPr>
          <a:xfrm>
            <a:off x="7974558" y="2106124"/>
            <a:ext cx="348047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2"/>
              </a:lnSpc>
            </a:pPr>
            <a:r>
              <a:rPr kumimoji="1" lang="en-US" altLang="zh-CN" sz="1200" dirty="0">
                <a:solidFill>
                  <a:srgbClr val="1D1D1B"/>
                </a:solidFill>
                <a:latin typeface="Arial" panose="020B0604020202020204"/>
                <a:cs typeface="Arial" panose="020B0604020202020204" pitchFamily="34" charset="0"/>
              </a:rPr>
              <a:t>Bring digital to every person, home, and </a:t>
            </a:r>
            <a:br>
              <a:rPr kumimoji="1" lang="en-US" altLang="zh-CN" sz="1200" dirty="0">
                <a:solidFill>
                  <a:srgbClr val="1D1D1B"/>
                </a:solidFill>
                <a:latin typeface="Arial" panose="020B0604020202020204"/>
                <a:cs typeface="Arial" panose="020B0604020202020204" pitchFamily="34" charset="0"/>
              </a:rPr>
            </a:br>
            <a:r>
              <a:rPr kumimoji="1" lang="en-US" altLang="zh-CN" sz="1200" dirty="0">
                <a:solidFill>
                  <a:srgbClr val="1D1D1B"/>
                </a:solidFill>
                <a:latin typeface="Arial" panose="020B0604020202020204"/>
                <a:cs typeface="Arial" panose="020B0604020202020204" pitchFamily="34" charset="0"/>
              </a:rPr>
              <a:t>organization for a fully connected, </a:t>
            </a:r>
            <a:br>
              <a:rPr kumimoji="1" lang="en-US" altLang="zh-CN" sz="1200" dirty="0">
                <a:solidFill>
                  <a:srgbClr val="1D1D1B"/>
                </a:solidFill>
                <a:latin typeface="Arial" panose="020B0604020202020204"/>
                <a:cs typeface="Arial" panose="020B0604020202020204" pitchFamily="34" charset="0"/>
              </a:rPr>
            </a:br>
            <a:r>
              <a:rPr kumimoji="1" lang="en-US" altLang="zh-CN" sz="1200" dirty="0">
                <a:solidFill>
                  <a:srgbClr val="1D1D1B"/>
                </a:solidFill>
                <a:latin typeface="Arial" panose="020B0604020202020204"/>
                <a:cs typeface="Arial" panose="020B0604020202020204" pitchFamily="34" charset="0"/>
              </a:rPr>
              <a:t>intelligent world.</a:t>
            </a:r>
            <a:endParaRPr kumimoji="1" lang="zh-CN" altLang="en-US" sz="1200" dirty="0">
              <a:solidFill>
                <a:srgbClr val="1D1D1B"/>
              </a:solidFill>
              <a:latin typeface="Arial" panose="020B0604020202020204"/>
              <a:ea typeface="Microsoft YaHei" charset="-122"/>
              <a:cs typeface="Microsoft YaHei" charset="-122"/>
            </a:endParaRPr>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72382" y="5251150"/>
            <a:ext cx="1868866" cy="399462"/>
          </a:xfrm>
          <a:prstGeom prst="rect">
            <a:avLst/>
          </a:prstGeom>
        </p:spPr>
      </p:pic>
      <p:sp>
        <p:nvSpPr>
          <p:cNvPr id="18" name="TextBox 3">
            <a:extLst>
              <a:ext uri="{FF2B5EF4-FFF2-40B4-BE49-F238E27FC236}">
                <a16:creationId xmlns:a16="http://schemas.microsoft.com/office/drawing/2014/main" id="{42AF307D-40F4-EC4C-9108-79E948007529}"/>
              </a:ext>
            </a:extLst>
          </p:cNvPr>
          <p:cNvSpPr txBox="1"/>
          <p:nvPr userDrawn="1"/>
        </p:nvSpPr>
        <p:spPr>
          <a:xfrm>
            <a:off x="607250" y="1402067"/>
            <a:ext cx="3919503" cy="854717"/>
          </a:xfrm>
          <a:prstGeom prst="rect">
            <a:avLst/>
          </a:prstGeom>
          <a:noFill/>
        </p:spPr>
        <p:txBody>
          <a:bodyPr wrap="square" rtlCol="0">
            <a:spAutoFit/>
          </a:bodyPr>
          <a:lstStyle/>
          <a:p>
            <a:r>
              <a:rPr lang="en-US" sz="4936" dirty="0">
                <a:solidFill>
                  <a:srgbClr val="1D1D1A"/>
                </a:solidFill>
                <a:latin typeface="Arial" panose="020B0604020202020204"/>
              </a:rPr>
              <a:t>Thank you.</a:t>
            </a:r>
          </a:p>
        </p:txBody>
      </p:sp>
    </p:spTree>
    <p:extLst>
      <p:ext uri="{BB962C8B-B14F-4D97-AF65-F5344CB8AC3E}">
        <p14:creationId xmlns:p14="http://schemas.microsoft.com/office/powerpoint/2010/main" val="365610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39" y="309199"/>
            <a:ext cx="11160125" cy="419464"/>
          </a:xfrm>
          <a:prstGeom prst="rect">
            <a:avLst/>
          </a:prstGeom>
        </p:spPr>
        <p:txBody>
          <a:bodyPr vert="horz" lIns="0" tIns="45720" rIns="91440" bIns="45720" rtlCol="0" anchor="t">
            <a:noAutofit/>
          </a:bodyPr>
          <a:lstStyle>
            <a:lvl1pPr>
              <a:defRPr sz="2499"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39" y="1089026"/>
            <a:ext cx="11160125" cy="5148262"/>
          </a:xfrm>
          <a:prstGeom prst="rect">
            <a:avLst/>
          </a:prstGeom>
        </p:spPr>
        <p:txBody>
          <a:bodyPr vert="horz" lIns="91440" tIns="45720" rIns="91440" bIns="45720" rtlCol="0">
            <a:normAutofit/>
          </a:bodyPr>
          <a:lstStyle>
            <a:lvl1pPr marL="228509" indent="-228509">
              <a:lnSpc>
                <a:spcPct val="150000"/>
              </a:lnSpc>
              <a:spcBef>
                <a:spcPts val="500"/>
              </a:spcBef>
              <a:buFont typeface="Wingdings" panose="05000000000000000000" pitchFamily="2" charset="2"/>
              <a:buChar char="n"/>
              <a:defRPr sz="1799"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23515483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39" y="309199"/>
            <a:ext cx="11160125" cy="419464"/>
          </a:xfrm>
          <a:prstGeom prst="rect">
            <a:avLst/>
          </a:prstGeom>
        </p:spPr>
        <p:txBody>
          <a:bodyPr vert="horz" lIns="0" tIns="45720" rIns="91440" bIns="45720" rtlCol="0" anchor="t">
            <a:noAutofit/>
          </a:bodyPr>
          <a:lstStyle>
            <a:lvl1pPr>
              <a:defRPr sz="2499"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39" y="1089026"/>
            <a:ext cx="11160125" cy="5148262"/>
          </a:xfrm>
          <a:prstGeom prst="rect">
            <a:avLst/>
          </a:prstGeom>
        </p:spPr>
        <p:txBody>
          <a:bodyPr vert="horz" lIns="91440" tIns="45720" rIns="91440" bIns="45720" rtlCol="0">
            <a:normAutofit/>
          </a:bodyPr>
          <a:lstStyle>
            <a:lvl1pPr marL="228509" indent="-228509">
              <a:lnSpc>
                <a:spcPct val="150000"/>
              </a:lnSpc>
              <a:spcBef>
                <a:spcPts val="500"/>
              </a:spcBef>
              <a:buFont typeface="Wingdings" panose="05000000000000000000" pitchFamily="2" charset="2"/>
              <a:buChar char="n"/>
              <a:defRPr sz="1799"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90075529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20565885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27592831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8" name="标题占位符 1">
            <a:extLst>
              <a:ext uri="{FF2B5EF4-FFF2-40B4-BE49-F238E27FC236}">
                <a16:creationId xmlns:a16="http://schemas.microsoft.com/office/drawing/2014/main" id="{EC7C0976-963B-4BCB-9176-FCEE33F9469B}"/>
              </a:ext>
            </a:extLst>
          </p:cNvPr>
          <p:cNvSpPr>
            <a:spLocks noGrp="1"/>
          </p:cNvSpPr>
          <p:nvPr>
            <p:ph type="title"/>
          </p:nvPr>
        </p:nvSpPr>
        <p:spPr>
          <a:xfrm>
            <a:off x="515940" y="309199"/>
            <a:ext cx="11160125" cy="419464"/>
          </a:xfrm>
          <a:prstGeom prst="rect">
            <a:avLst/>
          </a:prstGeom>
        </p:spPr>
        <p:txBody>
          <a:bodyPr vert="horz" lIns="0" tIns="45720" rIns="91440" bIns="45720" rtlCol="0" anchor="t">
            <a:noAutofit/>
          </a:bodyPr>
          <a:lstStyle>
            <a:lvl1pPr>
              <a:defRPr sz="2498"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9" name="文本占位符 2">
            <a:extLst>
              <a:ext uri="{FF2B5EF4-FFF2-40B4-BE49-F238E27FC236}">
                <a16:creationId xmlns:a16="http://schemas.microsoft.com/office/drawing/2014/main" id="{8E1B20BD-1775-4EC8-A3FD-992CEC97DD9C}"/>
              </a:ext>
            </a:extLst>
          </p:cNvPr>
          <p:cNvSpPr>
            <a:spLocks noGrp="1"/>
          </p:cNvSpPr>
          <p:nvPr>
            <p:ph idx="1" hasCustomPrompt="1"/>
          </p:nvPr>
        </p:nvSpPr>
        <p:spPr>
          <a:xfrm>
            <a:off x="515940" y="1089026"/>
            <a:ext cx="11160125" cy="5148262"/>
          </a:xfrm>
          <a:prstGeom prst="rect">
            <a:avLst/>
          </a:prstGeom>
        </p:spPr>
        <p:txBody>
          <a:bodyPr vert="horz" lIns="91440" tIns="45720" rIns="91440" bIns="45720" rtlCol="0">
            <a:normAutofit/>
          </a:bodyPr>
          <a:lstStyle>
            <a:lvl1pPr marL="228418" indent="-228418">
              <a:lnSpc>
                <a:spcPct val="150000"/>
              </a:lnSpc>
              <a:spcBef>
                <a:spcPts val="500"/>
              </a:spcBef>
              <a:buFont typeface="Wingdings" panose="05000000000000000000" pitchFamily="2" charset="2"/>
              <a:buChar char="n"/>
              <a:defRPr sz="1798" baseline="0">
                <a:solidFill>
                  <a:schemeClr val="tx1">
                    <a:lumMod val="85000"/>
                    <a:lumOff val="15000"/>
                  </a:schemeClr>
                </a:solidFill>
                <a:latin typeface="微软雅黑" panose="020B0503020204020204" pitchFamily="34" charset="-122"/>
                <a:ea typeface="微软雅黑" panose="020B0503020204020204" pitchFamily="34" charset="-122"/>
              </a:defRPr>
            </a:lvl1pPr>
            <a:lvl2pPr>
              <a:lnSpc>
                <a:spcPct val="150000"/>
              </a:lnSpc>
              <a:spcBef>
                <a:spcPts val="500"/>
              </a:spcBef>
              <a:defRPr sz="1200" baseline="0">
                <a:solidFill>
                  <a:schemeClr val="tx1">
                    <a:lumMod val="85000"/>
                    <a:lumOff val="15000"/>
                  </a:schemeClr>
                </a:solidFill>
                <a:latin typeface="微软雅黑" panose="020B0503020204020204" pitchFamily="34" charset="-122"/>
                <a:ea typeface="微软雅黑" panose="020B0503020204020204" pitchFamily="34" charset="-122"/>
              </a:defRPr>
            </a:lvl2pPr>
            <a:lvl3pPr>
              <a:lnSpc>
                <a:spcPct val="150000"/>
              </a:lnSpc>
              <a:spcBef>
                <a:spcPts val="500"/>
              </a:spcBef>
              <a:defRPr sz="1000" baseline="0">
                <a:solidFill>
                  <a:schemeClr val="tx1">
                    <a:lumMod val="85000"/>
                    <a:lumOff val="15000"/>
                  </a:schemeClr>
                </a:solidFill>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p:txBody>
      </p:sp>
    </p:spTree>
    <p:extLst>
      <p:ext uri="{BB962C8B-B14F-4D97-AF65-F5344CB8AC3E}">
        <p14:creationId xmlns:p14="http://schemas.microsoft.com/office/powerpoint/2010/main" val="148273675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15.xml"/><Relationship Id="rId4"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5.tiff"/><Relationship Id="rId5" Type="http://schemas.openxmlformats.org/officeDocument/2006/relationships/theme" Target="../theme/theme17.xml"/><Relationship Id="rId4"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4998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7" y="6318938"/>
            <a:ext cx="1259681" cy="275744"/>
          </a:xfrm>
          <a:prstGeom prst="rect">
            <a:avLst/>
          </a:prstGeom>
        </p:spPr>
      </p:pic>
    </p:spTree>
    <p:extLst>
      <p:ext uri="{BB962C8B-B14F-4D97-AF65-F5344CB8AC3E}">
        <p14:creationId xmlns:p14="http://schemas.microsoft.com/office/powerpoint/2010/main" val="231755728"/>
      </p:ext>
    </p:extLst>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内容占位符 3">
            <a:extLst>
              <a:ext uri="{FF2B5EF4-FFF2-40B4-BE49-F238E27FC236}">
                <a16:creationId xmlns:a16="http://schemas.microsoft.com/office/drawing/2014/main" id="{8EDD625C-5DBF-4298-9640-E5BC1F9D49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36997" y="6319050"/>
            <a:ext cx="1259681" cy="275637"/>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381"/>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2"/>
            <a:ext cx="499729" cy="138499"/>
          </a:xfrm>
          <a:prstGeom prst="rect">
            <a:avLst/>
          </a:prstGeom>
          <a:noFill/>
        </p:spPr>
        <p:txBody>
          <a:bodyPr wrap="square" lIns="0" tIns="0" rIns="0" bIns="0" rtlCol="0">
            <a:spAutoFit/>
          </a:bodyPr>
          <a:lstStyle/>
          <a:p>
            <a:pPr defTabSz="889781">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89781">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299125"/>
      </p:ext>
    </p:extLst>
  </p:cSld>
  <p:clrMap bg1="lt1" tx1="dk1" bg2="lt2" tx2="dk2" accent1="accent1" accent2="accent2" accent3="accent3" accent4="accent4" accent5="accent5" accent6="accent6" hlink="hlink" folHlink="folHlink"/>
  <p:sldLayoutIdLst>
    <p:sldLayoutId id="2147483858" r:id="rId1"/>
  </p:sldLayoutIdLst>
  <p:hf hdr="0" ftr="0" dt="0"/>
  <p:txStyles>
    <p:titleStyle>
      <a:lvl1pPr algn="l" defTabSz="913303" rtl="0" eaLnBrk="1" latinLnBrk="0" hangingPunct="1">
        <a:lnSpc>
          <a:spcPct val="90000"/>
        </a:lnSpc>
        <a:spcBef>
          <a:spcPct val="0"/>
        </a:spcBef>
        <a:buNone/>
        <a:defRPr sz="4394" kern="1200">
          <a:solidFill>
            <a:schemeClr val="tx1"/>
          </a:solidFill>
          <a:latin typeface="+mj-lt"/>
          <a:ea typeface="+mj-ea"/>
          <a:cs typeface="+mj-cs"/>
        </a:defRPr>
      </a:lvl1pPr>
    </p:titleStyle>
    <p:bodyStyle>
      <a:lvl1pPr marL="228327" indent="-228327" algn="l" defTabSz="913303" rtl="0" eaLnBrk="1" latinLnBrk="0" hangingPunct="1">
        <a:lnSpc>
          <a:spcPct val="90000"/>
        </a:lnSpc>
        <a:spcBef>
          <a:spcPts val="1000"/>
        </a:spcBef>
        <a:buFont typeface="Arial" panose="020B0604020202020204" pitchFamily="34" charset="0"/>
        <a:buChar char="•"/>
        <a:defRPr sz="2797" kern="1200">
          <a:solidFill>
            <a:schemeClr val="tx1"/>
          </a:solidFill>
          <a:latin typeface="+mn-lt"/>
          <a:ea typeface="+mn-ea"/>
          <a:cs typeface="+mn-cs"/>
        </a:defRPr>
      </a:lvl1pPr>
      <a:lvl2pPr marL="684978" indent="-228327" algn="l" defTabSz="913303"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629" indent="-228327" algn="l" defTabSz="913303" rtl="0" eaLnBrk="1" latinLnBrk="0" hangingPunct="1">
        <a:lnSpc>
          <a:spcPct val="90000"/>
        </a:lnSpc>
        <a:spcBef>
          <a:spcPts val="500"/>
        </a:spcBef>
        <a:buFont typeface="Arial" panose="020B0604020202020204" pitchFamily="34" charset="0"/>
        <a:buChar char="•"/>
        <a:defRPr sz="1997" kern="1200">
          <a:solidFill>
            <a:schemeClr val="tx1"/>
          </a:solidFill>
          <a:latin typeface="+mn-lt"/>
          <a:ea typeface="+mn-ea"/>
          <a:cs typeface="+mn-cs"/>
        </a:defRPr>
      </a:lvl3pPr>
      <a:lvl4pPr marL="1598280" indent="-228327" algn="l" defTabSz="913303"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4pPr>
      <a:lvl5pPr marL="2054932" indent="-228327" algn="l" defTabSz="913303"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5pPr>
      <a:lvl6pPr marL="2511584" indent="-228327" algn="l" defTabSz="913303"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6pPr>
      <a:lvl7pPr marL="2968235" indent="-228327" algn="l" defTabSz="913303"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7pPr>
      <a:lvl8pPr marL="3424886" indent="-228327" algn="l" defTabSz="913303"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8pPr>
      <a:lvl9pPr marL="3881539" indent="-228327" algn="l" defTabSz="913303" rtl="0" eaLnBrk="1" latinLnBrk="0" hangingPunct="1">
        <a:lnSpc>
          <a:spcPct val="90000"/>
        </a:lnSpc>
        <a:spcBef>
          <a:spcPts val="500"/>
        </a:spcBef>
        <a:buFont typeface="Arial" panose="020B0604020202020204" pitchFamily="34" charset="0"/>
        <a:buChar char="•"/>
        <a:defRPr sz="1797" kern="1200">
          <a:solidFill>
            <a:schemeClr val="tx1"/>
          </a:solidFill>
          <a:latin typeface="+mn-lt"/>
          <a:ea typeface="+mn-ea"/>
          <a:cs typeface="+mn-cs"/>
        </a:defRPr>
      </a:lvl9pPr>
    </p:bodyStyle>
    <p:otherStyle>
      <a:defPPr>
        <a:defRPr lang="zh-CN"/>
      </a:defPPr>
      <a:lvl1pPr marL="0" algn="l" defTabSz="913303" rtl="0" eaLnBrk="1" latinLnBrk="0" hangingPunct="1">
        <a:defRPr sz="1797" kern="1200">
          <a:solidFill>
            <a:schemeClr val="tx1"/>
          </a:solidFill>
          <a:latin typeface="+mn-lt"/>
          <a:ea typeface="+mn-ea"/>
          <a:cs typeface="+mn-cs"/>
        </a:defRPr>
      </a:lvl1pPr>
      <a:lvl2pPr marL="456651" algn="l" defTabSz="913303" rtl="0" eaLnBrk="1" latinLnBrk="0" hangingPunct="1">
        <a:defRPr sz="1797" kern="1200">
          <a:solidFill>
            <a:schemeClr val="tx1"/>
          </a:solidFill>
          <a:latin typeface="+mn-lt"/>
          <a:ea typeface="+mn-ea"/>
          <a:cs typeface="+mn-cs"/>
        </a:defRPr>
      </a:lvl2pPr>
      <a:lvl3pPr marL="913303" algn="l" defTabSz="913303" rtl="0" eaLnBrk="1" latinLnBrk="0" hangingPunct="1">
        <a:defRPr sz="1797" kern="1200">
          <a:solidFill>
            <a:schemeClr val="tx1"/>
          </a:solidFill>
          <a:latin typeface="+mn-lt"/>
          <a:ea typeface="+mn-ea"/>
          <a:cs typeface="+mn-cs"/>
        </a:defRPr>
      </a:lvl3pPr>
      <a:lvl4pPr marL="1369955" algn="l" defTabSz="913303" rtl="0" eaLnBrk="1" latinLnBrk="0" hangingPunct="1">
        <a:defRPr sz="1797" kern="1200">
          <a:solidFill>
            <a:schemeClr val="tx1"/>
          </a:solidFill>
          <a:latin typeface="+mn-lt"/>
          <a:ea typeface="+mn-ea"/>
          <a:cs typeface="+mn-cs"/>
        </a:defRPr>
      </a:lvl4pPr>
      <a:lvl5pPr marL="1826606" algn="l" defTabSz="913303" rtl="0" eaLnBrk="1" latinLnBrk="0" hangingPunct="1">
        <a:defRPr sz="1797" kern="1200">
          <a:solidFill>
            <a:schemeClr val="tx1"/>
          </a:solidFill>
          <a:latin typeface="+mn-lt"/>
          <a:ea typeface="+mn-ea"/>
          <a:cs typeface="+mn-cs"/>
        </a:defRPr>
      </a:lvl5pPr>
      <a:lvl6pPr marL="2283258" algn="l" defTabSz="913303" rtl="0" eaLnBrk="1" latinLnBrk="0" hangingPunct="1">
        <a:defRPr sz="1797" kern="1200">
          <a:solidFill>
            <a:schemeClr val="tx1"/>
          </a:solidFill>
          <a:latin typeface="+mn-lt"/>
          <a:ea typeface="+mn-ea"/>
          <a:cs typeface="+mn-cs"/>
        </a:defRPr>
      </a:lvl6pPr>
      <a:lvl7pPr marL="2739910" algn="l" defTabSz="913303" rtl="0" eaLnBrk="1" latinLnBrk="0" hangingPunct="1">
        <a:defRPr sz="1797" kern="1200">
          <a:solidFill>
            <a:schemeClr val="tx1"/>
          </a:solidFill>
          <a:latin typeface="+mn-lt"/>
          <a:ea typeface="+mn-ea"/>
          <a:cs typeface="+mn-cs"/>
        </a:defRPr>
      </a:lvl7pPr>
      <a:lvl8pPr marL="3196561" algn="l" defTabSz="913303" rtl="0" eaLnBrk="1" latinLnBrk="0" hangingPunct="1">
        <a:defRPr sz="1797" kern="1200">
          <a:solidFill>
            <a:schemeClr val="tx1"/>
          </a:solidFill>
          <a:latin typeface="+mn-lt"/>
          <a:ea typeface="+mn-ea"/>
          <a:cs typeface="+mn-cs"/>
        </a:defRPr>
      </a:lvl8pPr>
      <a:lvl9pPr marL="3653213" algn="l" defTabSz="913303" rtl="0" eaLnBrk="1" latinLnBrk="0" hangingPunct="1">
        <a:defRPr sz="17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内容占位符 3">
            <a:extLst>
              <a:ext uri="{FF2B5EF4-FFF2-40B4-BE49-F238E27FC236}">
                <a16:creationId xmlns:a16="http://schemas.microsoft.com/office/drawing/2014/main" id="{8EDD625C-5DBF-4298-9640-E5BC1F9D49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36996" y="6319048"/>
            <a:ext cx="1259681" cy="275637"/>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871655"/>
      </p:ext>
    </p:extLst>
  </p:cSld>
  <p:clrMap bg1="lt1" tx1="dk1" bg2="lt2" tx2="dk2" accent1="accent1" accent2="accent2" accent3="accent3" accent4="accent4" accent5="accent5" accent6="accent6" hlink="hlink" folHlink="folHlink"/>
  <p:sldLayoutIdLst>
    <p:sldLayoutId id="2147483869" r:id="rId1"/>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4112"/>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08"/>
            <a:ext cx="499729" cy="138499"/>
          </a:xfrm>
          <a:prstGeom prst="rect">
            <a:avLst/>
          </a:prstGeom>
          <a:noFill/>
        </p:spPr>
        <p:txBody>
          <a:bodyPr wrap="square" lIns="0" tIns="0" rIns="0" bIns="0" rtlCol="0">
            <a:spAutoFit/>
          </a:bodyPr>
          <a:lstStyle/>
          <a:p>
            <a:pPr defTabSz="890493">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493">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6" y="6318938"/>
            <a:ext cx="1259681" cy="275744"/>
          </a:xfrm>
          <a:prstGeom prst="rect">
            <a:avLst/>
          </a:prstGeom>
        </p:spPr>
      </p:pic>
    </p:spTree>
    <p:extLst>
      <p:ext uri="{BB962C8B-B14F-4D97-AF65-F5344CB8AC3E}">
        <p14:creationId xmlns:p14="http://schemas.microsoft.com/office/powerpoint/2010/main" val="1105426179"/>
      </p:ext>
    </p:extLst>
  </p:cSld>
  <p:clrMap bg1="lt1" tx1="dk1" bg2="lt2" tx2="dk2" accent1="accent1" accent2="accent2" accent3="accent3" accent4="accent4" accent5="accent5" accent6="accent6" hlink="hlink" folHlink="folHlink"/>
  <p:sldLayoutIdLst>
    <p:sldLayoutId id="2147483872" r:id="rId1"/>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内容占位符 3">
            <a:extLst>
              <a:ext uri="{FF2B5EF4-FFF2-40B4-BE49-F238E27FC236}">
                <a16:creationId xmlns:a16="http://schemas.microsoft.com/office/drawing/2014/main" id="{8EDD625C-5DBF-4298-9640-E5BC1F9D49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36996" y="6319048"/>
            <a:ext cx="1259681" cy="275637"/>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639097"/>
      </p:ext>
    </p:extLst>
  </p:cSld>
  <p:clrMap bg1="lt1" tx1="dk1" bg2="lt2" tx2="dk2" accent1="accent1" accent2="accent2" accent3="accent3" accent4="accent4" accent5="accent5" accent6="accent6" hlink="hlink" folHlink="folHlink"/>
  <p:sldLayoutIdLst>
    <p:sldLayoutId id="2147483874" r:id="rId1"/>
    <p:sldLayoutId id="2147483875" r:id="rId2"/>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F2A9C38-BD40-4DE9-8322-286C42755A4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36995" y="6319044"/>
            <a:ext cx="1259681" cy="275636"/>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4112"/>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08"/>
            <a:ext cx="499729" cy="138499"/>
          </a:xfrm>
          <a:prstGeom prst="rect">
            <a:avLst/>
          </a:prstGeom>
          <a:noFill/>
        </p:spPr>
        <p:txBody>
          <a:bodyPr wrap="square" lIns="0" tIns="0" rIns="0" bIns="0" rtlCol="0">
            <a:spAutoFit/>
          </a:bodyPr>
          <a:lstStyle/>
          <a:p>
            <a:pPr defTabSz="890493">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493">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4534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80" r:id="rId3"/>
    <p:sldLayoutId id="2147483881" r:id="rId4"/>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4112"/>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08"/>
            <a:ext cx="499729" cy="138499"/>
          </a:xfrm>
          <a:prstGeom prst="rect">
            <a:avLst/>
          </a:prstGeom>
          <a:noFill/>
        </p:spPr>
        <p:txBody>
          <a:bodyPr wrap="square" lIns="0" tIns="0" rIns="0" bIns="0" rtlCol="0">
            <a:spAutoFit/>
          </a:bodyPr>
          <a:lstStyle/>
          <a:p>
            <a:pPr defTabSz="890493">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493">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6" y="6318938"/>
            <a:ext cx="1259681" cy="275744"/>
          </a:xfrm>
          <a:prstGeom prst="rect">
            <a:avLst/>
          </a:prstGeom>
        </p:spPr>
      </p:pic>
    </p:spTree>
    <p:extLst>
      <p:ext uri="{BB962C8B-B14F-4D97-AF65-F5344CB8AC3E}">
        <p14:creationId xmlns:p14="http://schemas.microsoft.com/office/powerpoint/2010/main" val="2716437023"/>
      </p:ext>
    </p:extLst>
  </p:cSld>
  <p:clrMap bg1="lt1" tx1="dk1" bg2="lt2" tx2="dk2" accent1="accent1" accent2="accent2" accent3="accent3" accent4="accent4" accent5="accent5" accent6="accent6" hlink="hlink" folHlink="folHlink"/>
  <p:sldLayoutIdLst>
    <p:sldLayoutId id="2147483883" r:id="rId1"/>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a:xfrm>
            <a:off x="0" y="5590904"/>
            <a:ext cx="12192000" cy="12670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noAutofit/>
          </a:bodyPr>
          <a:lstStyle/>
          <a:p>
            <a:pPr algn="ctr"/>
            <a:endParaRPr lang="en-US" sz="1799" dirty="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205155" y="5970991"/>
            <a:ext cx="2259917" cy="489278"/>
          </a:xfrm>
          <a:prstGeom prst="rect">
            <a:avLst/>
          </a:prstGeom>
        </p:spPr>
      </p:pic>
    </p:spTree>
    <p:extLst>
      <p:ext uri="{BB962C8B-B14F-4D97-AF65-F5344CB8AC3E}">
        <p14:creationId xmlns:p14="http://schemas.microsoft.com/office/powerpoint/2010/main" val="277441688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Lst>
  <p:hf hdr="0" ftr="0" dt="0"/>
  <p:txStyles>
    <p:titleStyle>
      <a:lvl1pPr algn="l" defTabSz="914034" rtl="0" eaLnBrk="1" latinLnBrk="0" hangingPunct="1">
        <a:lnSpc>
          <a:spcPts val="3439"/>
        </a:lnSpc>
        <a:spcBef>
          <a:spcPct val="0"/>
        </a:spcBef>
        <a:buNone/>
        <a:defRPr sz="3199" kern="1200">
          <a:solidFill>
            <a:schemeClr val="tx1"/>
          </a:solidFill>
          <a:latin typeface="微软雅黑" panose="020B0503020204020204" pitchFamily="34" charset="-122"/>
          <a:ea typeface="微软雅黑" panose="020B0503020204020204" pitchFamily="34" charset="-122"/>
          <a:cs typeface="+mj-cs"/>
        </a:defRPr>
      </a:lvl1pPr>
    </p:titleStyle>
    <p:bodyStyle>
      <a:lvl1pPr marL="0" indent="0" algn="l" defTabSz="914034" rtl="0" eaLnBrk="1" latinLnBrk="0" hangingPunct="1">
        <a:lnSpc>
          <a:spcPct val="100000"/>
        </a:lnSpc>
        <a:spcBef>
          <a:spcPts val="0"/>
        </a:spcBef>
        <a:buFontTx/>
        <a:buNone/>
        <a:defRPr sz="1000" kern="1200">
          <a:solidFill>
            <a:srgbClr val="1D1D1B"/>
          </a:solidFill>
          <a:latin typeface="Arial" panose="020B0604020202020204" pitchFamily="34" charset="0"/>
          <a:ea typeface="微软雅黑" panose="020B0503020204020204" pitchFamily="34" charset="-122"/>
          <a:cs typeface="Arial" panose="020B0604020202020204" pitchFamily="34" charset="0"/>
        </a:defRPr>
      </a:lvl1pPr>
      <a:lvl2pPr marL="457017"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034"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051"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068" indent="0" algn="l" defTabSz="914034"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F2A9C38-BD40-4DE9-8322-286C42755A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6994" y="6319044"/>
            <a:ext cx="1259681" cy="275636"/>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4478"/>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06"/>
            <a:ext cx="499729" cy="138499"/>
          </a:xfrm>
          <a:prstGeom prst="rect">
            <a:avLst/>
          </a:prstGeom>
          <a:noFill/>
        </p:spPr>
        <p:txBody>
          <a:bodyPr wrap="square" lIns="0" tIns="0" rIns="0" bIns="0" rtlCol="0">
            <a:spAutoFit/>
          </a:bodyPr>
          <a:lstStyle/>
          <a:p>
            <a:pPr defTabSz="890849">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849">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964642"/>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0236997" y="6318938"/>
            <a:ext cx="1259681" cy="275744"/>
          </a:xfrm>
          <a:prstGeom prst="rect">
            <a:avLst/>
          </a:prstGeom>
        </p:spPr>
      </p:pic>
    </p:spTree>
    <p:extLst>
      <p:ext uri="{BB962C8B-B14F-4D97-AF65-F5344CB8AC3E}">
        <p14:creationId xmlns:p14="http://schemas.microsoft.com/office/powerpoint/2010/main" val="3187980700"/>
      </p:ext>
    </p:extLst>
  </p:cSld>
  <p:clrMap bg1="lt1" tx1="dk1" bg2="lt2" tx2="dk2" accent1="accent1" accent2="accent2" accent3="accent3" accent4="accent4" accent5="accent5" accent6="accent6" hlink="hlink" folHlink="folHlink"/>
  <p:sldLayoutIdLst>
    <p:sldLayoutId id="2147483682" r:id="rId1"/>
    <p:sldLayoutId id="2147483684" r:id="rId2"/>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40" userDrawn="1">
          <p15:clr>
            <a:srgbClr val="F26B43"/>
          </p15:clr>
        </p15:guide>
        <p15:guide id="10" pos="325">
          <p15:clr>
            <a:srgbClr val="F26B43"/>
          </p15:clr>
        </p15:guide>
        <p15:guide id="11" pos="735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4112"/>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08"/>
            <a:ext cx="499729" cy="138499"/>
          </a:xfrm>
          <a:prstGeom prst="rect">
            <a:avLst/>
          </a:prstGeom>
          <a:noFill/>
        </p:spPr>
        <p:txBody>
          <a:bodyPr wrap="square" lIns="0" tIns="0" rIns="0" bIns="0" rtlCol="0">
            <a:spAutoFit/>
          </a:bodyPr>
          <a:lstStyle/>
          <a:p>
            <a:pPr defTabSz="890493">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493">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6" y="6318938"/>
            <a:ext cx="1259681" cy="275744"/>
          </a:xfrm>
          <a:prstGeom prst="rect">
            <a:avLst/>
          </a:prstGeom>
        </p:spPr>
      </p:pic>
    </p:spTree>
    <p:extLst>
      <p:ext uri="{BB962C8B-B14F-4D97-AF65-F5344CB8AC3E}">
        <p14:creationId xmlns:p14="http://schemas.microsoft.com/office/powerpoint/2010/main" val="562312900"/>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4112"/>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08"/>
            <a:ext cx="499729" cy="138499"/>
          </a:xfrm>
          <a:prstGeom prst="rect">
            <a:avLst/>
          </a:prstGeom>
          <a:noFill/>
        </p:spPr>
        <p:txBody>
          <a:bodyPr wrap="square" lIns="0" tIns="0" rIns="0" bIns="0" rtlCol="0">
            <a:spAutoFit/>
          </a:bodyPr>
          <a:lstStyle/>
          <a:p>
            <a:pPr defTabSz="890493">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493">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6" y="6318938"/>
            <a:ext cx="1259681" cy="275744"/>
          </a:xfrm>
          <a:prstGeom prst="rect">
            <a:avLst/>
          </a:prstGeom>
        </p:spPr>
      </p:pic>
    </p:spTree>
    <p:extLst>
      <p:ext uri="{BB962C8B-B14F-4D97-AF65-F5344CB8AC3E}">
        <p14:creationId xmlns:p14="http://schemas.microsoft.com/office/powerpoint/2010/main" val="1041200778"/>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l" defTabSz="914034" rtl="0" eaLnBrk="1" latinLnBrk="0" hangingPunct="1">
        <a:lnSpc>
          <a:spcPct val="90000"/>
        </a:lnSpc>
        <a:spcBef>
          <a:spcPct val="0"/>
        </a:spcBef>
        <a:buNone/>
        <a:defRPr sz="4398" kern="1200">
          <a:solidFill>
            <a:schemeClr val="tx1"/>
          </a:solidFill>
          <a:latin typeface="+mj-lt"/>
          <a:ea typeface="+mj-ea"/>
          <a:cs typeface="+mj-cs"/>
        </a:defRPr>
      </a:lvl1pPr>
    </p:titleStyle>
    <p:bodyStyle>
      <a:lvl1pPr marL="228509" indent="-228509" algn="l" defTabSz="91403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26" indent="-228509" algn="l" defTabSz="914034"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543" indent="-228509" algn="l" defTabSz="91403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560"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577"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内容占位符 3">
            <a:extLst>
              <a:ext uri="{FF2B5EF4-FFF2-40B4-BE49-F238E27FC236}">
                <a16:creationId xmlns:a16="http://schemas.microsoft.com/office/drawing/2014/main" id="{8EDD625C-5DBF-4298-9640-E5BC1F9D494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6996" y="6319048"/>
            <a:ext cx="1259681" cy="275637"/>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037559"/>
      </p:ext>
    </p:extLst>
  </p:cSld>
  <p:clrMap bg1="lt1" tx1="dk1" bg2="lt2" tx2="dk2" accent1="accent1" accent2="accent2" accent3="accent3" accent4="accent4" accent5="accent5" accent6="accent6" hlink="hlink" folHlink="folHlink"/>
  <p:sldLayoutIdLst>
    <p:sldLayoutId id="2147483840" r:id="rId1"/>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236997" y="6318938"/>
            <a:ext cx="1259681" cy="275744"/>
          </a:xfrm>
          <a:prstGeom prst="rect">
            <a:avLst/>
          </a:prstGeom>
        </p:spPr>
      </p:pic>
    </p:spTree>
    <p:extLst>
      <p:ext uri="{BB962C8B-B14F-4D97-AF65-F5344CB8AC3E}">
        <p14:creationId xmlns:p14="http://schemas.microsoft.com/office/powerpoint/2010/main" val="3359730439"/>
      </p:ext>
    </p:extLst>
  </p:cSld>
  <p:clrMap bg1="lt1" tx1="dk1" bg2="lt2" tx2="dk2" accent1="accent1" accent2="accent2" accent3="accent3" accent4="accent4" accent5="accent5" accent6="accent6" hlink="hlink" folHlink="folHlink"/>
  <p:sldLayoutIdLst>
    <p:sldLayoutId id="2147483848" r:id="rId1"/>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F2A9C38-BD40-4DE9-8322-286C42755A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36996" y="6319044"/>
            <a:ext cx="1259681" cy="275636"/>
          </a:xfrm>
          <a:prstGeom prst="rect">
            <a:avLst/>
          </a:prstGeom>
        </p:spPr>
      </p:pic>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74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0"/>
            <a:ext cx="499729" cy="138499"/>
          </a:xfrm>
          <a:prstGeom prst="rect">
            <a:avLst/>
          </a:prstGeom>
          <a:noFill/>
        </p:spPr>
        <p:txBody>
          <a:bodyPr wrap="square" lIns="0" tIns="0" rIns="0" bIns="0" rtlCol="0">
            <a:spAutoFit/>
          </a:bodyPr>
          <a:lstStyle/>
          <a:p>
            <a:pPr defTabSz="890137">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90137">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27288"/>
      </p:ext>
    </p:extLst>
  </p:cSld>
  <p:clrMap bg1="lt1" tx1="dk1" bg2="lt2" tx2="dk2" accent1="accent1" accent2="accent2" accent3="accent3" accent4="accent4" accent5="accent5" accent6="accent6" hlink="hlink" folHlink="folHlink"/>
  <p:sldLayoutIdLst>
    <p:sldLayoutId id="2147483850" r:id="rId1"/>
  </p:sldLayoutIdLst>
  <p:hf hdr="0" ftr="0" dt="0"/>
  <p:txStyles>
    <p:titleStyle>
      <a:lvl1pPr algn="l" defTabSz="913668"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418" indent="-228418" algn="l" defTabSz="913668" rtl="0" eaLnBrk="1" latinLnBrk="0" hangingPunct="1">
        <a:lnSpc>
          <a:spcPct val="90000"/>
        </a:lnSpc>
        <a:spcBef>
          <a:spcPts val="1000"/>
        </a:spcBef>
        <a:buFont typeface="Arial" panose="020B0604020202020204" pitchFamily="34" charset="0"/>
        <a:buChar char="•"/>
        <a:defRPr sz="2798" kern="1200">
          <a:solidFill>
            <a:schemeClr val="tx1"/>
          </a:solidFill>
          <a:latin typeface="+mn-lt"/>
          <a:ea typeface="+mn-ea"/>
          <a:cs typeface="+mn-cs"/>
        </a:defRPr>
      </a:lvl1pPr>
      <a:lvl2pPr marL="685252" indent="-228418" algn="l" defTabSz="913668"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2086" indent="-228418" algn="l" defTabSz="913668"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920"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754"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589"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423"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257"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092" indent="-228418" algn="l" defTabSz="913668"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zh-CN"/>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86">
          <p15:clr>
            <a:srgbClr val="F26B43"/>
          </p15:clr>
        </p15:guide>
        <p15:guide id="10" pos="325">
          <p15:clr>
            <a:srgbClr val="F26B43"/>
          </p15:clr>
        </p15:guide>
        <p15:guide id="11" pos="735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C38DF85B-9D85-49DA-834C-661437CFE0BE}"/>
              </a:ext>
            </a:extLst>
          </p:cNvPr>
          <p:cNvSpPr txBox="1"/>
          <p:nvPr userDrawn="1"/>
        </p:nvSpPr>
        <p:spPr>
          <a:xfrm>
            <a:off x="877274" y="6356939"/>
            <a:ext cx="3503965" cy="230832"/>
          </a:xfrm>
          <a:prstGeom prst="rect">
            <a:avLst/>
          </a:prstGeom>
          <a:noFill/>
        </p:spPr>
        <p:txBody>
          <a:bodyPr wrap="square" rtlCol="0">
            <a:spAutoFit/>
          </a:bodyPr>
          <a:lstStyle/>
          <a:p>
            <a:pPr defTabSz="913016"/>
            <a:r>
              <a:rPr lang="en-US" altLang="zh-CN" sz="900" dirty="0">
                <a:solidFill>
                  <a:schemeClr val="tx1">
                    <a:lumMod val="75000"/>
                    <a:lumOff val="25000"/>
                  </a:schemeClr>
                </a:solidFill>
                <a:latin typeface="Arial" panose="020B0604020202020204" pitchFamily="34" charset="0"/>
                <a:cs typeface="Arial" panose="020B0604020202020204" pitchFamily="34" charset="0"/>
              </a:rPr>
              <a:t>Huawei Confidentiality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extBox 3">
            <a:extLst>
              <a:ext uri="{FF2B5EF4-FFF2-40B4-BE49-F238E27FC236}">
                <a16:creationId xmlns:a16="http://schemas.microsoft.com/office/drawing/2014/main" id="{7938BCF8-FECA-4C4E-B523-23A07481BA47}"/>
              </a:ext>
            </a:extLst>
          </p:cNvPr>
          <p:cNvSpPr txBox="1"/>
          <p:nvPr userDrawn="1"/>
        </p:nvSpPr>
        <p:spPr>
          <a:xfrm>
            <a:off x="515938" y="6402814"/>
            <a:ext cx="499729" cy="138499"/>
          </a:xfrm>
          <a:prstGeom prst="rect">
            <a:avLst/>
          </a:prstGeom>
          <a:noFill/>
        </p:spPr>
        <p:txBody>
          <a:bodyPr wrap="square" lIns="0" tIns="0" rIns="0" bIns="0" rtlCol="0">
            <a:spAutoFit/>
          </a:bodyPr>
          <a:lstStyle/>
          <a:p>
            <a:pPr defTabSz="889425">
              <a:defRPr/>
            </a:pPr>
            <a:fld id="{C3837181-38C6-AD4F-B8BA-B444770388BB}" type="slidenum">
              <a:rPr lang="en-US" sz="900" smtClean="0">
                <a:solidFill>
                  <a:schemeClr val="tx1">
                    <a:lumMod val="75000"/>
                    <a:lumOff val="25000"/>
                  </a:schemeClr>
                </a:solidFill>
                <a:latin typeface="Arial" panose="020B0604020202020204" pitchFamily="34" charset="0"/>
                <a:cs typeface="Arial" panose="020B0604020202020204" pitchFamily="34" charset="0"/>
              </a:rPr>
              <a:pPr defTabSz="889425">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图片 5">
            <a:extLst>
              <a:ext uri="{FF2B5EF4-FFF2-40B4-BE49-F238E27FC236}">
                <a16:creationId xmlns:a16="http://schemas.microsoft.com/office/drawing/2014/main" id="{8E23166F-04BF-4E15-BF93-7A9DDF01F7D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10236999" y="6318938"/>
            <a:ext cx="1259681" cy="275744"/>
          </a:xfrm>
          <a:prstGeom prst="rect">
            <a:avLst/>
          </a:prstGeom>
        </p:spPr>
      </p:pic>
    </p:spTree>
    <p:extLst>
      <p:ext uri="{BB962C8B-B14F-4D97-AF65-F5344CB8AC3E}">
        <p14:creationId xmlns:p14="http://schemas.microsoft.com/office/powerpoint/2010/main" val="163767010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Lst>
  <p:hf hdr="0" ftr="0" dt="0"/>
  <p:txStyles>
    <p:titleStyle>
      <a:lvl1pPr algn="l" defTabSz="912938" rtl="0" eaLnBrk="1" latinLnBrk="0" hangingPunct="1">
        <a:lnSpc>
          <a:spcPct val="90000"/>
        </a:lnSpc>
        <a:spcBef>
          <a:spcPct val="0"/>
        </a:spcBef>
        <a:buNone/>
        <a:defRPr sz="4392" kern="1200">
          <a:solidFill>
            <a:schemeClr val="tx1"/>
          </a:solidFill>
          <a:latin typeface="+mj-lt"/>
          <a:ea typeface="+mj-ea"/>
          <a:cs typeface="+mj-cs"/>
        </a:defRPr>
      </a:lvl1pPr>
    </p:titleStyle>
    <p:bodyStyle>
      <a:lvl1pPr marL="228236" indent="-228236" algn="l" defTabSz="912938" rtl="0" eaLnBrk="1" latinLnBrk="0" hangingPunct="1">
        <a:lnSpc>
          <a:spcPct val="90000"/>
        </a:lnSpc>
        <a:spcBef>
          <a:spcPts val="1000"/>
        </a:spcBef>
        <a:buFont typeface="Arial" panose="020B0604020202020204" pitchFamily="34" charset="0"/>
        <a:buChar char="•"/>
        <a:defRPr sz="2796" kern="1200">
          <a:solidFill>
            <a:schemeClr val="tx1"/>
          </a:solidFill>
          <a:latin typeface="+mn-lt"/>
          <a:ea typeface="+mn-ea"/>
          <a:cs typeface="+mn-cs"/>
        </a:defRPr>
      </a:lvl1pPr>
      <a:lvl2pPr marL="684704" indent="-228236" algn="l" defTabSz="912938" rtl="0" eaLnBrk="1" latinLnBrk="0" hangingPunct="1">
        <a:lnSpc>
          <a:spcPct val="90000"/>
        </a:lnSpc>
        <a:spcBef>
          <a:spcPts val="500"/>
        </a:spcBef>
        <a:buFont typeface="Arial" panose="020B0604020202020204" pitchFamily="34" charset="0"/>
        <a:buChar char="•"/>
        <a:defRPr sz="2396" kern="1200">
          <a:solidFill>
            <a:schemeClr val="tx1"/>
          </a:solidFill>
          <a:latin typeface="+mn-lt"/>
          <a:ea typeface="+mn-ea"/>
          <a:cs typeface="+mn-cs"/>
        </a:defRPr>
      </a:lvl2pPr>
      <a:lvl3pPr marL="1141172" indent="-228236" algn="l" defTabSz="912938" rtl="0" eaLnBrk="1" latinLnBrk="0" hangingPunct="1">
        <a:lnSpc>
          <a:spcPct val="90000"/>
        </a:lnSpc>
        <a:spcBef>
          <a:spcPts val="500"/>
        </a:spcBef>
        <a:buFont typeface="Arial" panose="020B0604020202020204" pitchFamily="34" charset="0"/>
        <a:buChar char="•"/>
        <a:defRPr sz="1996" kern="1200">
          <a:solidFill>
            <a:schemeClr val="tx1"/>
          </a:solidFill>
          <a:latin typeface="+mn-lt"/>
          <a:ea typeface="+mn-ea"/>
          <a:cs typeface="+mn-cs"/>
        </a:defRPr>
      </a:lvl3pPr>
      <a:lvl4pPr marL="1597641" indent="-228236" algn="l" defTabSz="912938" rtl="0" eaLnBrk="1" latinLnBrk="0" hangingPunct="1">
        <a:lnSpc>
          <a:spcPct val="90000"/>
        </a:lnSpc>
        <a:spcBef>
          <a:spcPts val="500"/>
        </a:spcBef>
        <a:buFont typeface="Arial" panose="020B0604020202020204" pitchFamily="34" charset="0"/>
        <a:buChar char="•"/>
        <a:defRPr sz="1796" kern="1200">
          <a:solidFill>
            <a:schemeClr val="tx1"/>
          </a:solidFill>
          <a:latin typeface="+mn-lt"/>
          <a:ea typeface="+mn-ea"/>
          <a:cs typeface="+mn-cs"/>
        </a:defRPr>
      </a:lvl4pPr>
      <a:lvl5pPr marL="2054110" indent="-228236" algn="l" defTabSz="912938" rtl="0" eaLnBrk="1" latinLnBrk="0" hangingPunct="1">
        <a:lnSpc>
          <a:spcPct val="90000"/>
        </a:lnSpc>
        <a:spcBef>
          <a:spcPts val="500"/>
        </a:spcBef>
        <a:buFont typeface="Arial" panose="020B0604020202020204" pitchFamily="34" charset="0"/>
        <a:buChar char="•"/>
        <a:defRPr sz="1796" kern="1200">
          <a:solidFill>
            <a:schemeClr val="tx1"/>
          </a:solidFill>
          <a:latin typeface="+mn-lt"/>
          <a:ea typeface="+mn-ea"/>
          <a:cs typeface="+mn-cs"/>
        </a:defRPr>
      </a:lvl5pPr>
      <a:lvl6pPr marL="2510579" indent="-228236" algn="l" defTabSz="912938" rtl="0" eaLnBrk="1" latinLnBrk="0" hangingPunct="1">
        <a:lnSpc>
          <a:spcPct val="90000"/>
        </a:lnSpc>
        <a:spcBef>
          <a:spcPts val="500"/>
        </a:spcBef>
        <a:buFont typeface="Arial" panose="020B0604020202020204" pitchFamily="34" charset="0"/>
        <a:buChar char="•"/>
        <a:defRPr sz="1796" kern="1200">
          <a:solidFill>
            <a:schemeClr val="tx1"/>
          </a:solidFill>
          <a:latin typeface="+mn-lt"/>
          <a:ea typeface="+mn-ea"/>
          <a:cs typeface="+mn-cs"/>
        </a:defRPr>
      </a:lvl6pPr>
      <a:lvl7pPr marL="2967048" indent="-228236" algn="l" defTabSz="912938" rtl="0" eaLnBrk="1" latinLnBrk="0" hangingPunct="1">
        <a:lnSpc>
          <a:spcPct val="90000"/>
        </a:lnSpc>
        <a:spcBef>
          <a:spcPts val="500"/>
        </a:spcBef>
        <a:buFont typeface="Arial" panose="020B0604020202020204" pitchFamily="34" charset="0"/>
        <a:buChar char="•"/>
        <a:defRPr sz="1796" kern="1200">
          <a:solidFill>
            <a:schemeClr val="tx1"/>
          </a:solidFill>
          <a:latin typeface="+mn-lt"/>
          <a:ea typeface="+mn-ea"/>
          <a:cs typeface="+mn-cs"/>
        </a:defRPr>
      </a:lvl7pPr>
      <a:lvl8pPr marL="3423516" indent="-228236" algn="l" defTabSz="912938" rtl="0" eaLnBrk="1" latinLnBrk="0" hangingPunct="1">
        <a:lnSpc>
          <a:spcPct val="90000"/>
        </a:lnSpc>
        <a:spcBef>
          <a:spcPts val="500"/>
        </a:spcBef>
        <a:buFont typeface="Arial" panose="020B0604020202020204" pitchFamily="34" charset="0"/>
        <a:buChar char="•"/>
        <a:defRPr sz="1796" kern="1200">
          <a:solidFill>
            <a:schemeClr val="tx1"/>
          </a:solidFill>
          <a:latin typeface="+mn-lt"/>
          <a:ea typeface="+mn-ea"/>
          <a:cs typeface="+mn-cs"/>
        </a:defRPr>
      </a:lvl8pPr>
      <a:lvl9pPr marL="3879986" indent="-228236" algn="l" defTabSz="912938" rtl="0" eaLnBrk="1" latinLnBrk="0" hangingPunct="1">
        <a:lnSpc>
          <a:spcPct val="90000"/>
        </a:lnSpc>
        <a:spcBef>
          <a:spcPts val="500"/>
        </a:spcBef>
        <a:buFont typeface="Arial" panose="020B0604020202020204" pitchFamily="34" charset="0"/>
        <a:buChar char="•"/>
        <a:defRPr sz="1796" kern="1200">
          <a:solidFill>
            <a:schemeClr val="tx1"/>
          </a:solidFill>
          <a:latin typeface="+mn-lt"/>
          <a:ea typeface="+mn-ea"/>
          <a:cs typeface="+mn-cs"/>
        </a:defRPr>
      </a:lvl9pPr>
    </p:bodyStyle>
    <p:otherStyle>
      <a:defPPr>
        <a:defRPr lang="zh-CN"/>
      </a:defPPr>
      <a:lvl1pPr marL="0" algn="l" defTabSz="912938" rtl="0" eaLnBrk="1" latinLnBrk="0" hangingPunct="1">
        <a:defRPr sz="1796" kern="1200">
          <a:solidFill>
            <a:schemeClr val="tx1"/>
          </a:solidFill>
          <a:latin typeface="+mn-lt"/>
          <a:ea typeface="+mn-ea"/>
          <a:cs typeface="+mn-cs"/>
        </a:defRPr>
      </a:lvl1pPr>
      <a:lvl2pPr marL="456468" algn="l" defTabSz="912938" rtl="0" eaLnBrk="1" latinLnBrk="0" hangingPunct="1">
        <a:defRPr sz="1796" kern="1200">
          <a:solidFill>
            <a:schemeClr val="tx1"/>
          </a:solidFill>
          <a:latin typeface="+mn-lt"/>
          <a:ea typeface="+mn-ea"/>
          <a:cs typeface="+mn-cs"/>
        </a:defRPr>
      </a:lvl2pPr>
      <a:lvl3pPr marL="912938" algn="l" defTabSz="912938" rtl="0" eaLnBrk="1" latinLnBrk="0" hangingPunct="1">
        <a:defRPr sz="1796" kern="1200">
          <a:solidFill>
            <a:schemeClr val="tx1"/>
          </a:solidFill>
          <a:latin typeface="+mn-lt"/>
          <a:ea typeface="+mn-ea"/>
          <a:cs typeface="+mn-cs"/>
        </a:defRPr>
      </a:lvl3pPr>
      <a:lvl4pPr marL="1369407" algn="l" defTabSz="912938" rtl="0" eaLnBrk="1" latinLnBrk="0" hangingPunct="1">
        <a:defRPr sz="1796" kern="1200">
          <a:solidFill>
            <a:schemeClr val="tx1"/>
          </a:solidFill>
          <a:latin typeface="+mn-lt"/>
          <a:ea typeface="+mn-ea"/>
          <a:cs typeface="+mn-cs"/>
        </a:defRPr>
      </a:lvl4pPr>
      <a:lvl5pPr marL="1825875" algn="l" defTabSz="912938" rtl="0" eaLnBrk="1" latinLnBrk="0" hangingPunct="1">
        <a:defRPr sz="1796" kern="1200">
          <a:solidFill>
            <a:schemeClr val="tx1"/>
          </a:solidFill>
          <a:latin typeface="+mn-lt"/>
          <a:ea typeface="+mn-ea"/>
          <a:cs typeface="+mn-cs"/>
        </a:defRPr>
      </a:lvl5pPr>
      <a:lvl6pPr marL="2282345" algn="l" defTabSz="912938" rtl="0" eaLnBrk="1" latinLnBrk="0" hangingPunct="1">
        <a:defRPr sz="1796" kern="1200">
          <a:solidFill>
            <a:schemeClr val="tx1"/>
          </a:solidFill>
          <a:latin typeface="+mn-lt"/>
          <a:ea typeface="+mn-ea"/>
          <a:cs typeface="+mn-cs"/>
        </a:defRPr>
      </a:lvl6pPr>
      <a:lvl7pPr marL="2738814" algn="l" defTabSz="912938" rtl="0" eaLnBrk="1" latinLnBrk="0" hangingPunct="1">
        <a:defRPr sz="1796" kern="1200">
          <a:solidFill>
            <a:schemeClr val="tx1"/>
          </a:solidFill>
          <a:latin typeface="+mn-lt"/>
          <a:ea typeface="+mn-ea"/>
          <a:cs typeface="+mn-cs"/>
        </a:defRPr>
      </a:lvl7pPr>
      <a:lvl8pPr marL="3195282" algn="l" defTabSz="912938" rtl="0" eaLnBrk="1" latinLnBrk="0" hangingPunct="1">
        <a:defRPr sz="1796" kern="1200">
          <a:solidFill>
            <a:schemeClr val="tx1"/>
          </a:solidFill>
          <a:latin typeface="+mn-lt"/>
          <a:ea typeface="+mn-ea"/>
          <a:cs typeface="+mn-cs"/>
        </a:defRPr>
      </a:lvl8pPr>
      <a:lvl9pPr marL="3651752" algn="l" defTabSz="912938" rtl="0" eaLnBrk="1" latinLnBrk="0" hangingPunct="1">
        <a:defRPr sz="179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7680">
          <p15:clr>
            <a:srgbClr val="F26B43"/>
          </p15:clr>
        </p15:guide>
        <p15:guide id="4">
          <p15:clr>
            <a:srgbClr val="F26B43"/>
          </p15:clr>
        </p15:guide>
        <p15:guide id="5" orient="horz" pos="4320">
          <p15:clr>
            <a:srgbClr val="F26B43"/>
          </p15:clr>
        </p15:guide>
        <p15:guide id="6" orient="horz">
          <p15:clr>
            <a:srgbClr val="F26B43"/>
          </p15:clr>
        </p15:guide>
        <p15:guide id="7" orient="horz" pos="3929">
          <p15:clr>
            <a:srgbClr val="F26B43"/>
          </p15:clr>
        </p15:guide>
        <p15:guide id="8" orient="horz" pos="459">
          <p15:clr>
            <a:srgbClr val="F26B43"/>
          </p15:clr>
        </p15:guide>
        <p15:guide id="9" orient="horz" pos="640">
          <p15:clr>
            <a:srgbClr val="F26B43"/>
          </p15:clr>
        </p15:guide>
        <p15:guide id="10" pos="325">
          <p15:clr>
            <a:srgbClr val="F26B43"/>
          </p15:clr>
        </p15:guide>
        <p15:guide id="11" pos="73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9298" y="834287"/>
            <a:ext cx="8755701" cy="1341647"/>
          </a:xfrm>
        </p:spPr>
        <p:txBody>
          <a:bodyPr anchor="ctr">
            <a:noAutofit/>
          </a:bodyPr>
          <a:lstStyle/>
          <a:p>
            <a:pPr>
              <a:lnSpc>
                <a:spcPct val="130000"/>
              </a:lnSpc>
            </a:pPr>
            <a:r>
              <a:rPr lang="en-US" altLang="zh-CN" sz="3600" b="1" dirty="0">
                <a:latin typeface="Arial" panose="020B0604020202020204" pitchFamily="34" charset="0"/>
                <a:sym typeface="Arial" panose="020B0604020202020204" pitchFamily="34" charset="0"/>
              </a:rPr>
              <a:t>C&amp;I Hybrid Cooling Grid Forming ESS</a:t>
            </a:r>
            <a:br>
              <a:rPr lang="en-US" altLang="zh-CN" sz="3600" b="1" dirty="0">
                <a:latin typeface="Arial" panose="020B0604020202020204" pitchFamily="34" charset="0"/>
                <a:sym typeface="Arial" panose="020B0604020202020204" pitchFamily="34" charset="0"/>
              </a:rPr>
            </a:br>
            <a:r>
              <a:rPr lang="en-US" altLang="zh-CN" sz="3600" b="1" dirty="0">
                <a:latin typeface="Arial" panose="020B0604020202020204" pitchFamily="34" charset="0"/>
                <a:sym typeface="Arial" panose="020B0604020202020204" pitchFamily="34" charset="0"/>
              </a:rPr>
              <a:t>Safety Constraints V1.0</a:t>
            </a:r>
            <a:endParaRPr lang="zh-CN" altLang="en-US" sz="3600" b="1" dirty="0">
              <a:latin typeface="Arial" panose="020B0604020202020204" pitchFamily="34" charset="0"/>
              <a:sym typeface="Arial" panose="020B0604020202020204" pitchFamily="34" charset="0"/>
            </a:endParaRPr>
          </a:p>
        </p:txBody>
      </p:sp>
      <p:sp>
        <p:nvSpPr>
          <p:cNvPr id="3" name="Text Placeholder 2"/>
          <p:cNvSpPr>
            <a:spLocks noGrp="1"/>
          </p:cNvSpPr>
          <p:nvPr>
            <p:ph type="body" sz="quarter" idx="11"/>
          </p:nvPr>
        </p:nvSpPr>
        <p:spPr/>
        <p:txBody>
          <a:bodyPr/>
          <a:lstStyle/>
          <a:p>
            <a:r>
              <a:rPr kumimoji="1" lang="en-US" altLang="zh-CN" dirty="0">
                <a:sym typeface="Arial" panose="020B0604020202020204" pitchFamily="34" charset="0"/>
              </a:rPr>
              <a:t>Security Level:</a:t>
            </a:r>
            <a:endParaRPr lang="en-US" dirty="0">
              <a:sym typeface="Arial" panose="020B0604020202020204" pitchFamily="34" charset="0"/>
            </a:endParaRPr>
          </a:p>
          <a:p>
            <a:endParaRPr lang="en-US" dirty="0">
              <a:sym typeface="Arial" panose="020B0604020202020204" pitchFamily="34" charset="0"/>
            </a:endParaRPr>
          </a:p>
        </p:txBody>
      </p:sp>
      <p:sp>
        <p:nvSpPr>
          <p:cNvPr id="4" name="标题 1">
            <a:extLst>
              <a:ext uri="{FF2B5EF4-FFF2-40B4-BE49-F238E27FC236}">
                <a16:creationId xmlns:a16="http://schemas.microsoft.com/office/drawing/2014/main" id="{66D94F9F-2251-47A3-9E1C-95EF57B76B96}"/>
              </a:ext>
            </a:extLst>
          </p:cNvPr>
          <p:cNvSpPr txBox="1">
            <a:spLocks/>
          </p:cNvSpPr>
          <p:nvPr/>
        </p:nvSpPr>
        <p:spPr>
          <a:xfrm>
            <a:off x="913232" y="4827125"/>
            <a:ext cx="7994746" cy="689985"/>
          </a:xfrm>
          <a:prstGeom prst="rect">
            <a:avLst/>
          </a:prstGeom>
          <a:ln>
            <a:noFill/>
            <a:prstDash val="dash"/>
          </a:ln>
        </p:spPr>
        <p:txBody>
          <a:bodyPr lIns="0" tIns="0" rIns="0" bIns="0" anchor="ctr">
            <a:normAutofit/>
          </a:bodyPr>
          <a:lstStyle>
            <a:lvl1pPr algn="l" defTabSz="914400" rtl="0" eaLnBrk="1" latinLnBrk="0" hangingPunct="1">
              <a:lnSpc>
                <a:spcPts val="3440"/>
              </a:lnSpc>
              <a:spcBef>
                <a:spcPct val="0"/>
              </a:spcBef>
              <a:buNone/>
              <a:defRPr sz="3200" b="0" i="0" kern="1200">
                <a:solidFill>
                  <a:schemeClr val="tx1"/>
                </a:solidFill>
                <a:latin typeface="微软雅黑" panose="020B0503020204020204" pitchFamily="34" charset="-122"/>
                <a:ea typeface="微软雅黑" panose="020B0503020204020204" pitchFamily="34" charset="-122"/>
                <a:cs typeface="+mj-cs"/>
              </a:defRPr>
            </a:lvl1pPr>
          </a:lstStyle>
          <a:p>
            <a:pPr defTabSz="914034">
              <a:lnSpc>
                <a:spcPts val="3439"/>
              </a:lnSpc>
            </a:pPr>
            <a:r>
              <a:rPr lang="en-US" altLang="zh-CN" sz="1200" dirty="0">
                <a:solidFill>
                  <a:srgbClr val="1D1D1A"/>
                </a:solidFill>
                <a:latin typeface="Arial" panose="020B0604020202020204" pitchFamily="34" charset="0"/>
                <a:sym typeface="Arial" panose="020B0604020202020204" pitchFamily="34" charset="0"/>
              </a:rPr>
              <a:t>2025/04</a:t>
            </a:r>
            <a:endParaRPr lang="zh-CN" altLang="en-US" sz="1200" dirty="0">
              <a:solidFill>
                <a:srgbClr val="1D1D1A"/>
              </a:solidFill>
              <a:latin typeface="Arial" panose="020B0604020202020204" pitchFamily="34" charset="0"/>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0E052F-EC61-43B2-AE50-DB74606DBE19}"/>
              </a:ext>
            </a:extLst>
          </p:cNvPr>
          <p:cNvSpPr>
            <a:spLocks noGrp="1"/>
          </p:cNvSpPr>
          <p:nvPr>
            <p:ph type="title"/>
          </p:nvPr>
        </p:nvSpPr>
        <p:spPr>
          <a:xfrm>
            <a:off x="518118" y="311635"/>
            <a:ext cx="11155768" cy="419136"/>
          </a:xfrm>
        </p:spPr>
        <p:txBody>
          <a:bodyPr/>
          <a:lstStyle/>
          <a:p>
            <a:r>
              <a:rPr lang="en-US" altLang="zh-CN" dirty="0">
                <a:solidFill>
                  <a:prstClr val="black">
                    <a:lumMod val="85000"/>
                    <a:lumOff val="15000"/>
                  </a:prstClr>
                </a:solidFill>
                <a:latin typeface="+mj-lt"/>
                <a:ea typeface="+mn-ea"/>
                <a:cs typeface="+mn-ea"/>
                <a:sym typeface="+mn-lt"/>
              </a:rPr>
              <a:t>1. Version information</a:t>
            </a:r>
            <a:endParaRPr lang="zh-CN" altLang="en-US" dirty="0">
              <a:solidFill>
                <a:prstClr val="black">
                  <a:lumMod val="85000"/>
                  <a:lumOff val="15000"/>
                </a:prstClr>
              </a:solidFill>
              <a:latin typeface="+mj-lt"/>
              <a:ea typeface="+mn-ea"/>
              <a:cs typeface="+mn-ea"/>
              <a:sym typeface="+mn-lt"/>
            </a:endParaRPr>
          </a:p>
        </p:txBody>
      </p:sp>
      <p:graphicFrame>
        <p:nvGraphicFramePr>
          <p:cNvPr id="75" name="表格 74">
            <a:extLst>
              <a:ext uri="{FF2B5EF4-FFF2-40B4-BE49-F238E27FC236}">
                <a16:creationId xmlns:a16="http://schemas.microsoft.com/office/drawing/2014/main" id="{19EDEF8B-6A58-4434-8A85-D2C39302B963}"/>
              </a:ext>
            </a:extLst>
          </p:cNvPr>
          <p:cNvGraphicFramePr>
            <a:graphicFrameLocks noGrp="1"/>
          </p:cNvGraphicFramePr>
          <p:nvPr>
            <p:extLst>
              <p:ext uri="{D42A27DB-BD31-4B8C-83A1-F6EECF244321}">
                <p14:modId xmlns:p14="http://schemas.microsoft.com/office/powerpoint/2010/main" val="130138900"/>
              </p:ext>
            </p:extLst>
          </p:nvPr>
        </p:nvGraphicFramePr>
        <p:xfrm>
          <a:off x="518118" y="1023956"/>
          <a:ext cx="11157945" cy="2013301"/>
        </p:xfrm>
        <a:graphic>
          <a:graphicData uri="http://schemas.openxmlformats.org/drawingml/2006/table">
            <a:tbl>
              <a:tblPr/>
              <a:tblGrid>
                <a:gridCol w="691557">
                  <a:extLst>
                    <a:ext uri="{9D8B030D-6E8A-4147-A177-3AD203B41FA5}">
                      <a16:colId xmlns:a16="http://schemas.microsoft.com/office/drawing/2014/main" val="941395370"/>
                    </a:ext>
                  </a:extLst>
                </a:gridCol>
                <a:gridCol w="1590675">
                  <a:extLst>
                    <a:ext uri="{9D8B030D-6E8A-4147-A177-3AD203B41FA5}">
                      <a16:colId xmlns:a16="http://schemas.microsoft.com/office/drawing/2014/main" val="3814610916"/>
                    </a:ext>
                  </a:extLst>
                </a:gridCol>
                <a:gridCol w="3236383">
                  <a:extLst>
                    <a:ext uri="{9D8B030D-6E8A-4147-A177-3AD203B41FA5}">
                      <a16:colId xmlns:a16="http://schemas.microsoft.com/office/drawing/2014/main" val="1198066591"/>
                    </a:ext>
                  </a:extLst>
                </a:gridCol>
                <a:gridCol w="5639330">
                  <a:extLst>
                    <a:ext uri="{9D8B030D-6E8A-4147-A177-3AD203B41FA5}">
                      <a16:colId xmlns:a16="http://schemas.microsoft.com/office/drawing/2014/main" val="2265217825"/>
                    </a:ext>
                  </a:extLst>
                </a:gridCol>
              </a:tblGrid>
              <a:tr h="495264">
                <a:tc gridSpan="4">
                  <a:txBody>
                    <a:bodyPr/>
                    <a:lstStyle/>
                    <a:p>
                      <a:pPr algn="ctr" fontAlgn="ctr"/>
                      <a:r>
                        <a:rPr lang="en-US" altLang="zh-CN" sz="1400" b="1" i="0" u="none" strike="noStrike" dirty="0">
                          <a:solidFill>
                            <a:schemeClr val="bg1"/>
                          </a:solidFill>
                          <a:effectLst/>
                          <a:latin typeface="+mj-lt"/>
                          <a:ea typeface="微软雅黑" panose="020B0503020204020204" pitchFamily="34" charset="-122"/>
                        </a:rPr>
                        <a:t>1. Version history information</a:t>
                      </a:r>
                      <a:endParaRPr lang="zh-CN" altLang="en-US" sz="1400" b="1" i="0" u="none" strike="noStrike" dirty="0">
                        <a:solidFill>
                          <a:schemeClr val="bg1"/>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2946652"/>
                  </a:ext>
                </a:extLst>
              </a:tr>
              <a:tr h="495264">
                <a:tc>
                  <a:txBody>
                    <a:bodyPr/>
                    <a:lstStyle/>
                    <a:p>
                      <a:pPr algn="ctr" fontAlgn="ctr"/>
                      <a:r>
                        <a:rPr lang="en-US" altLang="zh-CN" sz="1100" b="1" i="0" u="none" strike="noStrike" dirty="0">
                          <a:solidFill>
                            <a:schemeClr val="bg1"/>
                          </a:solidFill>
                          <a:effectLst/>
                          <a:latin typeface="+mj-lt"/>
                          <a:ea typeface="微软雅黑" panose="020B0503020204020204" pitchFamily="34" charset="-122"/>
                        </a:rPr>
                        <a:t>Version No.</a:t>
                      </a:r>
                      <a:endParaRPr lang="zh-CN" altLang="en-US" sz="1100" b="1" i="0" u="none" strike="noStrike" dirty="0">
                        <a:solidFill>
                          <a:schemeClr val="bg1"/>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altLang="zh-CN" sz="1100" b="1" i="0" u="none" strike="noStrike" dirty="0">
                          <a:solidFill>
                            <a:schemeClr val="bg1"/>
                          </a:solidFill>
                          <a:effectLst/>
                          <a:latin typeface="+mj-lt"/>
                          <a:ea typeface="微软雅黑" panose="020B0503020204020204" pitchFamily="34" charset="-122"/>
                        </a:rPr>
                        <a:t>Major Drafting Expert</a:t>
                      </a:r>
                      <a:endParaRPr lang="zh-CN" altLang="en-US" sz="1100" b="1" i="0" u="none" strike="noStrike" dirty="0">
                        <a:solidFill>
                          <a:schemeClr val="bg1"/>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altLang="zh-CN" sz="1100" b="1" i="0" u="none" strike="noStrike" dirty="0">
                          <a:solidFill>
                            <a:schemeClr val="bg1"/>
                          </a:solidFill>
                          <a:effectLst/>
                          <a:latin typeface="+mj-lt"/>
                          <a:ea typeface="微软雅黑" panose="020B0503020204020204" pitchFamily="34" charset="-122"/>
                        </a:rPr>
                        <a:t>Major Review Experts</a:t>
                      </a:r>
                      <a:endParaRPr lang="zh-CN" altLang="en-US" sz="1100" b="1" i="0" u="none" strike="noStrike" dirty="0">
                        <a:solidFill>
                          <a:schemeClr val="bg1"/>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altLang="zh-CN" sz="1100" b="1" i="0" u="none" strike="noStrike" dirty="0">
                          <a:solidFill>
                            <a:schemeClr val="bg1"/>
                          </a:solidFill>
                          <a:effectLst/>
                          <a:latin typeface="+mj-lt"/>
                          <a:ea typeface="微软雅黑" panose="020B0503020204020204" pitchFamily="34" charset="-122"/>
                        </a:rPr>
                        <a:t>Revisions</a:t>
                      </a:r>
                      <a:endParaRPr lang="zh-CN" altLang="en-US" sz="1100" b="1" i="0" u="none" strike="noStrike" dirty="0">
                        <a:solidFill>
                          <a:schemeClr val="bg1"/>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609656771"/>
                  </a:ext>
                </a:extLst>
              </a:tr>
              <a:tr h="1022773">
                <a:tc>
                  <a:txBody>
                    <a:bodyPr/>
                    <a:lstStyle/>
                    <a:p>
                      <a:pPr algn="ctr" fontAlgn="ctr">
                        <a:lnSpc>
                          <a:spcPct val="120000"/>
                        </a:lnSpc>
                      </a:pPr>
                      <a:r>
                        <a:rPr lang="en-US" sz="1050" b="0" i="0" u="none" strike="noStrike" dirty="0">
                          <a:solidFill>
                            <a:srgbClr val="000000"/>
                          </a:solidFill>
                          <a:effectLst/>
                          <a:latin typeface="+mj-lt"/>
                          <a:ea typeface="微软雅黑" panose="020B0503020204020204" pitchFamily="34" charset="-122"/>
                        </a:rPr>
                        <a:t>V1.0</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lnSpc>
                          <a:spcPct val="120000"/>
                        </a:lnSpc>
                      </a:pPr>
                      <a:r>
                        <a:rPr lang="en-US" altLang="zh-CN" sz="1050" b="0" i="0" u="none" strike="noStrike" dirty="0">
                          <a:solidFill>
                            <a:srgbClr val="000000"/>
                          </a:solidFill>
                          <a:effectLst/>
                          <a:latin typeface="+mj-lt"/>
                          <a:ea typeface="微软雅黑" panose="020B0503020204020204" pitchFamily="34" charset="-122"/>
                        </a:rPr>
                        <a:t>Chen </a:t>
                      </a:r>
                      <a:r>
                        <a:rPr lang="en-US" altLang="zh-CN" sz="1050" b="0" i="0" u="none" strike="noStrike" dirty="0" err="1">
                          <a:solidFill>
                            <a:srgbClr val="000000"/>
                          </a:solidFill>
                          <a:effectLst/>
                          <a:latin typeface="+mj-lt"/>
                          <a:ea typeface="微软雅黑" panose="020B0503020204020204" pitchFamily="34" charset="-122"/>
                        </a:rPr>
                        <a:t>Mingshu</a:t>
                      </a:r>
                      <a:r>
                        <a:rPr lang="zh-CN" altLang="en-US" sz="1050" b="0" i="0" u="none" strike="noStrike" dirty="0">
                          <a:solidFill>
                            <a:srgbClr val="000000"/>
                          </a:solidFill>
                          <a:effectLst/>
                          <a:latin typeface="+mj-lt"/>
                          <a:ea typeface="微软雅黑" panose="020B0503020204020204" pitchFamily="34" charset="-122"/>
                        </a:rPr>
                        <a:t> </a:t>
                      </a:r>
                      <a:r>
                        <a:rPr lang="en-US" altLang="zh-CN" sz="1050" b="0" i="0" u="none" strike="noStrike" dirty="0">
                          <a:solidFill>
                            <a:srgbClr val="000000"/>
                          </a:solidFill>
                          <a:effectLst/>
                          <a:latin typeface="+mj-lt"/>
                          <a:ea typeface="微软雅黑" panose="020B0503020204020204" pitchFamily="34" charset="-122"/>
                        </a:rPr>
                        <a:t>00648641</a:t>
                      </a: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lnSpc>
                          <a:spcPct val="120000"/>
                        </a:lnSpc>
                      </a:pPr>
                      <a:r>
                        <a:rPr lang="en-US" altLang="zh-CN" sz="1050" dirty="0">
                          <a:latin typeface="+mj-lt"/>
                        </a:rPr>
                        <a:t>Zhou </a:t>
                      </a:r>
                      <a:r>
                        <a:rPr lang="en-US" altLang="zh-CN" sz="1050" dirty="0" err="1">
                          <a:latin typeface="+mj-lt"/>
                        </a:rPr>
                        <a:t>Kui</a:t>
                      </a:r>
                      <a:r>
                        <a:rPr lang="en-US" altLang="zh-CN" sz="1050" dirty="0">
                          <a:latin typeface="+mj-lt"/>
                        </a:rPr>
                        <a:t> 00921646</a:t>
                      </a:r>
                      <a:r>
                        <a:rPr lang="zh-CN" altLang="en-US" sz="1050" b="0" i="0" u="none" strike="noStrike" dirty="0">
                          <a:solidFill>
                            <a:srgbClr val="000000"/>
                          </a:solidFill>
                          <a:effectLst/>
                          <a:latin typeface="+mj-lt"/>
                          <a:ea typeface="微软雅黑" panose="020B0503020204020204" pitchFamily="34" charset="-122"/>
                        </a:rPr>
                        <a:t>、</a:t>
                      </a:r>
                      <a:r>
                        <a:rPr lang="en-US" altLang="zh-CN" sz="1050" dirty="0">
                          <a:latin typeface="+mj-lt"/>
                        </a:rPr>
                        <a:t>Guo Lei 00867149</a:t>
                      </a:r>
                      <a:r>
                        <a:rPr lang="zh-CN" altLang="en-US" sz="1050" b="0" i="0" u="none" strike="noStrike" dirty="0">
                          <a:solidFill>
                            <a:srgbClr val="000000"/>
                          </a:solidFill>
                          <a:effectLst/>
                          <a:latin typeface="+mj-lt"/>
                          <a:ea typeface="微软雅黑" panose="020B0503020204020204" pitchFamily="34" charset="-122"/>
                        </a:rPr>
                        <a:t>、</a:t>
                      </a:r>
                      <a:r>
                        <a:rPr lang="en-US" altLang="zh-CN" sz="1050" dirty="0">
                          <a:latin typeface="+mj-lt"/>
                        </a:rPr>
                        <a:t>Cheng Ke</a:t>
                      </a:r>
                      <a:r>
                        <a:rPr lang="zh-CN" altLang="en-US" sz="1050" dirty="0">
                          <a:latin typeface="+mj-lt"/>
                        </a:rPr>
                        <a:t> </a:t>
                      </a:r>
                      <a:r>
                        <a:rPr lang="en-US" altLang="zh-CN" sz="1050" dirty="0">
                          <a:latin typeface="+mj-lt"/>
                        </a:rPr>
                        <a:t>00642757</a:t>
                      </a:r>
                      <a:r>
                        <a:rPr lang="zh-CN" altLang="en-US" sz="1050" b="0" i="0" u="none" strike="noStrike" dirty="0">
                          <a:solidFill>
                            <a:srgbClr val="000000"/>
                          </a:solidFill>
                          <a:effectLst/>
                          <a:latin typeface="+mj-lt"/>
                          <a:ea typeface="微软雅黑" panose="020B0503020204020204" pitchFamily="34" charset="-122"/>
                        </a:rPr>
                        <a:t>、</a:t>
                      </a:r>
                      <a:r>
                        <a:rPr lang="en-US" altLang="zh-CN" sz="1050" dirty="0">
                          <a:latin typeface="+mj-lt"/>
                        </a:rPr>
                        <a:t>Pi </a:t>
                      </a:r>
                      <a:r>
                        <a:rPr lang="en-US" altLang="zh-CN" sz="1050" dirty="0" err="1">
                          <a:latin typeface="+mj-lt"/>
                        </a:rPr>
                        <a:t>Zhiwu</a:t>
                      </a:r>
                      <a:r>
                        <a:rPr lang="zh-CN" altLang="en-US" sz="1050" dirty="0">
                          <a:latin typeface="+mj-lt"/>
                        </a:rPr>
                        <a:t> </a:t>
                      </a:r>
                      <a:r>
                        <a:rPr lang="en-US" altLang="zh-CN" sz="1050" dirty="0">
                          <a:latin typeface="+mj-lt"/>
                        </a:rPr>
                        <a:t>00832017</a:t>
                      </a:r>
                      <a:r>
                        <a:rPr lang="zh-CN" altLang="en-US" sz="1050" b="0" i="0" u="none" strike="noStrike" dirty="0">
                          <a:solidFill>
                            <a:srgbClr val="000000"/>
                          </a:solidFill>
                          <a:effectLst/>
                          <a:latin typeface="+mj-lt"/>
                          <a:ea typeface="微软雅黑" panose="020B0503020204020204" pitchFamily="34" charset="-122"/>
                        </a:rPr>
                        <a:t>、</a:t>
                      </a:r>
                      <a:r>
                        <a:rPr lang="en-US" altLang="zh-CN" sz="1050" dirty="0">
                          <a:latin typeface="+mj-lt"/>
                        </a:rPr>
                        <a:t>Ma Wei 00635077</a:t>
                      </a:r>
                      <a:endParaRPr lang="zh-CN" altLang="en-US" sz="1050" b="0" i="0" u="none" strike="noStrike" dirty="0">
                        <a:solidFill>
                          <a:srgbClr val="000000"/>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n-US" altLang="zh-CN" sz="1050" b="0" i="0" u="none" strike="noStrike" dirty="0">
                          <a:solidFill>
                            <a:srgbClr val="000000"/>
                          </a:solidFill>
                          <a:effectLst/>
                          <a:latin typeface="+mj-lt"/>
                          <a:ea typeface="微软雅黑" panose="020B0503020204020204" pitchFamily="34" charset="-122"/>
                        </a:rPr>
                        <a:t>V1.0</a:t>
                      </a:r>
                      <a:br>
                        <a:rPr lang="en-US" altLang="zh-CN" sz="1050" b="0" i="0" u="none" strike="noStrike" dirty="0">
                          <a:solidFill>
                            <a:srgbClr val="000000"/>
                          </a:solidFill>
                          <a:effectLst/>
                          <a:latin typeface="+mj-lt"/>
                          <a:ea typeface="微软雅黑" panose="020B0503020204020204" pitchFamily="34" charset="-122"/>
                        </a:rPr>
                      </a:br>
                      <a:r>
                        <a:rPr lang="en-US" altLang="zh-CN" sz="1050" b="0" i="0" u="none" strike="noStrike" dirty="0">
                          <a:solidFill>
                            <a:srgbClr val="000000"/>
                          </a:solidFill>
                          <a:effectLst/>
                          <a:latin typeface="+mj-lt"/>
                          <a:ea typeface="微软雅黑" panose="020B0503020204020204" pitchFamily="34" charset="-122"/>
                        </a:rPr>
                        <a:t>Initial release of the trial version</a:t>
                      </a:r>
                      <a:endParaRPr lang="zh-CN" altLang="en-US" sz="1050" b="0" i="0" u="none" strike="noStrike" dirty="0">
                        <a:solidFill>
                          <a:srgbClr val="000000"/>
                        </a:solidFill>
                        <a:effectLst/>
                        <a:latin typeface="+mj-lt"/>
                        <a:ea typeface="微软雅黑" panose="020B0503020204020204" pitchFamily="34" charset="-122"/>
                      </a:endParaRPr>
                    </a:p>
                  </a:txBody>
                  <a:tcPr marL="6350" marR="6350" marT="635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58541922"/>
                  </a:ext>
                </a:extLst>
              </a:tr>
            </a:tbl>
          </a:graphicData>
        </a:graphic>
      </p:graphicFrame>
    </p:spTree>
    <p:extLst>
      <p:ext uri="{BB962C8B-B14F-4D97-AF65-F5344CB8AC3E}">
        <p14:creationId xmlns:p14="http://schemas.microsoft.com/office/powerpoint/2010/main" val="175669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0E052F-EC61-43B2-AE50-DB74606DBE19}"/>
              </a:ext>
            </a:extLst>
          </p:cNvPr>
          <p:cNvSpPr>
            <a:spLocks noGrp="1"/>
          </p:cNvSpPr>
          <p:nvPr>
            <p:ph type="title"/>
          </p:nvPr>
        </p:nvSpPr>
        <p:spPr>
          <a:xfrm>
            <a:off x="518118" y="311635"/>
            <a:ext cx="11155768" cy="419136"/>
          </a:xfrm>
        </p:spPr>
        <p:txBody>
          <a:bodyPr/>
          <a:lstStyle/>
          <a:p>
            <a:r>
              <a:rPr lang="en-US" altLang="zh-CN" dirty="0">
                <a:solidFill>
                  <a:prstClr val="black">
                    <a:lumMod val="85000"/>
                    <a:lumOff val="15000"/>
                  </a:prstClr>
                </a:solidFill>
                <a:latin typeface="+mn-ea"/>
                <a:ea typeface="+mn-ea"/>
                <a:cs typeface="+mn-ea"/>
                <a:sym typeface="+mn-lt"/>
              </a:rPr>
              <a:t>2. Scenario Description and Diagram</a:t>
            </a:r>
            <a:endParaRPr lang="zh-CN" altLang="en-US" dirty="0">
              <a:solidFill>
                <a:prstClr val="black">
                  <a:lumMod val="85000"/>
                  <a:lumOff val="15000"/>
                </a:prstClr>
              </a:solidFill>
              <a:latin typeface="+mn-ea"/>
              <a:ea typeface="+mn-ea"/>
              <a:cs typeface="+mn-ea"/>
              <a:sym typeface="+mn-lt"/>
            </a:endParaRPr>
          </a:p>
        </p:txBody>
      </p:sp>
      <p:sp>
        <p:nvSpPr>
          <p:cNvPr id="535" name="矩形 534">
            <a:extLst>
              <a:ext uri="{FF2B5EF4-FFF2-40B4-BE49-F238E27FC236}">
                <a16:creationId xmlns:a16="http://schemas.microsoft.com/office/drawing/2014/main" id="{900073EF-8407-4ADC-8307-48F8621E0D00}"/>
              </a:ext>
            </a:extLst>
          </p:cNvPr>
          <p:cNvSpPr/>
          <p:nvPr/>
        </p:nvSpPr>
        <p:spPr>
          <a:xfrm>
            <a:off x="560548" y="823093"/>
            <a:ext cx="7354078" cy="367187"/>
          </a:xfrm>
          <a:prstGeom prst="rect">
            <a:avLst/>
          </a:prstGeom>
          <a:noFill/>
          <a:ln w="12700" cap="flat" cmpd="sng" algn="ctr">
            <a:noFill/>
            <a:prstDash val="solid"/>
            <a:miter lim="800000"/>
          </a:ln>
          <a:effectLst/>
        </p:spPr>
        <p:txBody>
          <a:bodyPr rtlCol="0" anchor="ctr"/>
          <a:lstStyle/>
          <a:p>
            <a:pPr marL="0" marR="0" lvl="0" indent="0" defTabSz="806306" eaLnBrk="1" fontAlgn="base" latinLnBrk="0" hangingPunct="1">
              <a:lnSpc>
                <a:spcPct val="100000"/>
              </a:lnSpc>
              <a:spcBef>
                <a:spcPct val="0"/>
              </a:spcBef>
              <a:spcAft>
                <a:spcPct val="0"/>
              </a:spcAft>
              <a:buClr>
                <a:srgbClr val="A2A2A2"/>
              </a:buClr>
              <a:buSzPct val="70000"/>
              <a:buFontTx/>
              <a:buNone/>
              <a:tabLst/>
              <a:defRPr/>
            </a:pPr>
            <a:r>
              <a:rPr kumimoji="0" lang="en-US" altLang="zh-CN" sz="2000" b="1" i="0" u="none" strike="noStrike" kern="0" cap="none" spc="0" normalizeH="0" baseline="0" noProof="0" dirty="0">
                <a:ln>
                  <a:noFill/>
                </a:ln>
                <a:solidFill>
                  <a:srgbClr val="C00000"/>
                </a:solidFill>
                <a:effectLst/>
                <a:uLnTx/>
                <a:uFillTx/>
                <a:latin typeface="+mj-ea"/>
                <a:ea typeface="+mj-ea"/>
                <a:cs typeface="+mn-cs"/>
              </a:rPr>
              <a:t>Typical Scenario 1: PV+ESS low-voltage on-grid</a:t>
            </a:r>
          </a:p>
        </p:txBody>
      </p:sp>
      <p:sp>
        <p:nvSpPr>
          <p:cNvPr id="536" name="矩形 535">
            <a:extLst>
              <a:ext uri="{FF2B5EF4-FFF2-40B4-BE49-F238E27FC236}">
                <a16:creationId xmlns:a16="http://schemas.microsoft.com/office/drawing/2014/main" id="{03682AA9-4822-4669-B944-6A57414E9166}"/>
              </a:ext>
            </a:extLst>
          </p:cNvPr>
          <p:cNvSpPr/>
          <p:nvPr/>
        </p:nvSpPr>
        <p:spPr>
          <a:xfrm>
            <a:off x="447692" y="1643635"/>
            <a:ext cx="4215508" cy="4031873"/>
          </a:xfrm>
          <a:prstGeom prst="rect">
            <a:avLst/>
          </a:prstGeom>
          <a:solidFill>
            <a:schemeClr val="bg1">
              <a:lumMod val="95000"/>
            </a:schemeClr>
          </a:solidFill>
        </p:spPr>
        <p:txBody>
          <a:bodyPr wrap="square" numCol="1">
            <a:spAutoFit/>
          </a:bodyPr>
          <a:lstStyle/>
          <a:p>
            <a:pPr fontAlgn="base">
              <a:spcAft>
                <a:spcPts val="600"/>
              </a:spcAft>
              <a:defRPr/>
            </a:pPr>
            <a:r>
              <a:rPr kumimoji="0" lang="en-US" altLang="zh-CN" sz="12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Scenario </a:t>
            </a:r>
            <a:r>
              <a:rPr lang="en-US" altLang="zh-CN" sz="1200" b="1" u="none" dirty="0">
                <a:solidFill>
                  <a:srgbClr val="C00000"/>
                </a:solidFill>
                <a:latin typeface="Arial" panose="020B0604020202020204" pitchFamily="34" charset="0"/>
              </a:rPr>
              <a:t>constraints:</a:t>
            </a:r>
            <a:endParaRPr kumimoji="0" lang="en-US" altLang="zh-CN" sz="1200" b="1" i="0" u="none" strike="noStrike" kern="0" cap="none" spc="0" normalizeH="0" baseline="0" noProof="0" dirty="0">
              <a:ln>
                <a:noFill/>
              </a:ln>
              <a:solidFill>
                <a:srgbClr val="C00000"/>
              </a:solidFill>
              <a:effectLst/>
              <a:uLnTx/>
              <a:uFillTx/>
              <a:latin typeface="+mj-ea"/>
              <a:ea typeface="+mj-ea"/>
            </a:endParaRPr>
          </a:p>
          <a:p>
            <a:pPr marL="171450" marR="0" lvl="0" indent="-171450" algn="l" defTabSz="914400" rtl="0" eaLnBrk="1" fontAlgn="ctr" latinLnBrk="0" hangingPunct="1">
              <a:spcAft>
                <a:spcPts val="600"/>
              </a:spcAft>
              <a:buClrTx/>
              <a:buSzTx/>
              <a:buFont typeface="Arial" panose="020B0604020202020204" pitchFamily="34" charset="0"/>
              <a:buChar char="•"/>
              <a:tabLst/>
              <a:defRPr/>
            </a:pPr>
            <a:r>
              <a:rPr kumimoji="0" lang="en-US" altLang="zh-CN" sz="1100" b="0"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Applies to the scenario where </a:t>
            </a:r>
            <a:r>
              <a:rPr kumimoji="0" lang="en-US" altLang="zh-CN" sz="11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a single </a:t>
            </a:r>
            <a:r>
              <a:rPr kumimoji="0" lang="en-US" altLang="zh-CN" sz="1100" b="0" i="0" u="none" strike="noStrike" kern="1200" cap="none" spc="0" normalizeH="0" baseline="0" noProof="0" dirty="0" err="1">
                <a:ln>
                  <a:noFill/>
                </a:ln>
                <a:solidFill>
                  <a:srgbClr val="C00000"/>
                </a:solidFill>
                <a:effectLst/>
                <a:uLnTx/>
                <a:uFillTx/>
                <a:latin typeface="Arial" panose="020B0604020202020204" pitchFamily="34" charset="0"/>
                <a:ea typeface="+mn-ea"/>
                <a:cs typeface="+mn-cs"/>
              </a:rPr>
              <a:t>SmartLogger</a:t>
            </a:r>
            <a:r>
              <a:rPr kumimoji="0" lang="en-US" altLang="zh-CN" sz="11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and a single grid connection point</a:t>
            </a:r>
            <a:r>
              <a:rPr kumimoji="0" lang="en-US" altLang="zh-CN" sz="1100" b="0"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 are used. A maximum of 20 ESSs and 30 PV inverters (V3-C/M3/V5/V5+/V6 series inverters) are supported. </a:t>
            </a:r>
            <a:r>
              <a:rPr kumimoji="0" lang="en-US" altLang="zh-CN" sz="11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PV inverters of different models can be used together.</a:t>
            </a:r>
            <a:r>
              <a:rPr kumimoji="0" lang="en-US" altLang="zh-CN" sz="1100" b="0"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 </a:t>
            </a:r>
          </a:p>
          <a:p>
            <a:pPr marL="171450" marR="0" lvl="0" indent="-171450" algn="l" defTabSz="914400" rtl="0" eaLnBrk="1" fontAlgn="ctr" latinLnBrk="0" hangingPunct="1">
              <a:spcAft>
                <a:spcPts val="600"/>
              </a:spcAft>
              <a:buClrTx/>
              <a:buSzTx/>
              <a:buFont typeface="Arial" panose="020B0604020202020204" pitchFamily="34" charset="0"/>
              <a:buChar char="•"/>
              <a:tabLst/>
              <a:defRPr/>
            </a:pPr>
            <a:r>
              <a:rPr kumimoji="0" lang="en-US" altLang="zh-CN" sz="1100" b="0"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The V3-C/M3/V5/V5+</a:t>
            </a:r>
            <a:r>
              <a:rPr kumimoji="0" lang="en-US" altLang="zh-CN" sz="11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/V6</a:t>
            </a:r>
            <a:r>
              <a:rPr kumimoji="0" lang="en-US" altLang="zh-CN" sz="1100" b="0"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 inverters can be connected in parallel with the ESS and support 2s backflow prevention. </a:t>
            </a:r>
          </a:p>
          <a:p>
            <a:pPr marL="171450" marR="0" lvl="0" indent="-171450" algn="l" defTabSz="914400" rtl="0" eaLnBrk="1" fontAlgn="ctr" latinLnBrk="0" hangingPunct="1">
              <a:spcAft>
                <a:spcPts val="600"/>
              </a:spcAft>
              <a:buClrTx/>
              <a:buSzTx/>
              <a:buFont typeface="Arial" panose="020B0604020202020204" pitchFamily="34" charset="0"/>
              <a:buChar char="•"/>
              <a:tabLst/>
              <a:defRPr/>
            </a:pPr>
            <a:r>
              <a:rPr lang="en-US" altLang="zh-CN" sz="1100" dirty="0">
                <a:solidFill>
                  <a:srgbClr val="FF0000"/>
                </a:solidFill>
                <a:latin typeface="Arial" panose="020B0604020202020204" pitchFamily="34" charset="0"/>
              </a:rPr>
              <a:t>If the 215 kWh, 161 kWh, and 107 kWh ESSs can be connected to the same </a:t>
            </a:r>
            <a:r>
              <a:rPr lang="en-US" altLang="zh-CN" sz="1100" dirty="0" err="1">
                <a:solidFill>
                  <a:srgbClr val="FF0000"/>
                </a:solidFill>
                <a:latin typeface="Arial" panose="020B0604020202020204" pitchFamily="34" charset="0"/>
              </a:rPr>
              <a:t>SmartLogger</a:t>
            </a:r>
            <a:r>
              <a:rPr lang="en-US" altLang="zh-CN" sz="1100" dirty="0">
                <a:solidFill>
                  <a:srgbClr val="FF0000"/>
                </a:solidFill>
                <a:latin typeface="Arial" panose="020B0604020202020204" pitchFamily="34" charset="0"/>
              </a:rPr>
              <a:t>, the energy priority mode and power priority mode can be </a:t>
            </a:r>
            <a:r>
              <a:rPr lang="en-US" altLang="zh-CN" sz="1100" dirty="0" err="1">
                <a:solidFill>
                  <a:srgbClr val="FF0000"/>
                </a:solidFill>
                <a:latin typeface="Arial" panose="020B0604020202020204" pitchFamily="34" charset="0"/>
              </a:rPr>
              <a:t>selected;Mixed</a:t>
            </a:r>
            <a:r>
              <a:rPr lang="en-US" altLang="zh-CN" sz="1100" dirty="0">
                <a:solidFill>
                  <a:srgbClr val="FF0000"/>
                </a:solidFill>
                <a:latin typeface="Arial" panose="020B0604020202020204" pitchFamily="34" charset="0"/>
              </a:rPr>
              <a:t> use is not supported in frequency modulation scenarios.</a:t>
            </a:r>
          </a:p>
          <a:p>
            <a:pPr marL="171450" marR="0" lvl="0" indent="-171450" algn="l" defTabSz="914400" rtl="0" eaLnBrk="1" fontAlgn="ctr" latinLnBrk="0" hangingPunct="1">
              <a:spcAft>
                <a:spcPts val="600"/>
              </a:spcAft>
              <a:buClrTx/>
              <a:buSzTx/>
              <a:buFont typeface="Arial" panose="020B0604020202020204" pitchFamily="34" charset="0"/>
              <a:buChar char="•"/>
              <a:tabLst/>
              <a:defRPr/>
            </a:pPr>
            <a:r>
              <a:rPr kumimoji="0" lang="en-US" altLang="zh-CN" sz="1100" b="1"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Working mode</a:t>
            </a:r>
            <a:r>
              <a:rPr kumimoji="0" lang="en-US" altLang="zh-CN" sz="1100" b="0" i="0" u="none" strike="noStrike" kern="1200" cap="none" spc="0" normalizeH="0" baseline="0" noProof="0" dirty="0">
                <a:ln>
                  <a:noFill/>
                </a:ln>
                <a:solidFill>
                  <a:srgbClr val="1D1D1A"/>
                </a:solidFill>
                <a:effectLst/>
                <a:uLnTx/>
                <a:uFillTx/>
                <a:latin typeface="Arial" panose="020B0604020202020204" pitchFamily="34" charset="0"/>
                <a:ea typeface="+mn-ea"/>
                <a:cs typeface="+mn-cs"/>
              </a:rPr>
              <a:t>: In the PV+ESS scenario, the ESS can work in maximum self-consumption, TOU, TOU-without meter (TOU, fixed power), charge/discharge based on dispatch, </a:t>
            </a:r>
            <a:r>
              <a:rPr kumimoji="0" lang="en-US" altLang="zh-CN" sz="11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peak shaving, or power boost mode. </a:t>
            </a:r>
          </a:p>
          <a:p>
            <a:pPr marL="171450" lvl="0" indent="-171450" defTabSz="914400" fontAlgn="ctr">
              <a:spcAft>
                <a:spcPts val="600"/>
              </a:spcAft>
              <a:buFont typeface="Arial" panose="020B0604020202020204" pitchFamily="34" charset="0"/>
              <a:buChar char="•"/>
              <a:defRPr/>
            </a:pPr>
            <a:r>
              <a:rPr lang="en-US" altLang="zh-CN" sz="1100" b="1" dirty="0">
                <a:solidFill>
                  <a:srgbClr val="1D1D1A"/>
                </a:solidFill>
                <a:latin typeface="Arial" panose="020B0604020202020204" pitchFamily="34" charset="0"/>
              </a:rPr>
              <a:t>Auxiliary power</a:t>
            </a:r>
            <a:r>
              <a:rPr lang="en-US" altLang="zh-CN" sz="1100" dirty="0">
                <a:solidFill>
                  <a:srgbClr val="1D1D1A"/>
                </a:solidFill>
                <a:latin typeface="Arial" panose="020B0604020202020204" pitchFamily="34" charset="0"/>
              </a:rPr>
              <a:t>: </a:t>
            </a:r>
            <a:r>
              <a:rPr lang="en-US" altLang="zh-CN" sz="1100" dirty="0">
                <a:solidFill>
                  <a:srgbClr val="C00000"/>
                </a:solidFill>
                <a:latin typeface="Arial" panose="020B0604020202020204" pitchFamily="34" charset="0"/>
              </a:rPr>
              <a:t>Independent mains is the first choice </a:t>
            </a:r>
            <a:r>
              <a:rPr lang="en-US" altLang="zh-CN" sz="1100" dirty="0">
                <a:solidFill>
                  <a:srgbClr val="1D1D1A"/>
                </a:solidFill>
                <a:latin typeface="Arial" panose="020B0604020202020204" pitchFamily="34" charset="0"/>
              </a:rPr>
              <a:t>for the auxiliary power supply of ESSs. For the 380 V, 400 V, or 415 V power grid, the auxiliary power can be obtained from phase C of the PCS outlet.</a:t>
            </a:r>
            <a:r>
              <a:rPr lang="en-US" altLang="zh-CN" sz="1100" dirty="0"/>
              <a:t> </a:t>
            </a:r>
            <a:r>
              <a:rPr lang="en-US" altLang="zh-CN" sz="1100" dirty="0">
                <a:solidFill>
                  <a:srgbClr val="FF0000"/>
                </a:solidFill>
                <a:latin typeface="Arial" panose="020B0604020202020204" pitchFamily="34" charset="0"/>
              </a:rPr>
              <a:t>An auxiliary transformer is required for the IT system and 420/440/480 V power grid.</a:t>
            </a:r>
          </a:p>
        </p:txBody>
      </p:sp>
      <p:sp>
        <p:nvSpPr>
          <p:cNvPr id="839" name="矩形 838">
            <a:extLst>
              <a:ext uri="{FF2B5EF4-FFF2-40B4-BE49-F238E27FC236}">
                <a16:creationId xmlns:a16="http://schemas.microsoft.com/office/drawing/2014/main" id="{4768C267-2BE4-4196-AD53-1B275DD2C930}"/>
              </a:ext>
            </a:extLst>
          </p:cNvPr>
          <p:cNvSpPr/>
          <p:nvPr/>
        </p:nvSpPr>
        <p:spPr>
          <a:xfrm>
            <a:off x="5576146" y="5883934"/>
            <a:ext cx="5833296" cy="430887"/>
          </a:xfrm>
          <a:prstGeom prst="rect">
            <a:avLst/>
          </a:prstGeom>
          <a:noFill/>
        </p:spPr>
        <p:txBody>
          <a:bodyPr wrap="square" numCol="1">
            <a:spAutoFit/>
          </a:bodyPr>
          <a:lstStyle/>
          <a:p>
            <a:pPr marL="171450" indent="-171450" fontAlgn="base">
              <a:spcAft>
                <a:spcPts val="600"/>
              </a:spcAft>
              <a:buFont typeface="Arial" panose="020B0604020202020204" pitchFamily="34" charset="0"/>
              <a:buChar char="•"/>
            </a:pPr>
            <a:r>
              <a:rPr lang="en-US" altLang="zh-CN" sz="1100" b="1" kern="100" dirty="0">
                <a:solidFill>
                  <a:srgbClr val="1D1D1A"/>
                </a:solidFill>
                <a:latin typeface="+mj-lt"/>
                <a:ea typeface="+mj-ea"/>
                <a:cs typeface="Arial" panose="020B0604020202020204" pitchFamily="34" charset="0"/>
              </a:rPr>
              <a:t>The following uses the low-voltage on-grid PV+ESS system as an example. For other grid-tied scenarios, see the solution technical documentation.</a:t>
            </a:r>
            <a:endParaRPr lang="en-US" altLang="zh-CN" sz="1100" kern="100" dirty="0">
              <a:solidFill>
                <a:srgbClr val="1D1D1A"/>
              </a:solidFill>
              <a:latin typeface="+mj-lt"/>
              <a:ea typeface="+mj-ea"/>
              <a:cs typeface="Arial" panose="020B0604020202020204" pitchFamily="34" charset="0"/>
            </a:endParaRPr>
          </a:p>
        </p:txBody>
      </p:sp>
      <p:grpSp>
        <p:nvGrpSpPr>
          <p:cNvPr id="906" name="组合 905">
            <a:extLst>
              <a:ext uri="{FF2B5EF4-FFF2-40B4-BE49-F238E27FC236}">
                <a16:creationId xmlns:a16="http://schemas.microsoft.com/office/drawing/2014/main" id="{893752C8-73A8-40D4-8784-6E8E71D6AD94}"/>
              </a:ext>
            </a:extLst>
          </p:cNvPr>
          <p:cNvGrpSpPr/>
          <p:nvPr/>
        </p:nvGrpSpPr>
        <p:grpSpPr>
          <a:xfrm>
            <a:off x="4567497" y="1536807"/>
            <a:ext cx="6694257" cy="4313560"/>
            <a:chOff x="5795724" y="470198"/>
            <a:chExt cx="5631129" cy="3932639"/>
          </a:xfrm>
        </p:grpSpPr>
        <p:grpSp>
          <p:nvGrpSpPr>
            <p:cNvPr id="907" name="组合 906">
              <a:extLst>
                <a:ext uri="{FF2B5EF4-FFF2-40B4-BE49-F238E27FC236}">
                  <a16:creationId xmlns:a16="http://schemas.microsoft.com/office/drawing/2014/main" id="{201C69BB-2152-4626-8F2F-D4CEE0CDDADC}"/>
                </a:ext>
              </a:extLst>
            </p:cNvPr>
            <p:cNvGrpSpPr/>
            <p:nvPr/>
          </p:nvGrpSpPr>
          <p:grpSpPr>
            <a:xfrm>
              <a:off x="5795724" y="470198"/>
              <a:ext cx="5631129" cy="3932639"/>
              <a:chOff x="43387" y="1163545"/>
              <a:chExt cx="6579945" cy="4474394"/>
            </a:xfrm>
          </p:grpSpPr>
          <p:cxnSp>
            <p:nvCxnSpPr>
              <p:cNvPr id="909" name="肘形连接符 77">
                <a:extLst>
                  <a:ext uri="{FF2B5EF4-FFF2-40B4-BE49-F238E27FC236}">
                    <a16:creationId xmlns:a16="http://schemas.microsoft.com/office/drawing/2014/main" id="{00C2850F-7882-46FF-995E-13CC04FE6974}"/>
                  </a:ext>
                </a:extLst>
              </p:cNvPr>
              <p:cNvCxnSpPr/>
              <p:nvPr/>
            </p:nvCxnSpPr>
            <p:spPr bwMode="auto">
              <a:xfrm>
                <a:off x="5061753" y="4563258"/>
                <a:ext cx="579396" cy="508937"/>
              </a:xfrm>
              <a:prstGeom prst="bentConnector3">
                <a:avLst>
                  <a:gd name="adj1" fmla="val 50000"/>
                </a:avLst>
              </a:prstGeom>
              <a:noFill/>
              <a:ln w="9525" cap="flat" cmpd="sng" algn="ctr">
                <a:solidFill>
                  <a:srgbClr val="1D1D1A"/>
                </a:solidFill>
                <a:prstDash val="dash"/>
                <a:round/>
                <a:headEnd type="none" w="med" len="med"/>
                <a:tailEnd type="none" w="med" len="med"/>
              </a:ln>
              <a:effectLst/>
            </p:spPr>
          </p:cxnSp>
          <p:grpSp>
            <p:nvGrpSpPr>
              <p:cNvPr id="910" name="组合 909">
                <a:extLst>
                  <a:ext uri="{FF2B5EF4-FFF2-40B4-BE49-F238E27FC236}">
                    <a16:creationId xmlns:a16="http://schemas.microsoft.com/office/drawing/2014/main" id="{7054CE12-857A-49B0-8392-03788B4649A7}"/>
                  </a:ext>
                </a:extLst>
              </p:cNvPr>
              <p:cNvGrpSpPr/>
              <p:nvPr/>
            </p:nvGrpSpPr>
            <p:grpSpPr>
              <a:xfrm>
                <a:off x="43387" y="1163545"/>
                <a:ext cx="6579945" cy="4131326"/>
                <a:chOff x="5014376" y="1045654"/>
                <a:chExt cx="5427894" cy="3255559"/>
              </a:xfrm>
            </p:grpSpPr>
            <p:cxnSp>
              <p:nvCxnSpPr>
                <p:cNvPr id="1114" name="Straight Connector 2">
                  <a:extLst>
                    <a:ext uri="{FF2B5EF4-FFF2-40B4-BE49-F238E27FC236}">
                      <a16:creationId xmlns:a16="http://schemas.microsoft.com/office/drawing/2014/main" id="{17DFFA2E-2B16-4861-9685-CBA4C951D5CD}"/>
                    </a:ext>
                  </a:extLst>
                </p:cNvPr>
                <p:cNvCxnSpPr/>
                <p:nvPr/>
              </p:nvCxnSpPr>
              <p:spPr bwMode="auto">
                <a:xfrm flipV="1">
                  <a:off x="5880622" y="1633021"/>
                  <a:ext cx="620059" cy="0"/>
                </a:xfrm>
                <a:prstGeom prst="line">
                  <a:avLst/>
                </a:prstGeom>
                <a:noFill/>
                <a:ln w="19050" cap="flat" cmpd="sng" algn="ctr">
                  <a:solidFill>
                    <a:srgbClr val="44546A"/>
                  </a:solidFill>
                  <a:prstDash val="solid"/>
                  <a:round/>
                  <a:headEnd type="none" w="med" len="med"/>
                  <a:tailEnd type="none" w="med" len="med"/>
                </a:ln>
                <a:effectLst/>
              </p:spPr>
            </p:cxnSp>
            <p:sp>
              <p:nvSpPr>
                <p:cNvPr id="1115" name="Freeform 7">
                  <a:extLst>
                    <a:ext uri="{FF2B5EF4-FFF2-40B4-BE49-F238E27FC236}">
                      <a16:creationId xmlns:a16="http://schemas.microsoft.com/office/drawing/2014/main" id="{548F869D-072A-4425-B77E-CF2A0DC7107F}"/>
                    </a:ext>
                  </a:extLst>
                </p:cNvPr>
                <p:cNvSpPr>
                  <a:spLocks noChangeAspect="1" noEditPoints="1"/>
                </p:cNvSpPr>
                <p:nvPr/>
              </p:nvSpPr>
              <p:spPr bwMode="auto">
                <a:xfrm>
                  <a:off x="10092055" y="2576622"/>
                  <a:ext cx="350215" cy="256940"/>
                </a:xfrm>
                <a:custGeom>
                  <a:avLst/>
                  <a:gdLst>
                    <a:gd name="T0" fmla="*/ 0 w 527"/>
                    <a:gd name="T1" fmla="*/ 26 h 571"/>
                    <a:gd name="T2" fmla="*/ 24 w 527"/>
                    <a:gd name="T3" fmla="*/ 68 h 571"/>
                    <a:gd name="T4" fmla="*/ 12 w 527"/>
                    <a:gd name="T5" fmla="*/ 80 h 571"/>
                    <a:gd name="T6" fmla="*/ 5 w 527"/>
                    <a:gd name="T7" fmla="*/ 295 h 571"/>
                    <a:gd name="T8" fmla="*/ 135 w 527"/>
                    <a:gd name="T9" fmla="*/ 295 h 571"/>
                    <a:gd name="T10" fmla="*/ 149 w 527"/>
                    <a:gd name="T11" fmla="*/ 101 h 571"/>
                    <a:gd name="T12" fmla="*/ 149 w 527"/>
                    <a:gd name="T13" fmla="*/ 47 h 571"/>
                    <a:gd name="T14" fmla="*/ 107 w 527"/>
                    <a:gd name="T15" fmla="*/ 26 h 571"/>
                    <a:gd name="T16" fmla="*/ 97 w 527"/>
                    <a:gd name="T17" fmla="*/ 26 h 571"/>
                    <a:gd name="T18" fmla="*/ 97 w 527"/>
                    <a:gd name="T19" fmla="*/ 35 h 571"/>
                    <a:gd name="T20" fmla="*/ 59 w 527"/>
                    <a:gd name="T21" fmla="*/ 80 h 571"/>
                    <a:gd name="T22" fmla="*/ 59 w 527"/>
                    <a:gd name="T23" fmla="*/ 80 h 571"/>
                    <a:gd name="T24" fmla="*/ 52 w 527"/>
                    <a:gd name="T25" fmla="*/ 146 h 571"/>
                    <a:gd name="T26" fmla="*/ 81 w 527"/>
                    <a:gd name="T27" fmla="*/ 229 h 571"/>
                    <a:gd name="T28" fmla="*/ 81 w 527"/>
                    <a:gd name="T29" fmla="*/ 241 h 571"/>
                    <a:gd name="T30" fmla="*/ 104 w 527"/>
                    <a:gd name="T31" fmla="*/ 205 h 571"/>
                    <a:gd name="T32" fmla="*/ 50 w 527"/>
                    <a:gd name="T33" fmla="*/ 165 h 571"/>
                    <a:gd name="T34" fmla="*/ 81 w 527"/>
                    <a:gd name="T35" fmla="*/ 175 h 571"/>
                    <a:gd name="T36" fmla="*/ 116 w 527"/>
                    <a:gd name="T37" fmla="*/ 201 h 571"/>
                    <a:gd name="T38" fmla="*/ 50 w 527"/>
                    <a:gd name="T39" fmla="*/ 68 h 571"/>
                    <a:gd name="T40" fmla="*/ 50 w 527"/>
                    <a:gd name="T41" fmla="*/ 80 h 571"/>
                    <a:gd name="T42" fmla="*/ 71 w 527"/>
                    <a:gd name="T43" fmla="*/ 236 h 571"/>
                    <a:gd name="T44" fmla="*/ 36 w 527"/>
                    <a:gd name="T45" fmla="*/ 295 h 571"/>
                    <a:gd name="T46" fmla="*/ 116 w 527"/>
                    <a:gd name="T47" fmla="*/ 217 h 571"/>
                    <a:gd name="T48" fmla="*/ 114 w 527"/>
                    <a:gd name="T49" fmla="*/ 92 h 571"/>
                    <a:gd name="T50" fmla="*/ 144 w 527"/>
                    <a:gd name="T51" fmla="*/ 35 h 571"/>
                    <a:gd name="T52" fmla="*/ 144 w 527"/>
                    <a:gd name="T53" fmla="*/ 35 h 571"/>
                    <a:gd name="T54" fmla="*/ 423 w 527"/>
                    <a:gd name="T55" fmla="*/ 0 h 571"/>
                    <a:gd name="T56" fmla="*/ 232 w 527"/>
                    <a:gd name="T57" fmla="*/ 106 h 571"/>
                    <a:gd name="T58" fmla="*/ 232 w 527"/>
                    <a:gd name="T59" fmla="*/ 127 h 571"/>
                    <a:gd name="T60" fmla="*/ 284 w 527"/>
                    <a:gd name="T61" fmla="*/ 146 h 571"/>
                    <a:gd name="T62" fmla="*/ 239 w 527"/>
                    <a:gd name="T63" fmla="*/ 571 h 571"/>
                    <a:gd name="T64" fmla="*/ 444 w 527"/>
                    <a:gd name="T65" fmla="*/ 205 h 571"/>
                    <a:gd name="T66" fmla="*/ 527 w 527"/>
                    <a:gd name="T67" fmla="*/ 189 h 571"/>
                    <a:gd name="T68" fmla="*/ 506 w 527"/>
                    <a:gd name="T69" fmla="*/ 106 h 571"/>
                    <a:gd name="T70" fmla="*/ 407 w 527"/>
                    <a:gd name="T71" fmla="*/ 49 h 571"/>
                    <a:gd name="T72" fmla="*/ 409 w 527"/>
                    <a:gd name="T73" fmla="*/ 61 h 571"/>
                    <a:gd name="T74" fmla="*/ 340 w 527"/>
                    <a:gd name="T75" fmla="*/ 141 h 571"/>
                    <a:gd name="T76" fmla="*/ 340 w 527"/>
                    <a:gd name="T77" fmla="*/ 141 h 571"/>
                    <a:gd name="T78" fmla="*/ 326 w 527"/>
                    <a:gd name="T79" fmla="*/ 274 h 571"/>
                    <a:gd name="T80" fmla="*/ 378 w 527"/>
                    <a:gd name="T81" fmla="*/ 427 h 571"/>
                    <a:gd name="T82" fmla="*/ 378 w 527"/>
                    <a:gd name="T83" fmla="*/ 441 h 571"/>
                    <a:gd name="T84" fmla="*/ 435 w 527"/>
                    <a:gd name="T85" fmla="*/ 380 h 571"/>
                    <a:gd name="T86" fmla="*/ 371 w 527"/>
                    <a:gd name="T87" fmla="*/ 333 h 571"/>
                    <a:gd name="T88" fmla="*/ 442 w 527"/>
                    <a:gd name="T89" fmla="*/ 373 h 571"/>
                    <a:gd name="T90" fmla="*/ 326 w 527"/>
                    <a:gd name="T91" fmla="*/ 286 h 571"/>
                    <a:gd name="T92" fmla="*/ 262 w 527"/>
                    <a:gd name="T93" fmla="*/ 66 h 571"/>
                    <a:gd name="T94" fmla="*/ 262 w 527"/>
                    <a:gd name="T95" fmla="*/ 66 h 571"/>
                    <a:gd name="T96" fmla="*/ 303 w 527"/>
                    <a:gd name="T97" fmla="*/ 141 h 571"/>
                    <a:gd name="T98" fmla="*/ 314 w 527"/>
                    <a:gd name="T99" fmla="*/ 397 h 571"/>
                    <a:gd name="T100" fmla="*/ 454 w 527"/>
                    <a:gd name="T101" fmla="*/ 498 h 571"/>
                    <a:gd name="T102" fmla="*/ 444 w 527"/>
                    <a:gd name="T103" fmla="*/ 397 h 571"/>
                    <a:gd name="T104" fmla="*/ 454 w 527"/>
                    <a:gd name="T105" fmla="*/ 141 h 571"/>
                    <a:gd name="T106" fmla="*/ 430 w 527"/>
                    <a:gd name="T107" fmla="*/ 6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7" h="571">
                      <a:moveTo>
                        <a:pt x="104" y="0"/>
                      </a:moveTo>
                      <a:lnTo>
                        <a:pt x="57" y="0"/>
                      </a:lnTo>
                      <a:lnTo>
                        <a:pt x="55" y="26"/>
                      </a:lnTo>
                      <a:lnTo>
                        <a:pt x="0" y="26"/>
                      </a:lnTo>
                      <a:lnTo>
                        <a:pt x="0" y="59"/>
                      </a:lnTo>
                      <a:lnTo>
                        <a:pt x="12" y="59"/>
                      </a:lnTo>
                      <a:lnTo>
                        <a:pt x="12" y="47"/>
                      </a:lnTo>
                      <a:lnTo>
                        <a:pt x="24" y="68"/>
                      </a:lnTo>
                      <a:lnTo>
                        <a:pt x="0" y="68"/>
                      </a:lnTo>
                      <a:lnTo>
                        <a:pt x="0" y="101"/>
                      </a:lnTo>
                      <a:lnTo>
                        <a:pt x="12" y="101"/>
                      </a:lnTo>
                      <a:lnTo>
                        <a:pt x="12" y="80"/>
                      </a:lnTo>
                      <a:lnTo>
                        <a:pt x="29" y="80"/>
                      </a:lnTo>
                      <a:lnTo>
                        <a:pt x="45" y="111"/>
                      </a:lnTo>
                      <a:lnTo>
                        <a:pt x="26" y="295"/>
                      </a:lnTo>
                      <a:lnTo>
                        <a:pt x="5" y="295"/>
                      </a:lnTo>
                      <a:lnTo>
                        <a:pt x="5" y="309"/>
                      </a:lnTo>
                      <a:lnTo>
                        <a:pt x="156" y="309"/>
                      </a:lnTo>
                      <a:lnTo>
                        <a:pt x="156" y="295"/>
                      </a:lnTo>
                      <a:lnTo>
                        <a:pt x="135" y="295"/>
                      </a:lnTo>
                      <a:lnTo>
                        <a:pt x="116" y="111"/>
                      </a:lnTo>
                      <a:lnTo>
                        <a:pt x="133" y="80"/>
                      </a:lnTo>
                      <a:lnTo>
                        <a:pt x="149" y="80"/>
                      </a:lnTo>
                      <a:lnTo>
                        <a:pt x="149" y="101"/>
                      </a:lnTo>
                      <a:lnTo>
                        <a:pt x="161" y="101"/>
                      </a:lnTo>
                      <a:lnTo>
                        <a:pt x="161" y="68"/>
                      </a:lnTo>
                      <a:lnTo>
                        <a:pt x="137" y="68"/>
                      </a:lnTo>
                      <a:lnTo>
                        <a:pt x="149" y="47"/>
                      </a:lnTo>
                      <a:lnTo>
                        <a:pt x="149" y="59"/>
                      </a:lnTo>
                      <a:lnTo>
                        <a:pt x="161" y="59"/>
                      </a:lnTo>
                      <a:lnTo>
                        <a:pt x="161" y="26"/>
                      </a:lnTo>
                      <a:lnTo>
                        <a:pt x="107" y="26"/>
                      </a:lnTo>
                      <a:lnTo>
                        <a:pt x="104" y="0"/>
                      </a:lnTo>
                      <a:close/>
                      <a:moveTo>
                        <a:pt x="66" y="12"/>
                      </a:moveTo>
                      <a:lnTo>
                        <a:pt x="95" y="12"/>
                      </a:lnTo>
                      <a:lnTo>
                        <a:pt x="97" y="26"/>
                      </a:lnTo>
                      <a:lnTo>
                        <a:pt x="64" y="26"/>
                      </a:lnTo>
                      <a:lnTo>
                        <a:pt x="66" y="12"/>
                      </a:lnTo>
                      <a:close/>
                      <a:moveTo>
                        <a:pt x="64" y="35"/>
                      </a:moveTo>
                      <a:lnTo>
                        <a:pt x="97" y="35"/>
                      </a:lnTo>
                      <a:lnTo>
                        <a:pt x="102" y="68"/>
                      </a:lnTo>
                      <a:lnTo>
                        <a:pt x="59" y="68"/>
                      </a:lnTo>
                      <a:lnTo>
                        <a:pt x="64" y="35"/>
                      </a:lnTo>
                      <a:close/>
                      <a:moveTo>
                        <a:pt x="59" y="80"/>
                      </a:moveTo>
                      <a:lnTo>
                        <a:pt x="102" y="80"/>
                      </a:lnTo>
                      <a:lnTo>
                        <a:pt x="107" y="106"/>
                      </a:lnTo>
                      <a:lnTo>
                        <a:pt x="57" y="106"/>
                      </a:lnTo>
                      <a:lnTo>
                        <a:pt x="59" y="80"/>
                      </a:lnTo>
                      <a:close/>
                      <a:moveTo>
                        <a:pt x="55" y="118"/>
                      </a:moveTo>
                      <a:lnTo>
                        <a:pt x="107" y="118"/>
                      </a:lnTo>
                      <a:lnTo>
                        <a:pt x="109" y="146"/>
                      </a:lnTo>
                      <a:lnTo>
                        <a:pt x="52" y="146"/>
                      </a:lnTo>
                      <a:lnTo>
                        <a:pt x="55" y="118"/>
                      </a:lnTo>
                      <a:close/>
                      <a:moveTo>
                        <a:pt x="59" y="215"/>
                      </a:moveTo>
                      <a:lnTo>
                        <a:pt x="102" y="215"/>
                      </a:lnTo>
                      <a:lnTo>
                        <a:pt x="81" y="229"/>
                      </a:lnTo>
                      <a:lnTo>
                        <a:pt x="59" y="215"/>
                      </a:lnTo>
                      <a:close/>
                      <a:moveTo>
                        <a:pt x="111" y="262"/>
                      </a:moveTo>
                      <a:lnTo>
                        <a:pt x="50" y="262"/>
                      </a:lnTo>
                      <a:lnTo>
                        <a:pt x="81" y="241"/>
                      </a:lnTo>
                      <a:lnTo>
                        <a:pt x="111" y="262"/>
                      </a:lnTo>
                      <a:close/>
                      <a:moveTo>
                        <a:pt x="59" y="205"/>
                      </a:moveTo>
                      <a:lnTo>
                        <a:pt x="81" y="186"/>
                      </a:lnTo>
                      <a:lnTo>
                        <a:pt x="104" y="205"/>
                      </a:lnTo>
                      <a:lnTo>
                        <a:pt x="59" y="205"/>
                      </a:lnTo>
                      <a:close/>
                      <a:moveTo>
                        <a:pt x="71" y="182"/>
                      </a:moveTo>
                      <a:lnTo>
                        <a:pt x="47" y="201"/>
                      </a:lnTo>
                      <a:lnTo>
                        <a:pt x="50" y="165"/>
                      </a:lnTo>
                      <a:lnTo>
                        <a:pt x="71" y="182"/>
                      </a:lnTo>
                      <a:close/>
                      <a:moveTo>
                        <a:pt x="59" y="158"/>
                      </a:moveTo>
                      <a:lnTo>
                        <a:pt x="104" y="158"/>
                      </a:lnTo>
                      <a:lnTo>
                        <a:pt x="81" y="175"/>
                      </a:lnTo>
                      <a:lnTo>
                        <a:pt x="59" y="158"/>
                      </a:lnTo>
                      <a:close/>
                      <a:moveTo>
                        <a:pt x="90" y="182"/>
                      </a:moveTo>
                      <a:lnTo>
                        <a:pt x="111" y="165"/>
                      </a:lnTo>
                      <a:lnTo>
                        <a:pt x="116" y="201"/>
                      </a:lnTo>
                      <a:lnTo>
                        <a:pt x="90" y="182"/>
                      </a:lnTo>
                      <a:close/>
                      <a:moveTo>
                        <a:pt x="17" y="35"/>
                      </a:moveTo>
                      <a:lnTo>
                        <a:pt x="52" y="35"/>
                      </a:lnTo>
                      <a:lnTo>
                        <a:pt x="50" y="68"/>
                      </a:lnTo>
                      <a:lnTo>
                        <a:pt x="36" y="68"/>
                      </a:lnTo>
                      <a:lnTo>
                        <a:pt x="17" y="35"/>
                      </a:lnTo>
                      <a:close/>
                      <a:moveTo>
                        <a:pt x="40" y="80"/>
                      </a:moveTo>
                      <a:lnTo>
                        <a:pt x="50" y="80"/>
                      </a:lnTo>
                      <a:lnTo>
                        <a:pt x="47" y="92"/>
                      </a:lnTo>
                      <a:lnTo>
                        <a:pt x="40" y="80"/>
                      </a:lnTo>
                      <a:close/>
                      <a:moveTo>
                        <a:pt x="45" y="217"/>
                      </a:moveTo>
                      <a:lnTo>
                        <a:pt x="71" y="236"/>
                      </a:lnTo>
                      <a:lnTo>
                        <a:pt x="40" y="255"/>
                      </a:lnTo>
                      <a:lnTo>
                        <a:pt x="45" y="217"/>
                      </a:lnTo>
                      <a:close/>
                      <a:moveTo>
                        <a:pt x="125" y="295"/>
                      </a:moveTo>
                      <a:lnTo>
                        <a:pt x="36" y="295"/>
                      </a:lnTo>
                      <a:lnTo>
                        <a:pt x="38" y="271"/>
                      </a:lnTo>
                      <a:lnTo>
                        <a:pt x="123" y="271"/>
                      </a:lnTo>
                      <a:lnTo>
                        <a:pt x="125" y="295"/>
                      </a:lnTo>
                      <a:close/>
                      <a:moveTo>
                        <a:pt x="116" y="217"/>
                      </a:moveTo>
                      <a:lnTo>
                        <a:pt x="121" y="255"/>
                      </a:lnTo>
                      <a:lnTo>
                        <a:pt x="90" y="236"/>
                      </a:lnTo>
                      <a:lnTo>
                        <a:pt x="116" y="217"/>
                      </a:lnTo>
                      <a:close/>
                      <a:moveTo>
                        <a:pt x="114" y="92"/>
                      </a:moveTo>
                      <a:lnTo>
                        <a:pt x="114" y="80"/>
                      </a:lnTo>
                      <a:lnTo>
                        <a:pt x="121" y="80"/>
                      </a:lnTo>
                      <a:lnTo>
                        <a:pt x="114" y="92"/>
                      </a:lnTo>
                      <a:close/>
                      <a:moveTo>
                        <a:pt x="144" y="35"/>
                      </a:moveTo>
                      <a:lnTo>
                        <a:pt x="125" y="68"/>
                      </a:lnTo>
                      <a:lnTo>
                        <a:pt x="111" y="68"/>
                      </a:lnTo>
                      <a:lnTo>
                        <a:pt x="109" y="35"/>
                      </a:lnTo>
                      <a:lnTo>
                        <a:pt x="144" y="35"/>
                      </a:lnTo>
                      <a:close/>
                      <a:moveTo>
                        <a:pt x="527" y="106"/>
                      </a:moveTo>
                      <a:lnTo>
                        <a:pt x="527" y="45"/>
                      </a:lnTo>
                      <a:lnTo>
                        <a:pt x="428" y="45"/>
                      </a:lnTo>
                      <a:lnTo>
                        <a:pt x="423" y="0"/>
                      </a:lnTo>
                      <a:lnTo>
                        <a:pt x="336" y="0"/>
                      </a:lnTo>
                      <a:lnTo>
                        <a:pt x="331" y="45"/>
                      </a:lnTo>
                      <a:lnTo>
                        <a:pt x="232" y="45"/>
                      </a:lnTo>
                      <a:lnTo>
                        <a:pt x="232" y="106"/>
                      </a:lnTo>
                      <a:lnTo>
                        <a:pt x="253" y="106"/>
                      </a:lnTo>
                      <a:lnTo>
                        <a:pt x="253" y="90"/>
                      </a:lnTo>
                      <a:lnTo>
                        <a:pt x="272" y="127"/>
                      </a:lnTo>
                      <a:lnTo>
                        <a:pt x="232" y="127"/>
                      </a:lnTo>
                      <a:lnTo>
                        <a:pt x="232" y="189"/>
                      </a:lnTo>
                      <a:lnTo>
                        <a:pt x="253" y="189"/>
                      </a:lnTo>
                      <a:lnTo>
                        <a:pt x="253" y="146"/>
                      </a:lnTo>
                      <a:lnTo>
                        <a:pt x="284" y="146"/>
                      </a:lnTo>
                      <a:lnTo>
                        <a:pt x="314" y="205"/>
                      </a:lnTo>
                      <a:lnTo>
                        <a:pt x="279" y="543"/>
                      </a:lnTo>
                      <a:lnTo>
                        <a:pt x="239" y="543"/>
                      </a:lnTo>
                      <a:lnTo>
                        <a:pt x="239" y="571"/>
                      </a:lnTo>
                      <a:lnTo>
                        <a:pt x="518" y="571"/>
                      </a:lnTo>
                      <a:lnTo>
                        <a:pt x="518" y="543"/>
                      </a:lnTo>
                      <a:lnTo>
                        <a:pt x="480" y="543"/>
                      </a:lnTo>
                      <a:lnTo>
                        <a:pt x="444" y="205"/>
                      </a:lnTo>
                      <a:lnTo>
                        <a:pt x="475" y="146"/>
                      </a:lnTo>
                      <a:lnTo>
                        <a:pt x="506" y="146"/>
                      </a:lnTo>
                      <a:lnTo>
                        <a:pt x="506" y="189"/>
                      </a:lnTo>
                      <a:lnTo>
                        <a:pt x="527" y="189"/>
                      </a:lnTo>
                      <a:lnTo>
                        <a:pt x="527" y="127"/>
                      </a:lnTo>
                      <a:lnTo>
                        <a:pt x="487" y="127"/>
                      </a:lnTo>
                      <a:lnTo>
                        <a:pt x="506" y="90"/>
                      </a:lnTo>
                      <a:lnTo>
                        <a:pt x="506" y="106"/>
                      </a:lnTo>
                      <a:lnTo>
                        <a:pt x="527" y="106"/>
                      </a:lnTo>
                      <a:close/>
                      <a:moveTo>
                        <a:pt x="355" y="21"/>
                      </a:moveTo>
                      <a:lnTo>
                        <a:pt x="404" y="21"/>
                      </a:lnTo>
                      <a:lnTo>
                        <a:pt x="407" y="49"/>
                      </a:lnTo>
                      <a:lnTo>
                        <a:pt x="350" y="49"/>
                      </a:lnTo>
                      <a:lnTo>
                        <a:pt x="355" y="21"/>
                      </a:lnTo>
                      <a:close/>
                      <a:moveTo>
                        <a:pt x="350" y="61"/>
                      </a:moveTo>
                      <a:lnTo>
                        <a:pt x="409" y="61"/>
                      </a:lnTo>
                      <a:lnTo>
                        <a:pt x="416" y="132"/>
                      </a:lnTo>
                      <a:lnTo>
                        <a:pt x="343" y="132"/>
                      </a:lnTo>
                      <a:lnTo>
                        <a:pt x="350" y="61"/>
                      </a:lnTo>
                      <a:close/>
                      <a:moveTo>
                        <a:pt x="340" y="141"/>
                      </a:moveTo>
                      <a:lnTo>
                        <a:pt x="416" y="141"/>
                      </a:lnTo>
                      <a:lnTo>
                        <a:pt x="423" y="203"/>
                      </a:lnTo>
                      <a:lnTo>
                        <a:pt x="336" y="203"/>
                      </a:lnTo>
                      <a:lnTo>
                        <a:pt x="340" y="141"/>
                      </a:lnTo>
                      <a:close/>
                      <a:moveTo>
                        <a:pt x="333" y="212"/>
                      </a:moveTo>
                      <a:lnTo>
                        <a:pt x="425" y="212"/>
                      </a:lnTo>
                      <a:lnTo>
                        <a:pt x="430" y="274"/>
                      </a:lnTo>
                      <a:lnTo>
                        <a:pt x="326" y="274"/>
                      </a:lnTo>
                      <a:lnTo>
                        <a:pt x="333" y="212"/>
                      </a:lnTo>
                      <a:close/>
                      <a:moveTo>
                        <a:pt x="324" y="392"/>
                      </a:moveTo>
                      <a:lnTo>
                        <a:pt x="433" y="392"/>
                      </a:lnTo>
                      <a:lnTo>
                        <a:pt x="378" y="427"/>
                      </a:lnTo>
                      <a:lnTo>
                        <a:pt x="324" y="392"/>
                      </a:lnTo>
                      <a:close/>
                      <a:moveTo>
                        <a:pt x="449" y="489"/>
                      </a:moveTo>
                      <a:lnTo>
                        <a:pt x="310" y="489"/>
                      </a:lnTo>
                      <a:lnTo>
                        <a:pt x="378" y="441"/>
                      </a:lnTo>
                      <a:lnTo>
                        <a:pt x="449" y="489"/>
                      </a:lnTo>
                      <a:close/>
                      <a:moveTo>
                        <a:pt x="324" y="380"/>
                      </a:moveTo>
                      <a:lnTo>
                        <a:pt x="378" y="340"/>
                      </a:lnTo>
                      <a:lnTo>
                        <a:pt x="435" y="380"/>
                      </a:lnTo>
                      <a:lnTo>
                        <a:pt x="324" y="380"/>
                      </a:lnTo>
                      <a:close/>
                      <a:moveTo>
                        <a:pt x="317" y="373"/>
                      </a:moveTo>
                      <a:lnTo>
                        <a:pt x="324" y="300"/>
                      </a:lnTo>
                      <a:lnTo>
                        <a:pt x="371" y="333"/>
                      </a:lnTo>
                      <a:lnTo>
                        <a:pt x="317" y="373"/>
                      </a:lnTo>
                      <a:close/>
                      <a:moveTo>
                        <a:pt x="388" y="333"/>
                      </a:moveTo>
                      <a:lnTo>
                        <a:pt x="433" y="300"/>
                      </a:lnTo>
                      <a:lnTo>
                        <a:pt x="442" y="373"/>
                      </a:lnTo>
                      <a:lnTo>
                        <a:pt x="388" y="333"/>
                      </a:lnTo>
                      <a:close/>
                      <a:moveTo>
                        <a:pt x="378" y="326"/>
                      </a:moveTo>
                      <a:lnTo>
                        <a:pt x="326" y="288"/>
                      </a:lnTo>
                      <a:lnTo>
                        <a:pt x="326" y="286"/>
                      </a:lnTo>
                      <a:lnTo>
                        <a:pt x="433" y="286"/>
                      </a:lnTo>
                      <a:lnTo>
                        <a:pt x="433" y="288"/>
                      </a:lnTo>
                      <a:lnTo>
                        <a:pt x="378" y="326"/>
                      </a:lnTo>
                      <a:close/>
                      <a:moveTo>
                        <a:pt x="262" y="66"/>
                      </a:moveTo>
                      <a:lnTo>
                        <a:pt x="329" y="66"/>
                      </a:lnTo>
                      <a:lnTo>
                        <a:pt x="322" y="132"/>
                      </a:lnTo>
                      <a:lnTo>
                        <a:pt x="298" y="132"/>
                      </a:lnTo>
                      <a:lnTo>
                        <a:pt x="262" y="66"/>
                      </a:lnTo>
                      <a:close/>
                      <a:moveTo>
                        <a:pt x="303" y="141"/>
                      </a:moveTo>
                      <a:lnTo>
                        <a:pt x="319" y="141"/>
                      </a:lnTo>
                      <a:lnTo>
                        <a:pt x="317" y="167"/>
                      </a:lnTo>
                      <a:lnTo>
                        <a:pt x="303" y="141"/>
                      </a:lnTo>
                      <a:close/>
                      <a:moveTo>
                        <a:pt x="314" y="397"/>
                      </a:moveTo>
                      <a:lnTo>
                        <a:pt x="369" y="434"/>
                      </a:lnTo>
                      <a:lnTo>
                        <a:pt x="307" y="477"/>
                      </a:lnTo>
                      <a:lnTo>
                        <a:pt x="314" y="397"/>
                      </a:lnTo>
                      <a:close/>
                      <a:moveTo>
                        <a:pt x="459" y="543"/>
                      </a:moveTo>
                      <a:lnTo>
                        <a:pt x="300" y="543"/>
                      </a:lnTo>
                      <a:lnTo>
                        <a:pt x="305" y="498"/>
                      </a:lnTo>
                      <a:lnTo>
                        <a:pt x="454" y="498"/>
                      </a:lnTo>
                      <a:lnTo>
                        <a:pt x="459" y="543"/>
                      </a:lnTo>
                      <a:close/>
                      <a:moveTo>
                        <a:pt x="451" y="477"/>
                      </a:moveTo>
                      <a:lnTo>
                        <a:pt x="388" y="434"/>
                      </a:lnTo>
                      <a:lnTo>
                        <a:pt x="444" y="397"/>
                      </a:lnTo>
                      <a:lnTo>
                        <a:pt x="451" y="477"/>
                      </a:lnTo>
                      <a:close/>
                      <a:moveTo>
                        <a:pt x="440" y="167"/>
                      </a:moveTo>
                      <a:lnTo>
                        <a:pt x="437" y="141"/>
                      </a:lnTo>
                      <a:lnTo>
                        <a:pt x="454" y="141"/>
                      </a:lnTo>
                      <a:lnTo>
                        <a:pt x="440" y="167"/>
                      </a:lnTo>
                      <a:close/>
                      <a:moveTo>
                        <a:pt x="461" y="132"/>
                      </a:moveTo>
                      <a:lnTo>
                        <a:pt x="437" y="132"/>
                      </a:lnTo>
                      <a:lnTo>
                        <a:pt x="430" y="66"/>
                      </a:lnTo>
                      <a:lnTo>
                        <a:pt x="494" y="66"/>
                      </a:lnTo>
                      <a:lnTo>
                        <a:pt x="461" y="132"/>
                      </a:lnTo>
                      <a:close/>
                    </a:path>
                  </a:pathLst>
                </a:custGeom>
                <a:solidFill>
                  <a:srgbClr val="44546A"/>
                </a:solidFill>
                <a:ln>
                  <a:noFill/>
                </a:ln>
              </p:spPr>
              <p:txBody>
                <a:bodyPr vert="horz" wrap="square" lIns="91248" tIns="45624" rIns="91248" bIns="45624" numCol="1" anchor="t" anchorCtr="0" compatLnSpc="1">
                  <a:prstTxWarp prst="textNoShape">
                    <a:avLst/>
                  </a:prstTxWarp>
                  <a:noAutofit/>
                </a:bodyPr>
                <a:lstStyle/>
                <a:p>
                  <a:pPr marL="0" marR="0" lvl="0" indent="0" defTabSz="912665"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prstClr val="black"/>
                    </a:solidFill>
                    <a:effectLst/>
                    <a:uLnTx/>
                    <a:uFillTx/>
                    <a:ea typeface="Arial Unicode MS" panose="020B0604020202020204" pitchFamily="34" charset="-122"/>
                    <a:cs typeface="Arial Unicode MS" panose="020B0604020202020204" pitchFamily="34" charset="-122"/>
                    <a:sym typeface="FrutigerNext LT RegularCn" panose="020B0506040504020204" pitchFamily="34" charset="0"/>
                  </a:endParaRPr>
                </a:p>
              </p:txBody>
            </p:sp>
            <p:grpSp>
              <p:nvGrpSpPr>
                <p:cNvPr id="1116" name="Group 68">
                  <a:extLst>
                    <a:ext uri="{FF2B5EF4-FFF2-40B4-BE49-F238E27FC236}">
                      <a16:creationId xmlns:a16="http://schemas.microsoft.com/office/drawing/2014/main" id="{C7D0C16F-AA41-42C3-BD4B-09FBF25278CB}"/>
                    </a:ext>
                  </a:extLst>
                </p:cNvPr>
                <p:cNvGrpSpPr>
                  <a:grpSpLocks noChangeAspect="1"/>
                </p:cNvGrpSpPr>
                <p:nvPr/>
              </p:nvGrpSpPr>
              <p:grpSpPr bwMode="auto">
                <a:xfrm>
                  <a:off x="9406070" y="2564473"/>
                  <a:ext cx="404081" cy="249959"/>
                  <a:chOff x="4075" y="1660"/>
                  <a:chExt cx="907" cy="821"/>
                </a:xfrm>
                <a:solidFill>
                  <a:srgbClr val="44546A"/>
                </a:solidFill>
              </p:grpSpPr>
              <p:sp>
                <p:nvSpPr>
                  <p:cNvPr id="1198" name="Freeform 69">
                    <a:extLst>
                      <a:ext uri="{FF2B5EF4-FFF2-40B4-BE49-F238E27FC236}">
                        <a16:creationId xmlns:a16="http://schemas.microsoft.com/office/drawing/2014/main" id="{0AA222E9-53F8-4443-92E0-7933317A8B05}"/>
                      </a:ext>
                    </a:extLst>
                  </p:cNvPr>
                  <p:cNvSpPr>
                    <a:spLocks noEditPoints="1"/>
                  </p:cNvSpPr>
                  <p:nvPr/>
                </p:nvSpPr>
                <p:spPr bwMode="auto">
                  <a:xfrm>
                    <a:off x="4123" y="1901"/>
                    <a:ext cx="809" cy="496"/>
                  </a:xfrm>
                  <a:custGeom>
                    <a:avLst/>
                    <a:gdLst>
                      <a:gd name="T0" fmla="*/ 324 w 340"/>
                      <a:gd name="T1" fmla="*/ 0 h 208"/>
                      <a:gd name="T2" fmla="*/ 16 w 340"/>
                      <a:gd name="T3" fmla="*/ 0 h 208"/>
                      <a:gd name="T4" fmla="*/ 0 w 340"/>
                      <a:gd name="T5" fmla="*/ 16 h 208"/>
                      <a:gd name="T6" fmla="*/ 0 w 340"/>
                      <a:gd name="T7" fmla="*/ 191 h 208"/>
                      <a:gd name="T8" fmla="*/ 16 w 340"/>
                      <a:gd name="T9" fmla="*/ 208 h 208"/>
                      <a:gd name="T10" fmla="*/ 324 w 340"/>
                      <a:gd name="T11" fmla="*/ 208 h 208"/>
                      <a:gd name="T12" fmla="*/ 340 w 340"/>
                      <a:gd name="T13" fmla="*/ 191 h 208"/>
                      <a:gd name="T14" fmla="*/ 340 w 340"/>
                      <a:gd name="T15" fmla="*/ 16 h 208"/>
                      <a:gd name="T16" fmla="*/ 324 w 340"/>
                      <a:gd name="T17" fmla="*/ 0 h 208"/>
                      <a:gd name="T18" fmla="*/ 170 w 340"/>
                      <a:gd name="T19" fmla="*/ 170 h 208"/>
                      <a:gd name="T20" fmla="*/ 104 w 340"/>
                      <a:gd name="T21" fmla="*/ 104 h 208"/>
                      <a:gd name="T22" fmla="*/ 170 w 340"/>
                      <a:gd name="T23" fmla="*/ 38 h 208"/>
                      <a:gd name="T24" fmla="*/ 236 w 340"/>
                      <a:gd name="T25" fmla="*/ 104 h 208"/>
                      <a:gd name="T26" fmla="*/ 170 w 340"/>
                      <a:gd name="T27" fmla="*/ 17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208">
                        <a:moveTo>
                          <a:pt x="324" y="0"/>
                        </a:moveTo>
                        <a:cubicBezTo>
                          <a:pt x="16" y="0"/>
                          <a:pt x="16" y="0"/>
                          <a:pt x="16" y="0"/>
                        </a:cubicBezTo>
                        <a:cubicBezTo>
                          <a:pt x="7" y="0"/>
                          <a:pt x="0" y="7"/>
                          <a:pt x="0" y="16"/>
                        </a:cubicBezTo>
                        <a:cubicBezTo>
                          <a:pt x="0" y="191"/>
                          <a:pt x="0" y="191"/>
                          <a:pt x="0" y="191"/>
                        </a:cubicBezTo>
                        <a:cubicBezTo>
                          <a:pt x="0" y="200"/>
                          <a:pt x="7" y="208"/>
                          <a:pt x="16" y="208"/>
                        </a:cubicBezTo>
                        <a:cubicBezTo>
                          <a:pt x="324" y="208"/>
                          <a:pt x="324" y="208"/>
                          <a:pt x="324" y="208"/>
                        </a:cubicBezTo>
                        <a:cubicBezTo>
                          <a:pt x="333" y="208"/>
                          <a:pt x="340" y="200"/>
                          <a:pt x="340" y="191"/>
                        </a:cubicBezTo>
                        <a:cubicBezTo>
                          <a:pt x="340" y="16"/>
                          <a:pt x="340" y="16"/>
                          <a:pt x="340" y="16"/>
                        </a:cubicBezTo>
                        <a:cubicBezTo>
                          <a:pt x="340" y="7"/>
                          <a:pt x="333" y="0"/>
                          <a:pt x="324" y="0"/>
                        </a:cubicBezTo>
                        <a:close/>
                        <a:moveTo>
                          <a:pt x="170" y="170"/>
                        </a:moveTo>
                        <a:cubicBezTo>
                          <a:pt x="134" y="170"/>
                          <a:pt x="104" y="140"/>
                          <a:pt x="104" y="104"/>
                        </a:cubicBezTo>
                        <a:cubicBezTo>
                          <a:pt x="104" y="67"/>
                          <a:pt x="134" y="38"/>
                          <a:pt x="170" y="38"/>
                        </a:cubicBezTo>
                        <a:cubicBezTo>
                          <a:pt x="207" y="38"/>
                          <a:pt x="236" y="67"/>
                          <a:pt x="236" y="104"/>
                        </a:cubicBezTo>
                        <a:cubicBezTo>
                          <a:pt x="236" y="140"/>
                          <a:pt x="207" y="170"/>
                          <a:pt x="170"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sp>
                <p:nvSpPr>
                  <p:cNvPr id="1199" name="Freeform 70">
                    <a:extLst>
                      <a:ext uri="{FF2B5EF4-FFF2-40B4-BE49-F238E27FC236}">
                        <a16:creationId xmlns:a16="http://schemas.microsoft.com/office/drawing/2014/main" id="{C38B7A0B-E88A-4F24-9853-AAA63A0EAD36}"/>
                      </a:ext>
                    </a:extLst>
                  </p:cNvPr>
                  <p:cNvSpPr>
                    <a:spLocks/>
                  </p:cNvSpPr>
                  <p:nvPr/>
                </p:nvSpPr>
                <p:spPr bwMode="auto">
                  <a:xfrm>
                    <a:off x="4439" y="2030"/>
                    <a:ext cx="176" cy="236"/>
                  </a:xfrm>
                  <a:custGeom>
                    <a:avLst/>
                    <a:gdLst>
                      <a:gd name="T0" fmla="*/ 126 w 176"/>
                      <a:gd name="T1" fmla="*/ 0 h 236"/>
                      <a:gd name="T2" fmla="*/ 43 w 176"/>
                      <a:gd name="T3" fmla="*/ 0 h 236"/>
                      <a:gd name="T4" fmla="*/ 0 w 176"/>
                      <a:gd name="T5" fmla="*/ 129 h 236"/>
                      <a:gd name="T6" fmla="*/ 93 w 176"/>
                      <a:gd name="T7" fmla="*/ 129 h 236"/>
                      <a:gd name="T8" fmla="*/ 64 w 176"/>
                      <a:gd name="T9" fmla="*/ 236 h 236"/>
                      <a:gd name="T10" fmla="*/ 72 w 176"/>
                      <a:gd name="T11" fmla="*/ 236 h 236"/>
                      <a:gd name="T12" fmla="*/ 176 w 176"/>
                      <a:gd name="T13" fmla="*/ 78 h 236"/>
                      <a:gd name="T14" fmla="*/ 98 w 176"/>
                      <a:gd name="T15" fmla="*/ 76 h 236"/>
                      <a:gd name="T16" fmla="*/ 126 w 176"/>
                      <a:gd name="T1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236">
                        <a:moveTo>
                          <a:pt x="126" y="0"/>
                        </a:moveTo>
                        <a:lnTo>
                          <a:pt x="43" y="0"/>
                        </a:lnTo>
                        <a:lnTo>
                          <a:pt x="0" y="129"/>
                        </a:lnTo>
                        <a:lnTo>
                          <a:pt x="93" y="129"/>
                        </a:lnTo>
                        <a:lnTo>
                          <a:pt x="64" y="236"/>
                        </a:lnTo>
                        <a:lnTo>
                          <a:pt x="72" y="236"/>
                        </a:lnTo>
                        <a:lnTo>
                          <a:pt x="176" y="78"/>
                        </a:lnTo>
                        <a:lnTo>
                          <a:pt x="98" y="76"/>
                        </a:lnTo>
                        <a:lnTo>
                          <a:pt x="1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sp>
                <p:nvSpPr>
                  <p:cNvPr id="1200" name="Freeform 71">
                    <a:extLst>
                      <a:ext uri="{FF2B5EF4-FFF2-40B4-BE49-F238E27FC236}">
                        <a16:creationId xmlns:a16="http://schemas.microsoft.com/office/drawing/2014/main" id="{87EC867D-CFFB-46EC-A730-BC8075E32638}"/>
                      </a:ext>
                    </a:extLst>
                  </p:cNvPr>
                  <p:cNvSpPr>
                    <a:spLocks noEditPoints="1"/>
                  </p:cNvSpPr>
                  <p:nvPr/>
                </p:nvSpPr>
                <p:spPr bwMode="auto">
                  <a:xfrm>
                    <a:off x="4342" y="1717"/>
                    <a:ext cx="373" cy="160"/>
                  </a:xfrm>
                  <a:custGeom>
                    <a:avLst/>
                    <a:gdLst>
                      <a:gd name="T0" fmla="*/ 69 w 373"/>
                      <a:gd name="T1" fmla="*/ 131 h 160"/>
                      <a:gd name="T2" fmla="*/ 14 w 373"/>
                      <a:gd name="T3" fmla="*/ 160 h 160"/>
                      <a:gd name="T4" fmla="*/ 14 w 373"/>
                      <a:gd name="T5" fmla="*/ 131 h 160"/>
                      <a:gd name="T6" fmla="*/ 83 w 373"/>
                      <a:gd name="T7" fmla="*/ 36 h 160"/>
                      <a:gd name="T8" fmla="*/ 0 w 373"/>
                      <a:gd name="T9" fmla="*/ 60 h 160"/>
                      <a:gd name="T10" fmla="*/ 0 w 373"/>
                      <a:gd name="T11" fmla="*/ 36 h 160"/>
                      <a:gd name="T12" fmla="*/ 83 w 373"/>
                      <a:gd name="T13" fmla="*/ 69 h 160"/>
                      <a:gd name="T14" fmla="*/ 0 w 373"/>
                      <a:gd name="T15" fmla="*/ 93 h 160"/>
                      <a:gd name="T16" fmla="*/ 0 w 373"/>
                      <a:gd name="T17" fmla="*/ 69 h 160"/>
                      <a:gd name="T18" fmla="*/ 83 w 373"/>
                      <a:gd name="T19" fmla="*/ 100 h 160"/>
                      <a:gd name="T20" fmla="*/ 0 w 373"/>
                      <a:gd name="T21" fmla="*/ 127 h 160"/>
                      <a:gd name="T22" fmla="*/ 0 w 373"/>
                      <a:gd name="T23" fmla="*/ 100 h 160"/>
                      <a:gd name="T24" fmla="*/ 69 w 373"/>
                      <a:gd name="T25" fmla="*/ 0 h 160"/>
                      <a:gd name="T26" fmla="*/ 14 w 373"/>
                      <a:gd name="T27" fmla="*/ 29 h 160"/>
                      <a:gd name="T28" fmla="*/ 14 w 373"/>
                      <a:gd name="T29" fmla="*/ 0 h 160"/>
                      <a:gd name="T30" fmla="*/ 214 w 373"/>
                      <a:gd name="T31" fmla="*/ 131 h 160"/>
                      <a:gd name="T32" fmla="*/ 159 w 373"/>
                      <a:gd name="T33" fmla="*/ 160 h 160"/>
                      <a:gd name="T34" fmla="*/ 159 w 373"/>
                      <a:gd name="T35" fmla="*/ 131 h 160"/>
                      <a:gd name="T36" fmla="*/ 228 w 373"/>
                      <a:gd name="T37" fmla="*/ 36 h 160"/>
                      <a:gd name="T38" fmla="*/ 142 w 373"/>
                      <a:gd name="T39" fmla="*/ 60 h 160"/>
                      <a:gd name="T40" fmla="*/ 142 w 373"/>
                      <a:gd name="T41" fmla="*/ 36 h 160"/>
                      <a:gd name="T42" fmla="*/ 228 w 373"/>
                      <a:gd name="T43" fmla="*/ 69 h 160"/>
                      <a:gd name="T44" fmla="*/ 142 w 373"/>
                      <a:gd name="T45" fmla="*/ 93 h 160"/>
                      <a:gd name="T46" fmla="*/ 142 w 373"/>
                      <a:gd name="T47" fmla="*/ 69 h 160"/>
                      <a:gd name="T48" fmla="*/ 228 w 373"/>
                      <a:gd name="T49" fmla="*/ 100 h 160"/>
                      <a:gd name="T50" fmla="*/ 142 w 373"/>
                      <a:gd name="T51" fmla="*/ 127 h 160"/>
                      <a:gd name="T52" fmla="*/ 142 w 373"/>
                      <a:gd name="T53" fmla="*/ 100 h 160"/>
                      <a:gd name="T54" fmla="*/ 214 w 373"/>
                      <a:gd name="T55" fmla="*/ 0 h 160"/>
                      <a:gd name="T56" fmla="*/ 159 w 373"/>
                      <a:gd name="T57" fmla="*/ 29 h 160"/>
                      <a:gd name="T58" fmla="*/ 159 w 373"/>
                      <a:gd name="T59" fmla="*/ 0 h 160"/>
                      <a:gd name="T60" fmla="*/ 359 w 373"/>
                      <a:gd name="T61" fmla="*/ 131 h 160"/>
                      <a:gd name="T62" fmla="*/ 304 w 373"/>
                      <a:gd name="T63" fmla="*/ 160 h 160"/>
                      <a:gd name="T64" fmla="*/ 304 w 373"/>
                      <a:gd name="T65" fmla="*/ 131 h 160"/>
                      <a:gd name="T66" fmla="*/ 373 w 373"/>
                      <a:gd name="T67" fmla="*/ 36 h 160"/>
                      <a:gd name="T68" fmla="*/ 288 w 373"/>
                      <a:gd name="T69" fmla="*/ 60 h 160"/>
                      <a:gd name="T70" fmla="*/ 288 w 373"/>
                      <a:gd name="T71" fmla="*/ 36 h 160"/>
                      <a:gd name="T72" fmla="*/ 373 w 373"/>
                      <a:gd name="T73" fmla="*/ 69 h 160"/>
                      <a:gd name="T74" fmla="*/ 288 w 373"/>
                      <a:gd name="T75" fmla="*/ 93 h 160"/>
                      <a:gd name="T76" fmla="*/ 288 w 373"/>
                      <a:gd name="T77" fmla="*/ 69 h 160"/>
                      <a:gd name="T78" fmla="*/ 373 w 373"/>
                      <a:gd name="T79" fmla="*/ 100 h 160"/>
                      <a:gd name="T80" fmla="*/ 288 w 373"/>
                      <a:gd name="T81" fmla="*/ 127 h 160"/>
                      <a:gd name="T82" fmla="*/ 288 w 373"/>
                      <a:gd name="T83" fmla="*/ 100 h 160"/>
                      <a:gd name="T84" fmla="*/ 359 w 373"/>
                      <a:gd name="T85" fmla="*/ 0 h 160"/>
                      <a:gd name="T86" fmla="*/ 304 w 373"/>
                      <a:gd name="T87" fmla="*/ 29 h 160"/>
                      <a:gd name="T88" fmla="*/ 304 w 373"/>
                      <a:gd name="T8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3" h="160">
                        <a:moveTo>
                          <a:pt x="14" y="131"/>
                        </a:moveTo>
                        <a:lnTo>
                          <a:pt x="69" y="131"/>
                        </a:lnTo>
                        <a:lnTo>
                          <a:pt x="69" y="160"/>
                        </a:lnTo>
                        <a:lnTo>
                          <a:pt x="14" y="160"/>
                        </a:lnTo>
                        <a:lnTo>
                          <a:pt x="14" y="131"/>
                        </a:lnTo>
                        <a:lnTo>
                          <a:pt x="14" y="131"/>
                        </a:lnTo>
                        <a:close/>
                        <a:moveTo>
                          <a:pt x="0" y="36"/>
                        </a:moveTo>
                        <a:lnTo>
                          <a:pt x="83" y="36"/>
                        </a:lnTo>
                        <a:lnTo>
                          <a:pt x="83" y="60"/>
                        </a:lnTo>
                        <a:lnTo>
                          <a:pt x="0" y="60"/>
                        </a:lnTo>
                        <a:lnTo>
                          <a:pt x="0" y="36"/>
                        </a:lnTo>
                        <a:lnTo>
                          <a:pt x="0" y="36"/>
                        </a:lnTo>
                        <a:close/>
                        <a:moveTo>
                          <a:pt x="0" y="69"/>
                        </a:moveTo>
                        <a:lnTo>
                          <a:pt x="83" y="69"/>
                        </a:lnTo>
                        <a:lnTo>
                          <a:pt x="83" y="93"/>
                        </a:lnTo>
                        <a:lnTo>
                          <a:pt x="0" y="93"/>
                        </a:lnTo>
                        <a:lnTo>
                          <a:pt x="0" y="69"/>
                        </a:lnTo>
                        <a:lnTo>
                          <a:pt x="0" y="69"/>
                        </a:lnTo>
                        <a:close/>
                        <a:moveTo>
                          <a:pt x="0" y="100"/>
                        </a:moveTo>
                        <a:lnTo>
                          <a:pt x="83" y="100"/>
                        </a:lnTo>
                        <a:lnTo>
                          <a:pt x="83" y="127"/>
                        </a:lnTo>
                        <a:lnTo>
                          <a:pt x="0" y="127"/>
                        </a:lnTo>
                        <a:lnTo>
                          <a:pt x="0" y="100"/>
                        </a:lnTo>
                        <a:lnTo>
                          <a:pt x="0" y="100"/>
                        </a:lnTo>
                        <a:close/>
                        <a:moveTo>
                          <a:pt x="14" y="0"/>
                        </a:moveTo>
                        <a:lnTo>
                          <a:pt x="69" y="0"/>
                        </a:lnTo>
                        <a:lnTo>
                          <a:pt x="69" y="29"/>
                        </a:lnTo>
                        <a:lnTo>
                          <a:pt x="14" y="29"/>
                        </a:lnTo>
                        <a:lnTo>
                          <a:pt x="14" y="0"/>
                        </a:lnTo>
                        <a:lnTo>
                          <a:pt x="14" y="0"/>
                        </a:lnTo>
                        <a:close/>
                        <a:moveTo>
                          <a:pt x="159" y="131"/>
                        </a:moveTo>
                        <a:lnTo>
                          <a:pt x="214" y="131"/>
                        </a:lnTo>
                        <a:lnTo>
                          <a:pt x="214" y="160"/>
                        </a:lnTo>
                        <a:lnTo>
                          <a:pt x="159" y="160"/>
                        </a:lnTo>
                        <a:lnTo>
                          <a:pt x="159" y="131"/>
                        </a:lnTo>
                        <a:lnTo>
                          <a:pt x="159" y="131"/>
                        </a:lnTo>
                        <a:close/>
                        <a:moveTo>
                          <a:pt x="142" y="36"/>
                        </a:moveTo>
                        <a:lnTo>
                          <a:pt x="228" y="36"/>
                        </a:lnTo>
                        <a:lnTo>
                          <a:pt x="228" y="60"/>
                        </a:lnTo>
                        <a:lnTo>
                          <a:pt x="142" y="60"/>
                        </a:lnTo>
                        <a:lnTo>
                          <a:pt x="142" y="36"/>
                        </a:lnTo>
                        <a:lnTo>
                          <a:pt x="142" y="36"/>
                        </a:lnTo>
                        <a:close/>
                        <a:moveTo>
                          <a:pt x="142" y="69"/>
                        </a:moveTo>
                        <a:lnTo>
                          <a:pt x="228" y="69"/>
                        </a:lnTo>
                        <a:lnTo>
                          <a:pt x="228" y="93"/>
                        </a:lnTo>
                        <a:lnTo>
                          <a:pt x="142" y="93"/>
                        </a:lnTo>
                        <a:lnTo>
                          <a:pt x="142" y="69"/>
                        </a:lnTo>
                        <a:lnTo>
                          <a:pt x="142" y="69"/>
                        </a:lnTo>
                        <a:close/>
                        <a:moveTo>
                          <a:pt x="142" y="100"/>
                        </a:moveTo>
                        <a:lnTo>
                          <a:pt x="228" y="100"/>
                        </a:lnTo>
                        <a:lnTo>
                          <a:pt x="228" y="127"/>
                        </a:lnTo>
                        <a:lnTo>
                          <a:pt x="142" y="127"/>
                        </a:lnTo>
                        <a:lnTo>
                          <a:pt x="142" y="100"/>
                        </a:lnTo>
                        <a:lnTo>
                          <a:pt x="142" y="100"/>
                        </a:lnTo>
                        <a:close/>
                        <a:moveTo>
                          <a:pt x="159" y="0"/>
                        </a:moveTo>
                        <a:lnTo>
                          <a:pt x="214" y="0"/>
                        </a:lnTo>
                        <a:lnTo>
                          <a:pt x="214" y="29"/>
                        </a:lnTo>
                        <a:lnTo>
                          <a:pt x="159" y="29"/>
                        </a:lnTo>
                        <a:lnTo>
                          <a:pt x="159" y="0"/>
                        </a:lnTo>
                        <a:lnTo>
                          <a:pt x="159" y="0"/>
                        </a:lnTo>
                        <a:close/>
                        <a:moveTo>
                          <a:pt x="304" y="131"/>
                        </a:moveTo>
                        <a:lnTo>
                          <a:pt x="359" y="131"/>
                        </a:lnTo>
                        <a:lnTo>
                          <a:pt x="359" y="160"/>
                        </a:lnTo>
                        <a:lnTo>
                          <a:pt x="304" y="160"/>
                        </a:lnTo>
                        <a:lnTo>
                          <a:pt x="304" y="131"/>
                        </a:lnTo>
                        <a:lnTo>
                          <a:pt x="304" y="131"/>
                        </a:lnTo>
                        <a:close/>
                        <a:moveTo>
                          <a:pt x="288" y="36"/>
                        </a:moveTo>
                        <a:lnTo>
                          <a:pt x="373" y="36"/>
                        </a:lnTo>
                        <a:lnTo>
                          <a:pt x="373" y="60"/>
                        </a:lnTo>
                        <a:lnTo>
                          <a:pt x="288" y="60"/>
                        </a:lnTo>
                        <a:lnTo>
                          <a:pt x="288" y="36"/>
                        </a:lnTo>
                        <a:lnTo>
                          <a:pt x="288" y="36"/>
                        </a:lnTo>
                        <a:close/>
                        <a:moveTo>
                          <a:pt x="288" y="69"/>
                        </a:moveTo>
                        <a:lnTo>
                          <a:pt x="373" y="69"/>
                        </a:lnTo>
                        <a:lnTo>
                          <a:pt x="373" y="93"/>
                        </a:lnTo>
                        <a:lnTo>
                          <a:pt x="288" y="93"/>
                        </a:lnTo>
                        <a:lnTo>
                          <a:pt x="288" y="69"/>
                        </a:lnTo>
                        <a:lnTo>
                          <a:pt x="288" y="69"/>
                        </a:lnTo>
                        <a:close/>
                        <a:moveTo>
                          <a:pt x="288" y="100"/>
                        </a:moveTo>
                        <a:lnTo>
                          <a:pt x="373" y="100"/>
                        </a:lnTo>
                        <a:lnTo>
                          <a:pt x="373" y="127"/>
                        </a:lnTo>
                        <a:lnTo>
                          <a:pt x="288" y="127"/>
                        </a:lnTo>
                        <a:lnTo>
                          <a:pt x="288" y="100"/>
                        </a:lnTo>
                        <a:lnTo>
                          <a:pt x="288" y="100"/>
                        </a:lnTo>
                        <a:close/>
                        <a:moveTo>
                          <a:pt x="304" y="0"/>
                        </a:moveTo>
                        <a:lnTo>
                          <a:pt x="359" y="0"/>
                        </a:lnTo>
                        <a:lnTo>
                          <a:pt x="359" y="29"/>
                        </a:lnTo>
                        <a:lnTo>
                          <a:pt x="304" y="29"/>
                        </a:lnTo>
                        <a:lnTo>
                          <a:pt x="304" y="0"/>
                        </a:ln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sp>
                <p:nvSpPr>
                  <p:cNvPr id="1201" name="Freeform 72">
                    <a:extLst>
                      <a:ext uri="{FF2B5EF4-FFF2-40B4-BE49-F238E27FC236}">
                        <a16:creationId xmlns:a16="http://schemas.microsoft.com/office/drawing/2014/main" id="{F8B07125-F9E5-48D4-BB99-B57483507B3F}"/>
                      </a:ext>
                    </a:extLst>
                  </p:cNvPr>
                  <p:cNvSpPr>
                    <a:spLocks/>
                  </p:cNvSpPr>
                  <p:nvPr/>
                </p:nvSpPr>
                <p:spPr bwMode="auto">
                  <a:xfrm>
                    <a:off x="4075" y="2423"/>
                    <a:ext cx="907" cy="58"/>
                  </a:xfrm>
                  <a:custGeom>
                    <a:avLst/>
                    <a:gdLst>
                      <a:gd name="T0" fmla="*/ 14 w 381"/>
                      <a:gd name="T1" fmla="*/ 0 h 24"/>
                      <a:gd name="T2" fmla="*/ 367 w 381"/>
                      <a:gd name="T3" fmla="*/ 0 h 24"/>
                      <a:gd name="T4" fmla="*/ 381 w 381"/>
                      <a:gd name="T5" fmla="*/ 12 h 24"/>
                      <a:gd name="T6" fmla="*/ 367 w 381"/>
                      <a:gd name="T7" fmla="*/ 24 h 24"/>
                      <a:gd name="T8" fmla="*/ 14 w 381"/>
                      <a:gd name="T9" fmla="*/ 24 h 24"/>
                      <a:gd name="T10" fmla="*/ 0 w 381"/>
                      <a:gd name="T11" fmla="*/ 12 h 24"/>
                      <a:gd name="T12" fmla="*/ 14 w 38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81" h="24">
                        <a:moveTo>
                          <a:pt x="14" y="0"/>
                        </a:moveTo>
                        <a:cubicBezTo>
                          <a:pt x="367" y="0"/>
                          <a:pt x="367" y="0"/>
                          <a:pt x="367" y="0"/>
                        </a:cubicBezTo>
                        <a:cubicBezTo>
                          <a:pt x="374" y="0"/>
                          <a:pt x="381" y="5"/>
                          <a:pt x="381" y="12"/>
                        </a:cubicBezTo>
                        <a:cubicBezTo>
                          <a:pt x="381" y="18"/>
                          <a:pt x="374" y="24"/>
                          <a:pt x="367" y="24"/>
                        </a:cubicBezTo>
                        <a:cubicBezTo>
                          <a:pt x="14" y="24"/>
                          <a:pt x="14" y="24"/>
                          <a:pt x="14" y="24"/>
                        </a:cubicBezTo>
                        <a:cubicBezTo>
                          <a:pt x="6" y="24"/>
                          <a:pt x="0" y="18"/>
                          <a:pt x="0" y="12"/>
                        </a:cubicBezTo>
                        <a:cubicBezTo>
                          <a:pt x="0" y="5"/>
                          <a:pt x="6"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sp>
                <p:nvSpPr>
                  <p:cNvPr id="1202" name="Freeform 73">
                    <a:extLst>
                      <a:ext uri="{FF2B5EF4-FFF2-40B4-BE49-F238E27FC236}">
                        <a16:creationId xmlns:a16="http://schemas.microsoft.com/office/drawing/2014/main" id="{79DFEA74-2926-4A2C-AFC8-AB2A779FBE32}"/>
                      </a:ext>
                    </a:extLst>
                  </p:cNvPr>
                  <p:cNvSpPr>
                    <a:spLocks/>
                  </p:cNvSpPr>
                  <p:nvPr/>
                </p:nvSpPr>
                <p:spPr bwMode="auto">
                  <a:xfrm>
                    <a:off x="4123" y="1660"/>
                    <a:ext cx="809" cy="31"/>
                  </a:xfrm>
                  <a:custGeom>
                    <a:avLst/>
                    <a:gdLst>
                      <a:gd name="T0" fmla="*/ 340 w 340"/>
                      <a:gd name="T1" fmla="*/ 6 h 13"/>
                      <a:gd name="T2" fmla="*/ 332 w 340"/>
                      <a:gd name="T3" fmla="*/ 13 h 13"/>
                      <a:gd name="T4" fmla="*/ 8 w 340"/>
                      <a:gd name="T5" fmla="*/ 13 h 13"/>
                      <a:gd name="T6" fmla="*/ 0 w 340"/>
                      <a:gd name="T7" fmla="*/ 6 h 13"/>
                      <a:gd name="T8" fmla="*/ 8 w 340"/>
                      <a:gd name="T9" fmla="*/ 0 h 13"/>
                      <a:gd name="T10" fmla="*/ 332 w 340"/>
                      <a:gd name="T11" fmla="*/ 0 h 13"/>
                      <a:gd name="T12" fmla="*/ 340 w 340"/>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340" h="13">
                        <a:moveTo>
                          <a:pt x="340" y="6"/>
                        </a:moveTo>
                        <a:cubicBezTo>
                          <a:pt x="340" y="10"/>
                          <a:pt x="337" y="13"/>
                          <a:pt x="332" y="13"/>
                        </a:cubicBezTo>
                        <a:cubicBezTo>
                          <a:pt x="8" y="13"/>
                          <a:pt x="8" y="13"/>
                          <a:pt x="8" y="13"/>
                        </a:cubicBezTo>
                        <a:cubicBezTo>
                          <a:pt x="4" y="13"/>
                          <a:pt x="0" y="10"/>
                          <a:pt x="0" y="6"/>
                        </a:cubicBezTo>
                        <a:cubicBezTo>
                          <a:pt x="0" y="3"/>
                          <a:pt x="4" y="0"/>
                          <a:pt x="8" y="0"/>
                        </a:cubicBezTo>
                        <a:cubicBezTo>
                          <a:pt x="332" y="0"/>
                          <a:pt x="332" y="0"/>
                          <a:pt x="332" y="0"/>
                        </a:cubicBezTo>
                        <a:cubicBezTo>
                          <a:pt x="337" y="0"/>
                          <a:pt x="340" y="3"/>
                          <a:pt x="34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sp>
                <p:nvSpPr>
                  <p:cNvPr id="1203" name="Rectangle 74">
                    <a:extLst>
                      <a:ext uri="{FF2B5EF4-FFF2-40B4-BE49-F238E27FC236}">
                        <a16:creationId xmlns:a16="http://schemas.microsoft.com/office/drawing/2014/main" id="{E96ED85E-A257-42DC-A6CE-FE936F51FFF7}"/>
                      </a:ext>
                    </a:extLst>
                  </p:cNvPr>
                  <p:cNvSpPr>
                    <a:spLocks noChangeArrowheads="1"/>
                  </p:cNvSpPr>
                  <p:nvPr/>
                </p:nvSpPr>
                <p:spPr bwMode="auto">
                  <a:xfrm>
                    <a:off x="4827" y="1670"/>
                    <a:ext cx="14"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sp>
                <p:nvSpPr>
                  <p:cNvPr id="1204" name="Rectangle 75">
                    <a:extLst>
                      <a:ext uri="{FF2B5EF4-FFF2-40B4-BE49-F238E27FC236}">
                        <a16:creationId xmlns:a16="http://schemas.microsoft.com/office/drawing/2014/main" id="{526AD5C8-D26B-4896-AA68-AA61090EBE8E}"/>
                      </a:ext>
                    </a:extLst>
                  </p:cNvPr>
                  <p:cNvSpPr>
                    <a:spLocks noChangeArrowheads="1"/>
                  </p:cNvSpPr>
                  <p:nvPr/>
                </p:nvSpPr>
                <p:spPr bwMode="auto">
                  <a:xfrm>
                    <a:off x="4213" y="1670"/>
                    <a:ext cx="14" cy="2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308" tIns="25654" rIns="51308" bIns="25654" numCol="1" anchor="t" anchorCtr="0" compatLnSpc="1">
                    <a:prstTxWarp prst="textNoShape">
                      <a:avLst/>
                    </a:prstTxWarp>
                    <a:noAutofit/>
                  </a:bodyPr>
                  <a:lstStyle/>
                  <a:p>
                    <a:pPr marL="0" marR="0" lvl="0" indent="0" defTabSz="684224" eaLnBrk="1" fontAlgn="ctr" latinLnBrk="0" hangingPunct="1">
                      <a:lnSpc>
                        <a:spcPct val="100000"/>
                      </a:lnSpc>
                      <a:spcBef>
                        <a:spcPts val="0"/>
                      </a:spcBef>
                      <a:spcAft>
                        <a:spcPts val="0"/>
                      </a:spcAft>
                      <a:buClrTx/>
                      <a:buSzTx/>
                      <a:buFontTx/>
                      <a:buNone/>
                      <a:tabLst/>
                      <a:defRPr/>
                    </a:pPr>
                    <a:endParaRPr kumimoji="0" lang="en-US" altLang="zh-CN" sz="500" b="0" i="0" u="none" strike="noStrike" kern="0" cap="none" spc="0" normalizeH="0" baseline="0" noProof="0" dirty="0">
                      <a:ln>
                        <a:noFill/>
                      </a:ln>
                      <a:solidFill>
                        <a:srgbClr val="000000"/>
                      </a:solidFill>
                      <a:effectLst/>
                      <a:uLnTx/>
                      <a:uFillTx/>
                      <a:ea typeface="MS PGothic" pitchFamily="34" charset="-128"/>
                      <a:cs typeface="Arial" panose="020B0604020202020204" pitchFamily="34" charset="0"/>
                    </a:endParaRPr>
                  </a:p>
                </p:txBody>
              </p:sp>
            </p:grpSp>
            <p:cxnSp>
              <p:nvCxnSpPr>
                <p:cNvPr id="1117" name="Straight Connector 2">
                  <a:extLst>
                    <a:ext uri="{FF2B5EF4-FFF2-40B4-BE49-F238E27FC236}">
                      <a16:creationId xmlns:a16="http://schemas.microsoft.com/office/drawing/2014/main" id="{7A323939-9DD2-4BA3-874E-EFE167D9712C}"/>
                    </a:ext>
                  </a:extLst>
                </p:cNvPr>
                <p:cNvCxnSpPr/>
                <p:nvPr/>
              </p:nvCxnSpPr>
              <p:spPr bwMode="auto">
                <a:xfrm flipH="1">
                  <a:off x="8601546" y="2875207"/>
                  <a:ext cx="10826" cy="797794"/>
                </a:xfrm>
                <a:prstGeom prst="line">
                  <a:avLst/>
                </a:prstGeom>
                <a:noFill/>
                <a:ln w="19050" cap="flat" cmpd="sng" algn="ctr">
                  <a:solidFill>
                    <a:srgbClr val="000000"/>
                  </a:solidFill>
                  <a:prstDash val="solid"/>
                  <a:round/>
                  <a:headEnd type="none" w="med" len="med"/>
                  <a:tailEnd type="none" w="med" len="med"/>
                </a:ln>
                <a:effectLst/>
              </p:spPr>
            </p:cxnSp>
            <p:cxnSp>
              <p:nvCxnSpPr>
                <p:cNvPr id="1118" name="Straight Connector 2">
                  <a:extLst>
                    <a:ext uri="{FF2B5EF4-FFF2-40B4-BE49-F238E27FC236}">
                      <a16:creationId xmlns:a16="http://schemas.microsoft.com/office/drawing/2014/main" id="{B9229DD0-790B-47FB-BD2E-E069EFE2350C}"/>
                    </a:ext>
                  </a:extLst>
                </p:cNvPr>
                <p:cNvCxnSpPr>
                  <a:cxnSpLocks/>
                  <a:stCxn id="1194" idx="31"/>
                  <a:endCxn id="1130" idx="1"/>
                </p:cNvCxnSpPr>
                <p:nvPr/>
              </p:nvCxnSpPr>
              <p:spPr bwMode="auto">
                <a:xfrm>
                  <a:off x="5865738" y="2105889"/>
                  <a:ext cx="702261" cy="255"/>
                </a:xfrm>
                <a:prstGeom prst="line">
                  <a:avLst/>
                </a:prstGeom>
                <a:noFill/>
                <a:ln w="19050" cap="flat" cmpd="sng" algn="ctr">
                  <a:solidFill>
                    <a:srgbClr val="44546A"/>
                  </a:solidFill>
                  <a:prstDash val="solid"/>
                  <a:round/>
                  <a:headEnd type="none" w="med" len="med"/>
                  <a:tailEnd type="none" w="med" len="med"/>
                </a:ln>
                <a:effectLst/>
              </p:spPr>
            </p:cxnSp>
            <p:cxnSp>
              <p:nvCxnSpPr>
                <p:cNvPr id="1119" name="Straight Connector 2">
                  <a:extLst>
                    <a:ext uri="{FF2B5EF4-FFF2-40B4-BE49-F238E27FC236}">
                      <a16:creationId xmlns:a16="http://schemas.microsoft.com/office/drawing/2014/main" id="{C24EE61E-89D6-4D8A-B01E-8CB5F87FE8FC}"/>
                    </a:ext>
                  </a:extLst>
                </p:cNvPr>
                <p:cNvCxnSpPr/>
                <p:nvPr/>
              </p:nvCxnSpPr>
              <p:spPr bwMode="auto">
                <a:xfrm flipV="1">
                  <a:off x="6819860" y="2112667"/>
                  <a:ext cx="1783239" cy="4409"/>
                </a:xfrm>
                <a:prstGeom prst="line">
                  <a:avLst/>
                </a:prstGeom>
                <a:noFill/>
                <a:ln w="19050" cap="flat" cmpd="sng" algn="ctr">
                  <a:solidFill>
                    <a:srgbClr val="44546A"/>
                  </a:solidFill>
                  <a:prstDash val="solid"/>
                  <a:round/>
                  <a:headEnd type="none" w="med" len="med"/>
                  <a:tailEnd type="none" w="med" len="med"/>
                </a:ln>
                <a:effectLst/>
              </p:spPr>
            </p:cxnSp>
            <p:sp>
              <p:nvSpPr>
                <p:cNvPr id="1120" name="矩形 122">
                  <a:extLst>
                    <a:ext uri="{FF2B5EF4-FFF2-40B4-BE49-F238E27FC236}">
                      <a16:creationId xmlns:a16="http://schemas.microsoft.com/office/drawing/2014/main" id="{430AFB21-FC98-4AD5-BA32-B0FA5EA687C9}"/>
                    </a:ext>
                  </a:extLst>
                </p:cNvPr>
                <p:cNvSpPr/>
                <p:nvPr/>
              </p:nvSpPr>
              <p:spPr>
                <a:xfrm>
                  <a:off x="5014376" y="2180254"/>
                  <a:ext cx="1144951" cy="157585"/>
                </a:xfrm>
                <a:prstGeom prst="rect">
                  <a:avLst/>
                </a:prstGeom>
              </p:spPr>
              <p:txBody>
                <a:bodyPr wrap="square"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D1D1A"/>
                      </a:solidFill>
                      <a:effectLst/>
                      <a:uLnTx/>
                      <a:uFillTx/>
                    </a:rPr>
                    <a:t>Optimizer</a:t>
                  </a:r>
                  <a:endParaRPr kumimoji="0" lang="en-US" altLang="zh-CN" sz="700" b="1" i="0" u="none" strike="noStrike" kern="0" cap="none" spc="0" normalizeH="0" baseline="0" noProof="0" dirty="0">
                    <a:ln>
                      <a:noFill/>
                    </a:ln>
                    <a:solidFill>
                      <a:srgbClr val="1D1D1A"/>
                    </a:solidFill>
                    <a:effectLst/>
                    <a:uLnTx/>
                    <a:uFillTx/>
                    <a:cs typeface="Huawei Sans" panose="020C0503030203020204" pitchFamily="34" charset="0"/>
                  </a:endParaRPr>
                </a:p>
              </p:txBody>
            </p:sp>
            <p:grpSp>
              <p:nvGrpSpPr>
                <p:cNvPr id="1121" name="组合 1120">
                  <a:extLst>
                    <a:ext uri="{FF2B5EF4-FFF2-40B4-BE49-F238E27FC236}">
                      <a16:creationId xmlns:a16="http://schemas.microsoft.com/office/drawing/2014/main" id="{87C48D7C-B77E-42BD-8E31-FEBC4051E9CE}"/>
                    </a:ext>
                  </a:extLst>
                </p:cNvPr>
                <p:cNvGrpSpPr/>
                <p:nvPr/>
              </p:nvGrpSpPr>
              <p:grpSpPr>
                <a:xfrm>
                  <a:off x="5327143" y="1985837"/>
                  <a:ext cx="553480" cy="181524"/>
                  <a:chOff x="757751" y="3028340"/>
                  <a:chExt cx="715525" cy="315768"/>
                </a:xfrm>
              </p:grpSpPr>
              <p:sp>
                <p:nvSpPr>
                  <p:cNvPr id="1194" name="Freeform 16">
                    <a:extLst>
                      <a:ext uri="{FF2B5EF4-FFF2-40B4-BE49-F238E27FC236}">
                        <a16:creationId xmlns:a16="http://schemas.microsoft.com/office/drawing/2014/main" id="{012BDC43-9275-47AB-B4D9-D6BF226FD509}"/>
                      </a:ext>
                    </a:extLst>
                  </p:cNvPr>
                  <p:cNvSpPr>
                    <a:spLocks noChangeAspect="1" noEditPoints="1"/>
                  </p:cNvSpPr>
                  <p:nvPr/>
                </p:nvSpPr>
                <p:spPr bwMode="auto">
                  <a:xfrm>
                    <a:off x="1300089"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284" tIns="45642" rIns="91284" bIns="45642" numCol="1" anchor="t" anchorCtr="0" compatLnSpc="1">
                    <a:prstTxWarp prst="textNoShape">
                      <a:avLst/>
                    </a:prstTxWarp>
                    <a:noAutofit/>
                  </a:bodyPr>
                  <a:lstStyle/>
                  <a:p>
                    <a:pPr marL="0" marR="0" lvl="0" indent="0" defTabSz="914478" eaLnBrk="1" fontAlgn="ctr" latinLnBrk="0" hangingPunct="1">
                      <a:lnSpc>
                        <a:spcPct val="130000"/>
                      </a:lnSpc>
                      <a:spcBef>
                        <a:spcPts val="0"/>
                      </a:spcBef>
                      <a:spcAft>
                        <a:spcPts val="0"/>
                      </a:spcAft>
                      <a:buClrTx/>
                      <a:buSzTx/>
                      <a:buFontTx/>
                      <a:buNone/>
                      <a:tabLst/>
                      <a:defRPr/>
                    </a:pPr>
                    <a:endParaRPr kumimoji="0" lang="en-US" altLang="zh-CN" sz="3199" b="0" i="0" u="none" strike="noStrike" kern="0" cap="none" spc="0" normalizeH="0" baseline="0" noProof="0" dirty="0">
                      <a:ln>
                        <a:noFill/>
                      </a:ln>
                      <a:solidFill>
                        <a:prstClr val="black"/>
                      </a:solidFill>
                      <a:effectLst/>
                      <a:uLnTx/>
                      <a:uFillTx/>
                      <a:cs typeface="Arial" panose="020B0604020202020204" pitchFamily="34" charset="0"/>
                      <a:sym typeface="FrutigerNext LT RegularCn" panose="020B0506040504020204" pitchFamily="34" charset="0"/>
                    </a:endParaRPr>
                  </a:p>
                </p:txBody>
              </p:sp>
              <p:sp>
                <p:nvSpPr>
                  <p:cNvPr id="1195" name="Freeform 16">
                    <a:extLst>
                      <a:ext uri="{FF2B5EF4-FFF2-40B4-BE49-F238E27FC236}">
                        <a16:creationId xmlns:a16="http://schemas.microsoft.com/office/drawing/2014/main" id="{9297CBB3-28A1-4310-B28A-B4CF6FADA95B}"/>
                      </a:ext>
                    </a:extLst>
                  </p:cNvPr>
                  <p:cNvSpPr>
                    <a:spLocks noChangeAspect="1" noEditPoints="1"/>
                  </p:cNvSpPr>
                  <p:nvPr/>
                </p:nvSpPr>
                <p:spPr bwMode="auto">
                  <a:xfrm>
                    <a:off x="1119029"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284" tIns="45642" rIns="91284" bIns="45642" numCol="1" anchor="t" anchorCtr="0" compatLnSpc="1">
                    <a:prstTxWarp prst="textNoShape">
                      <a:avLst/>
                    </a:prstTxWarp>
                    <a:noAutofit/>
                  </a:bodyPr>
                  <a:lstStyle/>
                  <a:p>
                    <a:pPr marL="0" marR="0" lvl="0" indent="0" defTabSz="914478" eaLnBrk="1" fontAlgn="ctr" latinLnBrk="0" hangingPunct="1">
                      <a:lnSpc>
                        <a:spcPct val="130000"/>
                      </a:lnSpc>
                      <a:spcBef>
                        <a:spcPts val="0"/>
                      </a:spcBef>
                      <a:spcAft>
                        <a:spcPts val="0"/>
                      </a:spcAft>
                      <a:buClrTx/>
                      <a:buSzTx/>
                      <a:buFontTx/>
                      <a:buNone/>
                      <a:tabLst/>
                      <a:defRPr/>
                    </a:pPr>
                    <a:endParaRPr kumimoji="0" lang="en-US" altLang="zh-CN" sz="3199" b="0" i="0" u="none" strike="noStrike" kern="0" cap="none" spc="0" normalizeH="0" baseline="0" noProof="0" dirty="0">
                      <a:ln>
                        <a:noFill/>
                      </a:ln>
                      <a:solidFill>
                        <a:prstClr val="black"/>
                      </a:solidFill>
                      <a:effectLst/>
                      <a:uLnTx/>
                      <a:uFillTx/>
                      <a:cs typeface="Arial" panose="020B0604020202020204" pitchFamily="34" charset="0"/>
                      <a:sym typeface="FrutigerNext LT RegularCn" panose="020B0506040504020204" pitchFamily="34" charset="0"/>
                    </a:endParaRPr>
                  </a:p>
                </p:txBody>
              </p:sp>
              <p:sp>
                <p:nvSpPr>
                  <p:cNvPr id="1196" name="Freeform 16">
                    <a:extLst>
                      <a:ext uri="{FF2B5EF4-FFF2-40B4-BE49-F238E27FC236}">
                        <a16:creationId xmlns:a16="http://schemas.microsoft.com/office/drawing/2014/main" id="{A8160EC5-55EB-4B68-9A9C-C27652269DB1}"/>
                      </a:ext>
                    </a:extLst>
                  </p:cNvPr>
                  <p:cNvSpPr>
                    <a:spLocks noChangeAspect="1" noEditPoints="1"/>
                  </p:cNvSpPr>
                  <p:nvPr/>
                </p:nvSpPr>
                <p:spPr bwMode="auto">
                  <a:xfrm>
                    <a:off x="937842"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284" tIns="45642" rIns="91284" bIns="45642" numCol="1" anchor="t" anchorCtr="0" compatLnSpc="1">
                    <a:prstTxWarp prst="textNoShape">
                      <a:avLst/>
                    </a:prstTxWarp>
                    <a:noAutofit/>
                  </a:bodyPr>
                  <a:lstStyle/>
                  <a:p>
                    <a:pPr marL="0" marR="0" lvl="0" indent="0" defTabSz="914478" eaLnBrk="1" fontAlgn="ctr" latinLnBrk="0" hangingPunct="1">
                      <a:lnSpc>
                        <a:spcPct val="130000"/>
                      </a:lnSpc>
                      <a:spcBef>
                        <a:spcPts val="0"/>
                      </a:spcBef>
                      <a:spcAft>
                        <a:spcPts val="0"/>
                      </a:spcAft>
                      <a:buClrTx/>
                      <a:buSzTx/>
                      <a:buFontTx/>
                      <a:buNone/>
                      <a:tabLst/>
                      <a:defRPr/>
                    </a:pPr>
                    <a:endParaRPr kumimoji="0" lang="en-US" altLang="zh-CN" sz="3199" b="0" i="0" u="none" strike="noStrike" kern="0" cap="none" spc="0" normalizeH="0" baseline="0" noProof="0" dirty="0">
                      <a:ln>
                        <a:noFill/>
                      </a:ln>
                      <a:solidFill>
                        <a:prstClr val="black"/>
                      </a:solidFill>
                      <a:effectLst/>
                      <a:uLnTx/>
                      <a:uFillTx/>
                      <a:cs typeface="Arial" panose="020B0604020202020204" pitchFamily="34" charset="0"/>
                      <a:sym typeface="FrutigerNext LT RegularCn" panose="020B0506040504020204" pitchFamily="34" charset="0"/>
                    </a:endParaRPr>
                  </a:p>
                </p:txBody>
              </p:sp>
              <p:sp>
                <p:nvSpPr>
                  <p:cNvPr id="1197" name="Freeform 16">
                    <a:extLst>
                      <a:ext uri="{FF2B5EF4-FFF2-40B4-BE49-F238E27FC236}">
                        <a16:creationId xmlns:a16="http://schemas.microsoft.com/office/drawing/2014/main" id="{B12BD80F-2F65-4ABD-AE8E-00A47260F770}"/>
                      </a:ext>
                    </a:extLst>
                  </p:cNvPr>
                  <p:cNvSpPr>
                    <a:spLocks noChangeAspect="1" noEditPoints="1"/>
                  </p:cNvSpPr>
                  <p:nvPr/>
                </p:nvSpPr>
                <p:spPr bwMode="auto">
                  <a:xfrm>
                    <a:off x="757751"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284" tIns="45642" rIns="91284" bIns="45642" numCol="1" anchor="t" anchorCtr="0" compatLnSpc="1">
                    <a:prstTxWarp prst="textNoShape">
                      <a:avLst/>
                    </a:prstTxWarp>
                    <a:noAutofit/>
                  </a:bodyPr>
                  <a:lstStyle/>
                  <a:p>
                    <a:pPr marL="0" marR="0" lvl="0" indent="0" defTabSz="914478" eaLnBrk="1" fontAlgn="ctr" latinLnBrk="0" hangingPunct="1">
                      <a:lnSpc>
                        <a:spcPct val="130000"/>
                      </a:lnSpc>
                      <a:spcBef>
                        <a:spcPts val="0"/>
                      </a:spcBef>
                      <a:spcAft>
                        <a:spcPts val="0"/>
                      </a:spcAft>
                      <a:buClrTx/>
                      <a:buSzTx/>
                      <a:buFontTx/>
                      <a:buNone/>
                      <a:tabLst/>
                      <a:defRPr/>
                    </a:pPr>
                    <a:endParaRPr kumimoji="0" lang="en-US" altLang="zh-CN" sz="3199" b="0" i="0" u="none" strike="noStrike" kern="0" cap="none" spc="0" normalizeH="0" baseline="0" noProof="0" dirty="0">
                      <a:ln>
                        <a:noFill/>
                      </a:ln>
                      <a:solidFill>
                        <a:prstClr val="black"/>
                      </a:solidFill>
                      <a:effectLst/>
                      <a:uLnTx/>
                      <a:uFillTx/>
                      <a:cs typeface="Arial" panose="020B0604020202020204" pitchFamily="34" charset="0"/>
                      <a:sym typeface="FrutigerNext LT RegularCn" panose="020B0506040504020204" pitchFamily="34" charset="0"/>
                    </a:endParaRPr>
                  </a:p>
                </p:txBody>
              </p:sp>
            </p:grpSp>
            <p:sp>
              <p:nvSpPr>
                <p:cNvPr id="1122" name="文本框 119">
                  <a:extLst>
                    <a:ext uri="{FF2B5EF4-FFF2-40B4-BE49-F238E27FC236}">
                      <a16:creationId xmlns:a16="http://schemas.microsoft.com/office/drawing/2014/main" id="{D6F2DD76-6F6B-4EC0-B471-D8CD6C61E88F}"/>
                    </a:ext>
                  </a:extLst>
                </p:cNvPr>
                <p:cNvSpPr txBox="1"/>
                <p:nvPr/>
              </p:nvSpPr>
              <p:spPr>
                <a:xfrm>
                  <a:off x="9200098" y="2879544"/>
                  <a:ext cx="842173" cy="182885"/>
                </a:xfrm>
                <a:prstGeom prst="rect">
                  <a:avLst/>
                </a:prstGeom>
                <a:noFill/>
                <a:ln w="12700" cap="flat">
                  <a:noFill/>
                  <a:miter lim="400000"/>
                </a:ln>
                <a:effectLst/>
                <a:sp3d/>
              </p:spPr>
              <p:txBody>
                <a:bodyPr rot="0" spcFirstLastPara="1" vertOverflow="overflow" horzOverflow="overflow" vert="horz" wrap="square" lIns="8281" tIns="8281" rIns="8281" bIns="8281" numCol="1" spcCol="38100" rtlCol="0"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D1D1A"/>
                      </a:solidFill>
                      <a:effectLst/>
                      <a:uLnTx/>
                      <a:uFillTx/>
                    </a:rPr>
                    <a:t>Step-up transformer</a:t>
                  </a:r>
                  <a:endParaRPr kumimoji="0" lang="en-US" altLang="zh-CN" sz="700" b="1" i="0" u="none" strike="noStrike" kern="0" cap="none" spc="0" normalizeH="0" baseline="0" noProof="0" dirty="0">
                    <a:ln>
                      <a:noFill/>
                    </a:ln>
                    <a:solidFill>
                      <a:srgbClr val="1D1D1A"/>
                    </a:solidFill>
                    <a:effectLst/>
                    <a:uLnTx/>
                    <a:uFillTx/>
                    <a:cs typeface="Huawei Sans" panose="020C0503030203020204" pitchFamily="34" charset="0"/>
                  </a:endParaRPr>
                </a:p>
                <a:p>
                  <a:pPr marL="0" marR="0" lvl="0" indent="0" algn="ctr" defTabSz="547654" eaLnBrk="1" fontAlgn="ctr"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D1D1A"/>
                      </a:solidFill>
                      <a:effectLst/>
                      <a:uLnTx/>
                      <a:uFillTx/>
                    </a:rPr>
                    <a:t>400 V/10 kV</a:t>
                  </a:r>
                  <a:endParaRPr kumimoji="0" lang="en-US" altLang="zh-CN" sz="700" b="1" i="0" u="none" strike="noStrike" kern="0" cap="none" spc="0" normalizeH="0" baseline="0" noProof="0" dirty="0">
                    <a:ln>
                      <a:noFill/>
                    </a:ln>
                    <a:solidFill>
                      <a:srgbClr val="1D1D1A"/>
                    </a:solidFill>
                    <a:effectLst/>
                    <a:uLnTx/>
                    <a:uFillTx/>
                    <a:cs typeface="Huawei Sans" panose="020C0503030203020204" pitchFamily="34" charset="0"/>
                  </a:endParaRPr>
                </a:p>
              </p:txBody>
            </p:sp>
            <p:sp>
              <p:nvSpPr>
                <p:cNvPr id="1123" name="椭圆 1122">
                  <a:extLst>
                    <a:ext uri="{FF2B5EF4-FFF2-40B4-BE49-F238E27FC236}">
                      <a16:creationId xmlns:a16="http://schemas.microsoft.com/office/drawing/2014/main" id="{DBBB6FF6-4D14-42A5-81D1-314EC428FFC1}"/>
                    </a:ext>
                  </a:extLst>
                </p:cNvPr>
                <p:cNvSpPr/>
                <p:nvPr/>
              </p:nvSpPr>
              <p:spPr>
                <a:xfrm>
                  <a:off x="9342403" y="2689154"/>
                  <a:ext cx="33678" cy="42865"/>
                </a:xfrm>
                <a:prstGeom prst="ellipse">
                  <a:avLst/>
                </a:prstGeom>
                <a:solidFill>
                  <a:srgbClr val="BBE0E3"/>
                </a:solidFill>
                <a:ln w="25400" cap="flat" cmpd="sng" algn="ctr">
                  <a:solidFill>
                    <a:srgbClr val="C00000"/>
                  </a:solidFill>
                  <a:prstDash val="solid"/>
                </a:ln>
                <a:effectLst/>
              </p:spPr>
              <p:txBody>
                <a:bodyPr rot="0" spcFirstLastPara="0" vertOverflow="overflow" horzOverflow="overflow" vert="horz" wrap="square" lIns="91308" tIns="45654" rIns="91308" bIns="45654" numCol="1" spcCol="0" rtlCol="0" fromWordArt="0" anchor="ctr" anchorCtr="0" forceAA="0" compatLnSpc="1">
                  <a:prstTxWarp prst="textNoShape">
                    <a:avLst/>
                  </a:prstTxWarp>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666666"/>
                    </a:solidFill>
                    <a:effectLst/>
                    <a:uLnTx/>
                    <a:uFillTx/>
                    <a:ea typeface="等线" panose="02010600030101010101" pitchFamily="2" charset="-122"/>
                  </a:endParaRPr>
                </a:p>
              </p:txBody>
            </p:sp>
            <p:sp>
              <p:nvSpPr>
                <p:cNvPr id="1124" name="文本框 1123">
                  <a:extLst>
                    <a:ext uri="{FF2B5EF4-FFF2-40B4-BE49-F238E27FC236}">
                      <a16:creationId xmlns:a16="http://schemas.microsoft.com/office/drawing/2014/main" id="{5047DB55-3B07-4B6D-BDC4-7FE5A0E78DFD}"/>
                    </a:ext>
                  </a:extLst>
                </p:cNvPr>
                <p:cNvSpPr txBox="1"/>
                <p:nvPr/>
              </p:nvSpPr>
              <p:spPr>
                <a:xfrm>
                  <a:off x="8711212" y="2353367"/>
                  <a:ext cx="697662" cy="84854"/>
                </a:xfrm>
                <a:prstGeom prst="rect">
                  <a:avLst/>
                </a:prstGeom>
                <a:noFill/>
              </p:spPr>
              <p:txBody>
                <a:bodyPr wrap="square" lIns="0" tIns="0" rIns="0" bIns="0" rtlCol="0">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Smart Power Sensor</a:t>
                  </a:r>
                </a:p>
              </p:txBody>
            </p:sp>
            <p:cxnSp>
              <p:nvCxnSpPr>
                <p:cNvPr id="1125" name="直接连接符 1124">
                  <a:extLst>
                    <a:ext uri="{FF2B5EF4-FFF2-40B4-BE49-F238E27FC236}">
                      <a16:creationId xmlns:a16="http://schemas.microsoft.com/office/drawing/2014/main" id="{60CF7E08-1B1C-4547-893F-DF94542B11DA}"/>
                    </a:ext>
                  </a:extLst>
                </p:cNvPr>
                <p:cNvCxnSpPr/>
                <p:nvPr/>
              </p:nvCxnSpPr>
              <p:spPr>
                <a:xfrm>
                  <a:off x="8597356" y="3673001"/>
                  <a:ext cx="206769" cy="0"/>
                </a:xfrm>
                <a:prstGeom prst="line">
                  <a:avLst/>
                </a:prstGeom>
                <a:noFill/>
                <a:ln w="19050" cap="flat" cmpd="sng" algn="ctr">
                  <a:solidFill>
                    <a:srgbClr val="44546A"/>
                  </a:solidFill>
                  <a:prstDash val="solid"/>
                  <a:round/>
                  <a:headEnd type="none" w="med" len="med"/>
                  <a:tailEnd type="none" w="med" len="med"/>
                </a:ln>
                <a:effectLst/>
              </p:spPr>
            </p:cxnSp>
            <p:cxnSp>
              <p:nvCxnSpPr>
                <p:cNvPr id="1126" name="直接连接符 1125">
                  <a:extLst>
                    <a:ext uri="{FF2B5EF4-FFF2-40B4-BE49-F238E27FC236}">
                      <a16:creationId xmlns:a16="http://schemas.microsoft.com/office/drawing/2014/main" id="{500B2F04-21B6-4175-8DAD-CEA0FA2D4CE2}"/>
                    </a:ext>
                  </a:extLst>
                </p:cNvPr>
                <p:cNvCxnSpPr>
                  <a:cxnSpLocks/>
                  <a:endCxn id="1115" idx="22"/>
                </p:cNvCxnSpPr>
                <p:nvPr/>
              </p:nvCxnSpPr>
              <p:spPr>
                <a:xfrm>
                  <a:off x="9787429" y="2707314"/>
                  <a:ext cx="328547" cy="2054"/>
                </a:xfrm>
                <a:prstGeom prst="line">
                  <a:avLst/>
                </a:prstGeom>
                <a:noFill/>
                <a:ln w="19050" cap="flat" cmpd="sng" algn="ctr">
                  <a:solidFill>
                    <a:srgbClr val="44546A"/>
                  </a:solidFill>
                  <a:prstDash val="solid"/>
                  <a:round/>
                  <a:headEnd type="none" w="med" len="med"/>
                  <a:tailEnd type="none" w="med" len="med"/>
                </a:ln>
                <a:effectLst/>
              </p:spPr>
            </p:cxnSp>
            <p:sp>
              <p:nvSpPr>
                <p:cNvPr id="1127" name="矩形 122">
                  <a:extLst>
                    <a:ext uri="{FF2B5EF4-FFF2-40B4-BE49-F238E27FC236}">
                      <a16:creationId xmlns:a16="http://schemas.microsoft.com/office/drawing/2014/main" id="{C48BEB1E-CC34-46C6-AF3E-1FAC7D530A2F}"/>
                    </a:ext>
                  </a:extLst>
                </p:cNvPr>
                <p:cNvSpPr/>
                <p:nvPr/>
              </p:nvSpPr>
              <p:spPr>
                <a:xfrm>
                  <a:off x="6421517" y="1315848"/>
                  <a:ext cx="506809" cy="157585"/>
                </a:xfrm>
                <a:prstGeom prst="rect">
                  <a:avLst/>
                </a:prstGeom>
              </p:spPr>
              <p:txBody>
                <a:bodyPr wrap="square"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D1D1A"/>
                      </a:solidFill>
                      <a:effectLst/>
                      <a:uLnTx/>
                      <a:uFillTx/>
                    </a:rPr>
                    <a:t>Loads</a:t>
                  </a:r>
                  <a:endParaRPr kumimoji="0" lang="en-US" altLang="zh-CN" sz="700" b="1" i="0" u="none" strike="noStrike" kern="0" cap="none" spc="0" normalizeH="0" baseline="0" noProof="0" dirty="0">
                    <a:ln>
                      <a:noFill/>
                    </a:ln>
                    <a:solidFill>
                      <a:srgbClr val="1D1D1A"/>
                    </a:solidFill>
                    <a:effectLst/>
                    <a:uLnTx/>
                    <a:uFillTx/>
                    <a:cs typeface="Huawei Sans" panose="020C0503030203020204" pitchFamily="34" charset="0"/>
                  </a:endParaRPr>
                </a:p>
              </p:txBody>
            </p:sp>
            <p:sp>
              <p:nvSpPr>
                <p:cNvPr id="1128" name="文本框 1127">
                  <a:extLst>
                    <a:ext uri="{FF2B5EF4-FFF2-40B4-BE49-F238E27FC236}">
                      <a16:creationId xmlns:a16="http://schemas.microsoft.com/office/drawing/2014/main" id="{D3049DC2-6763-4CAB-AFBF-C709E26E5625}"/>
                    </a:ext>
                  </a:extLst>
                </p:cNvPr>
                <p:cNvSpPr txBox="1"/>
                <p:nvPr/>
              </p:nvSpPr>
              <p:spPr>
                <a:xfrm>
                  <a:off x="9149474" y="3097798"/>
                  <a:ext cx="984722" cy="177865"/>
                </a:xfrm>
                <a:prstGeom prst="rect">
                  <a:avLst/>
                </a:prstGeom>
                <a:noFill/>
              </p:spPr>
              <p:txBody>
                <a:bodyPr wrap="square" lIns="0" tIns="0" rIns="0" bIns="0" rtlCol="0">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C00000"/>
                      </a:solidFill>
                      <a:effectLst/>
                      <a:uLnTx/>
                      <a:uFillTx/>
                    </a:rPr>
                    <a:t>Capacity charge is based on transformer capacity.</a:t>
                  </a:r>
                </a:p>
              </p:txBody>
            </p:sp>
            <p:sp>
              <p:nvSpPr>
                <p:cNvPr id="1129" name="Freeform 8">
                  <a:extLst>
                    <a:ext uri="{FF2B5EF4-FFF2-40B4-BE49-F238E27FC236}">
                      <a16:creationId xmlns:a16="http://schemas.microsoft.com/office/drawing/2014/main" id="{6A5FB1DF-033C-4390-8E4D-2FD8F3F71AA7}"/>
                    </a:ext>
                  </a:extLst>
                </p:cNvPr>
                <p:cNvSpPr>
                  <a:spLocks noChangeAspect="1" noEditPoints="1"/>
                </p:cNvSpPr>
                <p:nvPr/>
              </p:nvSpPr>
              <p:spPr bwMode="auto">
                <a:xfrm>
                  <a:off x="6435699" y="1045654"/>
                  <a:ext cx="371501" cy="269159"/>
                </a:xfrm>
                <a:custGeom>
                  <a:avLst/>
                  <a:gdLst>
                    <a:gd name="T0" fmla="*/ 570 w 570"/>
                    <a:gd name="T1" fmla="*/ 505 h 524"/>
                    <a:gd name="T2" fmla="*/ 433 w 570"/>
                    <a:gd name="T3" fmla="*/ 429 h 524"/>
                    <a:gd name="T4" fmla="*/ 551 w 570"/>
                    <a:gd name="T5" fmla="*/ 153 h 524"/>
                    <a:gd name="T6" fmla="*/ 459 w 570"/>
                    <a:gd name="T7" fmla="*/ 153 h 524"/>
                    <a:gd name="T8" fmla="*/ 532 w 570"/>
                    <a:gd name="T9" fmla="*/ 174 h 524"/>
                    <a:gd name="T10" fmla="*/ 482 w 570"/>
                    <a:gd name="T11" fmla="*/ 226 h 524"/>
                    <a:gd name="T12" fmla="*/ 482 w 570"/>
                    <a:gd name="T13" fmla="*/ 226 h 524"/>
                    <a:gd name="T14" fmla="*/ 482 w 570"/>
                    <a:gd name="T15" fmla="*/ 326 h 524"/>
                    <a:gd name="T16" fmla="*/ 532 w 570"/>
                    <a:gd name="T17" fmla="*/ 380 h 524"/>
                    <a:gd name="T18" fmla="*/ 473 w 570"/>
                    <a:gd name="T19" fmla="*/ 174 h 524"/>
                    <a:gd name="T20" fmla="*/ 421 w 570"/>
                    <a:gd name="T21" fmla="*/ 226 h 524"/>
                    <a:gd name="T22" fmla="*/ 421 w 570"/>
                    <a:gd name="T23" fmla="*/ 226 h 524"/>
                    <a:gd name="T24" fmla="*/ 421 w 570"/>
                    <a:gd name="T25" fmla="*/ 326 h 524"/>
                    <a:gd name="T26" fmla="*/ 473 w 570"/>
                    <a:gd name="T27" fmla="*/ 380 h 524"/>
                    <a:gd name="T28" fmla="*/ 412 w 570"/>
                    <a:gd name="T29" fmla="*/ 174 h 524"/>
                    <a:gd name="T30" fmla="*/ 362 w 570"/>
                    <a:gd name="T31" fmla="*/ 226 h 524"/>
                    <a:gd name="T32" fmla="*/ 362 w 570"/>
                    <a:gd name="T33" fmla="*/ 226 h 524"/>
                    <a:gd name="T34" fmla="*/ 362 w 570"/>
                    <a:gd name="T35" fmla="*/ 326 h 524"/>
                    <a:gd name="T36" fmla="*/ 412 w 570"/>
                    <a:gd name="T37" fmla="*/ 380 h 524"/>
                    <a:gd name="T38" fmla="*/ 532 w 570"/>
                    <a:gd name="T39" fmla="*/ 389 h 524"/>
                    <a:gd name="T40" fmla="*/ 414 w 570"/>
                    <a:gd name="T41" fmla="*/ 408 h 524"/>
                    <a:gd name="T42" fmla="*/ 19 w 570"/>
                    <a:gd name="T43" fmla="*/ 486 h 524"/>
                    <a:gd name="T44" fmla="*/ 194 w 570"/>
                    <a:gd name="T45" fmla="*/ 486 h 524"/>
                    <a:gd name="T46" fmla="*/ 331 w 570"/>
                    <a:gd name="T47" fmla="*/ 0 h 524"/>
                    <a:gd name="T48" fmla="*/ 19 w 570"/>
                    <a:gd name="T49" fmla="*/ 486 h 524"/>
                    <a:gd name="T50" fmla="*/ 251 w 570"/>
                    <a:gd name="T51" fmla="*/ 118 h 524"/>
                    <a:gd name="T52" fmla="*/ 312 w 570"/>
                    <a:gd name="T53" fmla="*/ 184 h 524"/>
                    <a:gd name="T54" fmla="*/ 312 w 570"/>
                    <a:gd name="T55" fmla="*/ 193 h 524"/>
                    <a:gd name="T56" fmla="*/ 251 w 570"/>
                    <a:gd name="T57" fmla="*/ 259 h 524"/>
                    <a:gd name="T58" fmla="*/ 251 w 570"/>
                    <a:gd name="T59" fmla="*/ 259 h 524"/>
                    <a:gd name="T60" fmla="*/ 251 w 570"/>
                    <a:gd name="T61" fmla="*/ 380 h 524"/>
                    <a:gd name="T62" fmla="*/ 241 w 570"/>
                    <a:gd name="T63" fmla="*/ 118 h 524"/>
                    <a:gd name="T64" fmla="*/ 241 w 570"/>
                    <a:gd name="T65" fmla="*/ 127 h 524"/>
                    <a:gd name="T66" fmla="*/ 180 w 570"/>
                    <a:gd name="T67" fmla="*/ 193 h 524"/>
                    <a:gd name="T68" fmla="*/ 180 w 570"/>
                    <a:gd name="T69" fmla="*/ 193 h 524"/>
                    <a:gd name="T70" fmla="*/ 180 w 570"/>
                    <a:gd name="T71" fmla="*/ 316 h 524"/>
                    <a:gd name="T72" fmla="*/ 241 w 570"/>
                    <a:gd name="T73" fmla="*/ 380 h 524"/>
                    <a:gd name="T74" fmla="*/ 171 w 570"/>
                    <a:gd name="T75" fmla="*/ 63 h 524"/>
                    <a:gd name="T76" fmla="*/ 109 w 570"/>
                    <a:gd name="T77" fmla="*/ 127 h 524"/>
                    <a:gd name="T78" fmla="*/ 109 w 570"/>
                    <a:gd name="T79" fmla="*/ 127 h 524"/>
                    <a:gd name="T80" fmla="*/ 109 w 570"/>
                    <a:gd name="T81" fmla="*/ 250 h 524"/>
                    <a:gd name="T82" fmla="*/ 171 w 570"/>
                    <a:gd name="T83" fmla="*/ 316 h 524"/>
                    <a:gd name="T84" fmla="*/ 171 w 570"/>
                    <a:gd name="T85" fmla="*/ 326 h 524"/>
                    <a:gd name="T86" fmla="*/ 38 w 570"/>
                    <a:gd name="T87" fmla="*/ 63 h 524"/>
                    <a:gd name="T88" fmla="*/ 38 w 570"/>
                    <a:gd name="T89" fmla="*/ 63 h 524"/>
                    <a:gd name="T90" fmla="*/ 38 w 570"/>
                    <a:gd name="T91" fmla="*/ 184 h 524"/>
                    <a:gd name="T92" fmla="*/ 100 w 570"/>
                    <a:gd name="T93" fmla="*/ 250 h 524"/>
                    <a:gd name="T94" fmla="*/ 100 w 570"/>
                    <a:gd name="T95" fmla="*/ 259 h 524"/>
                    <a:gd name="T96" fmla="*/ 38 w 570"/>
                    <a:gd name="T97" fmla="*/ 326 h 524"/>
                    <a:gd name="T98" fmla="*/ 38 w 570"/>
                    <a:gd name="T99" fmla="*/ 326 h 524"/>
                    <a:gd name="T100" fmla="*/ 215 w 570"/>
                    <a:gd name="T101" fmla="*/ 467 h 524"/>
                    <a:gd name="T102" fmla="*/ 38 w 570"/>
                    <a:gd name="T103" fmla="*/ 46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524">
                      <a:moveTo>
                        <a:pt x="3" y="505"/>
                      </a:moveTo>
                      <a:lnTo>
                        <a:pt x="3" y="524"/>
                      </a:lnTo>
                      <a:lnTo>
                        <a:pt x="570" y="524"/>
                      </a:lnTo>
                      <a:lnTo>
                        <a:pt x="570" y="505"/>
                      </a:lnTo>
                      <a:lnTo>
                        <a:pt x="3" y="505"/>
                      </a:lnTo>
                      <a:close/>
                      <a:moveTo>
                        <a:pt x="341" y="486"/>
                      </a:moveTo>
                      <a:lnTo>
                        <a:pt x="433" y="486"/>
                      </a:lnTo>
                      <a:lnTo>
                        <a:pt x="433" y="429"/>
                      </a:lnTo>
                      <a:lnTo>
                        <a:pt x="461" y="429"/>
                      </a:lnTo>
                      <a:lnTo>
                        <a:pt x="461" y="486"/>
                      </a:lnTo>
                      <a:lnTo>
                        <a:pt x="551" y="486"/>
                      </a:lnTo>
                      <a:lnTo>
                        <a:pt x="551" y="153"/>
                      </a:lnTo>
                      <a:lnTo>
                        <a:pt x="532" y="153"/>
                      </a:lnTo>
                      <a:lnTo>
                        <a:pt x="532" y="134"/>
                      </a:lnTo>
                      <a:lnTo>
                        <a:pt x="459" y="134"/>
                      </a:lnTo>
                      <a:lnTo>
                        <a:pt x="459" y="153"/>
                      </a:lnTo>
                      <a:lnTo>
                        <a:pt x="341" y="153"/>
                      </a:lnTo>
                      <a:lnTo>
                        <a:pt x="341" y="486"/>
                      </a:lnTo>
                      <a:close/>
                      <a:moveTo>
                        <a:pt x="482" y="174"/>
                      </a:moveTo>
                      <a:lnTo>
                        <a:pt x="532" y="174"/>
                      </a:lnTo>
                      <a:lnTo>
                        <a:pt x="532" y="217"/>
                      </a:lnTo>
                      <a:lnTo>
                        <a:pt x="482" y="217"/>
                      </a:lnTo>
                      <a:lnTo>
                        <a:pt x="482" y="174"/>
                      </a:lnTo>
                      <a:close/>
                      <a:moveTo>
                        <a:pt x="482" y="226"/>
                      </a:moveTo>
                      <a:lnTo>
                        <a:pt x="532" y="226"/>
                      </a:lnTo>
                      <a:lnTo>
                        <a:pt x="532" y="271"/>
                      </a:lnTo>
                      <a:lnTo>
                        <a:pt x="482" y="271"/>
                      </a:lnTo>
                      <a:lnTo>
                        <a:pt x="482" y="226"/>
                      </a:lnTo>
                      <a:close/>
                      <a:moveTo>
                        <a:pt x="482" y="281"/>
                      </a:moveTo>
                      <a:lnTo>
                        <a:pt x="532" y="281"/>
                      </a:lnTo>
                      <a:lnTo>
                        <a:pt x="532" y="326"/>
                      </a:lnTo>
                      <a:lnTo>
                        <a:pt x="482" y="326"/>
                      </a:lnTo>
                      <a:lnTo>
                        <a:pt x="482" y="281"/>
                      </a:lnTo>
                      <a:close/>
                      <a:moveTo>
                        <a:pt x="482" y="335"/>
                      </a:moveTo>
                      <a:lnTo>
                        <a:pt x="532" y="335"/>
                      </a:lnTo>
                      <a:lnTo>
                        <a:pt x="532" y="380"/>
                      </a:lnTo>
                      <a:lnTo>
                        <a:pt x="482" y="380"/>
                      </a:lnTo>
                      <a:lnTo>
                        <a:pt x="482" y="335"/>
                      </a:lnTo>
                      <a:close/>
                      <a:moveTo>
                        <a:pt x="421" y="174"/>
                      </a:moveTo>
                      <a:lnTo>
                        <a:pt x="473" y="174"/>
                      </a:lnTo>
                      <a:lnTo>
                        <a:pt x="473" y="217"/>
                      </a:lnTo>
                      <a:lnTo>
                        <a:pt x="421" y="217"/>
                      </a:lnTo>
                      <a:lnTo>
                        <a:pt x="421" y="174"/>
                      </a:lnTo>
                      <a:close/>
                      <a:moveTo>
                        <a:pt x="421" y="226"/>
                      </a:moveTo>
                      <a:lnTo>
                        <a:pt x="473" y="226"/>
                      </a:lnTo>
                      <a:lnTo>
                        <a:pt x="473" y="271"/>
                      </a:lnTo>
                      <a:lnTo>
                        <a:pt x="421" y="271"/>
                      </a:lnTo>
                      <a:lnTo>
                        <a:pt x="421" y="226"/>
                      </a:lnTo>
                      <a:close/>
                      <a:moveTo>
                        <a:pt x="421" y="281"/>
                      </a:moveTo>
                      <a:lnTo>
                        <a:pt x="473" y="281"/>
                      </a:lnTo>
                      <a:lnTo>
                        <a:pt x="473" y="326"/>
                      </a:lnTo>
                      <a:lnTo>
                        <a:pt x="421" y="326"/>
                      </a:lnTo>
                      <a:lnTo>
                        <a:pt x="421" y="281"/>
                      </a:lnTo>
                      <a:close/>
                      <a:moveTo>
                        <a:pt x="421" y="335"/>
                      </a:moveTo>
                      <a:lnTo>
                        <a:pt x="473" y="335"/>
                      </a:lnTo>
                      <a:lnTo>
                        <a:pt x="473" y="380"/>
                      </a:lnTo>
                      <a:lnTo>
                        <a:pt x="421" y="380"/>
                      </a:lnTo>
                      <a:lnTo>
                        <a:pt x="421" y="335"/>
                      </a:lnTo>
                      <a:close/>
                      <a:moveTo>
                        <a:pt x="362" y="174"/>
                      </a:moveTo>
                      <a:lnTo>
                        <a:pt x="412" y="174"/>
                      </a:lnTo>
                      <a:lnTo>
                        <a:pt x="412" y="217"/>
                      </a:lnTo>
                      <a:lnTo>
                        <a:pt x="362" y="217"/>
                      </a:lnTo>
                      <a:lnTo>
                        <a:pt x="362" y="174"/>
                      </a:lnTo>
                      <a:close/>
                      <a:moveTo>
                        <a:pt x="362" y="226"/>
                      </a:moveTo>
                      <a:lnTo>
                        <a:pt x="412" y="226"/>
                      </a:lnTo>
                      <a:lnTo>
                        <a:pt x="412" y="271"/>
                      </a:lnTo>
                      <a:lnTo>
                        <a:pt x="362" y="271"/>
                      </a:lnTo>
                      <a:lnTo>
                        <a:pt x="362" y="226"/>
                      </a:lnTo>
                      <a:close/>
                      <a:moveTo>
                        <a:pt x="362" y="281"/>
                      </a:moveTo>
                      <a:lnTo>
                        <a:pt x="412" y="281"/>
                      </a:lnTo>
                      <a:lnTo>
                        <a:pt x="412" y="326"/>
                      </a:lnTo>
                      <a:lnTo>
                        <a:pt x="362" y="326"/>
                      </a:lnTo>
                      <a:lnTo>
                        <a:pt x="362" y="281"/>
                      </a:lnTo>
                      <a:close/>
                      <a:moveTo>
                        <a:pt x="362" y="335"/>
                      </a:moveTo>
                      <a:lnTo>
                        <a:pt x="412" y="335"/>
                      </a:lnTo>
                      <a:lnTo>
                        <a:pt x="412" y="380"/>
                      </a:lnTo>
                      <a:lnTo>
                        <a:pt x="362" y="380"/>
                      </a:lnTo>
                      <a:lnTo>
                        <a:pt x="362" y="335"/>
                      </a:lnTo>
                      <a:close/>
                      <a:moveTo>
                        <a:pt x="362" y="389"/>
                      </a:moveTo>
                      <a:lnTo>
                        <a:pt x="532" y="389"/>
                      </a:lnTo>
                      <a:lnTo>
                        <a:pt x="532" y="467"/>
                      </a:lnTo>
                      <a:lnTo>
                        <a:pt x="480" y="467"/>
                      </a:lnTo>
                      <a:lnTo>
                        <a:pt x="480" y="408"/>
                      </a:lnTo>
                      <a:lnTo>
                        <a:pt x="414" y="408"/>
                      </a:lnTo>
                      <a:lnTo>
                        <a:pt x="414" y="467"/>
                      </a:lnTo>
                      <a:lnTo>
                        <a:pt x="362" y="467"/>
                      </a:lnTo>
                      <a:lnTo>
                        <a:pt x="362" y="389"/>
                      </a:lnTo>
                      <a:close/>
                      <a:moveTo>
                        <a:pt x="19" y="486"/>
                      </a:moveTo>
                      <a:lnTo>
                        <a:pt x="156" y="486"/>
                      </a:lnTo>
                      <a:lnTo>
                        <a:pt x="156" y="429"/>
                      </a:lnTo>
                      <a:lnTo>
                        <a:pt x="194" y="429"/>
                      </a:lnTo>
                      <a:lnTo>
                        <a:pt x="194" y="486"/>
                      </a:lnTo>
                      <a:lnTo>
                        <a:pt x="331" y="486"/>
                      </a:lnTo>
                      <a:lnTo>
                        <a:pt x="331" y="40"/>
                      </a:lnTo>
                      <a:lnTo>
                        <a:pt x="352" y="40"/>
                      </a:lnTo>
                      <a:lnTo>
                        <a:pt x="331" y="0"/>
                      </a:lnTo>
                      <a:lnTo>
                        <a:pt x="19" y="0"/>
                      </a:lnTo>
                      <a:lnTo>
                        <a:pt x="0" y="40"/>
                      </a:lnTo>
                      <a:lnTo>
                        <a:pt x="19" y="40"/>
                      </a:lnTo>
                      <a:lnTo>
                        <a:pt x="19" y="486"/>
                      </a:lnTo>
                      <a:close/>
                      <a:moveTo>
                        <a:pt x="251" y="63"/>
                      </a:moveTo>
                      <a:lnTo>
                        <a:pt x="312" y="63"/>
                      </a:lnTo>
                      <a:lnTo>
                        <a:pt x="312" y="118"/>
                      </a:lnTo>
                      <a:lnTo>
                        <a:pt x="251" y="118"/>
                      </a:lnTo>
                      <a:lnTo>
                        <a:pt x="251" y="63"/>
                      </a:lnTo>
                      <a:close/>
                      <a:moveTo>
                        <a:pt x="251" y="127"/>
                      </a:moveTo>
                      <a:lnTo>
                        <a:pt x="312" y="127"/>
                      </a:lnTo>
                      <a:lnTo>
                        <a:pt x="312" y="184"/>
                      </a:lnTo>
                      <a:lnTo>
                        <a:pt x="251" y="184"/>
                      </a:lnTo>
                      <a:lnTo>
                        <a:pt x="251" y="127"/>
                      </a:lnTo>
                      <a:close/>
                      <a:moveTo>
                        <a:pt x="251" y="193"/>
                      </a:moveTo>
                      <a:lnTo>
                        <a:pt x="312" y="193"/>
                      </a:lnTo>
                      <a:lnTo>
                        <a:pt x="312" y="250"/>
                      </a:lnTo>
                      <a:lnTo>
                        <a:pt x="251" y="250"/>
                      </a:lnTo>
                      <a:lnTo>
                        <a:pt x="251" y="193"/>
                      </a:lnTo>
                      <a:close/>
                      <a:moveTo>
                        <a:pt x="251" y="259"/>
                      </a:moveTo>
                      <a:lnTo>
                        <a:pt x="312" y="259"/>
                      </a:lnTo>
                      <a:lnTo>
                        <a:pt x="312" y="316"/>
                      </a:lnTo>
                      <a:lnTo>
                        <a:pt x="251" y="316"/>
                      </a:lnTo>
                      <a:lnTo>
                        <a:pt x="251" y="259"/>
                      </a:lnTo>
                      <a:close/>
                      <a:moveTo>
                        <a:pt x="251" y="326"/>
                      </a:moveTo>
                      <a:lnTo>
                        <a:pt x="312" y="326"/>
                      </a:lnTo>
                      <a:lnTo>
                        <a:pt x="312" y="380"/>
                      </a:lnTo>
                      <a:lnTo>
                        <a:pt x="251" y="380"/>
                      </a:lnTo>
                      <a:lnTo>
                        <a:pt x="251" y="326"/>
                      </a:lnTo>
                      <a:close/>
                      <a:moveTo>
                        <a:pt x="180" y="63"/>
                      </a:moveTo>
                      <a:lnTo>
                        <a:pt x="241" y="63"/>
                      </a:lnTo>
                      <a:lnTo>
                        <a:pt x="241" y="118"/>
                      </a:lnTo>
                      <a:lnTo>
                        <a:pt x="180" y="118"/>
                      </a:lnTo>
                      <a:lnTo>
                        <a:pt x="180" y="63"/>
                      </a:lnTo>
                      <a:close/>
                      <a:moveTo>
                        <a:pt x="180" y="127"/>
                      </a:moveTo>
                      <a:lnTo>
                        <a:pt x="241" y="127"/>
                      </a:lnTo>
                      <a:lnTo>
                        <a:pt x="241" y="184"/>
                      </a:lnTo>
                      <a:lnTo>
                        <a:pt x="180" y="184"/>
                      </a:lnTo>
                      <a:lnTo>
                        <a:pt x="180" y="127"/>
                      </a:lnTo>
                      <a:close/>
                      <a:moveTo>
                        <a:pt x="180" y="193"/>
                      </a:moveTo>
                      <a:lnTo>
                        <a:pt x="241" y="193"/>
                      </a:lnTo>
                      <a:lnTo>
                        <a:pt x="241" y="250"/>
                      </a:lnTo>
                      <a:lnTo>
                        <a:pt x="180" y="250"/>
                      </a:lnTo>
                      <a:lnTo>
                        <a:pt x="180" y="193"/>
                      </a:lnTo>
                      <a:close/>
                      <a:moveTo>
                        <a:pt x="180" y="259"/>
                      </a:moveTo>
                      <a:lnTo>
                        <a:pt x="241" y="259"/>
                      </a:lnTo>
                      <a:lnTo>
                        <a:pt x="241" y="316"/>
                      </a:lnTo>
                      <a:lnTo>
                        <a:pt x="180" y="316"/>
                      </a:lnTo>
                      <a:lnTo>
                        <a:pt x="180" y="259"/>
                      </a:lnTo>
                      <a:close/>
                      <a:moveTo>
                        <a:pt x="180" y="326"/>
                      </a:moveTo>
                      <a:lnTo>
                        <a:pt x="241" y="326"/>
                      </a:lnTo>
                      <a:lnTo>
                        <a:pt x="241" y="380"/>
                      </a:lnTo>
                      <a:lnTo>
                        <a:pt x="180" y="380"/>
                      </a:lnTo>
                      <a:lnTo>
                        <a:pt x="180" y="326"/>
                      </a:lnTo>
                      <a:close/>
                      <a:moveTo>
                        <a:pt x="109" y="63"/>
                      </a:moveTo>
                      <a:lnTo>
                        <a:pt x="171" y="63"/>
                      </a:lnTo>
                      <a:lnTo>
                        <a:pt x="171" y="118"/>
                      </a:lnTo>
                      <a:lnTo>
                        <a:pt x="109" y="118"/>
                      </a:lnTo>
                      <a:lnTo>
                        <a:pt x="109" y="63"/>
                      </a:lnTo>
                      <a:close/>
                      <a:moveTo>
                        <a:pt x="109" y="127"/>
                      </a:moveTo>
                      <a:lnTo>
                        <a:pt x="171" y="127"/>
                      </a:lnTo>
                      <a:lnTo>
                        <a:pt x="171" y="184"/>
                      </a:lnTo>
                      <a:lnTo>
                        <a:pt x="109" y="184"/>
                      </a:lnTo>
                      <a:lnTo>
                        <a:pt x="109" y="127"/>
                      </a:lnTo>
                      <a:close/>
                      <a:moveTo>
                        <a:pt x="109" y="193"/>
                      </a:moveTo>
                      <a:lnTo>
                        <a:pt x="171" y="193"/>
                      </a:lnTo>
                      <a:lnTo>
                        <a:pt x="171" y="250"/>
                      </a:lnTo>
                      <a:lnTo>
                        <a:pt x="109" y="250"/>
                      </a:lnTo>
                      <a:lnTo>
                        <a:pt x="109" y="193"/>
                      </a:lnTo>
                      <a:close/>
                      <a:moveTo>
                        <a:pt x="109" y="259"/>
                      </a:moveTo>
                      <a:lnTo>
                        <a:pt x="171" y="259"/>
                      </a:lnTo>
                      <a:lnTo>
                        <a:pt x="171" y="316"/>
                      </a:lnTo>
                      <a:lnTo>
                        <a:pt x="109" y="316"/>
                      </a:lnTo>
                      <a:lnTo>
                        <a:pt x="109" y="259"/>
                      </a:lnTo>
                      <a:close/>
                      <a:moveTo>
                        <a:pt x="109" y="326"/>
                      </a:moveTo>
                      <a:lnTo>
                        <a:pt x="171" y="326"/>
                      </a:lnTo>
                      <a:lnTo>
                        <a:pt x="171" y="380"/>
                      </a:lnTo>
                      <a:lnTo>
                        <a:pt x="109" y="380"/>
                      </a:lnTo>
                      <a:lnTo>
                        <a:pt x="109" y="326"/>
                      </a:lnTo>
                      <a:close/>
                      <a:moveTo>
                        <a:pt x="38" y="63"/>
                      </a:moveTo>
                      <a:lnTo>
                        <a:pt x="100" y="63"/>
                      </a:lnTo>
                      <a:lnTo>
                        <a:pt x="100" y="118"/>
                      </a:lnTo>
                      <a:lnTo>
                        <a:pt x="38" y="118"/>
                      </a:lnTo>
                      <a:lnTo>
                        <a:pt x="38" y="63"/>
                      </a:lnTo>
                      <a:close/>
                      <a:moveTo>
                        <a:pt x="38" y="127"/>
                      </a:moveTo>
                      <a:lnTo>
                        <a:pt x="100" y="127"/>
                      </a:lnTo>
                      <a:lnTo>
                        <a:pt x="100" y="184"/>
                      </a:lnTo>
                      <a:lnTo>
                        <a:pt x="38" y="184"/>
                      </a:lnTo>
                      <a:lnTo>
                        <a:pt x="38" y="127"/>
                      </a:lnTo>
                      <a:close/>
                      <a:moveTo>
                        <a:pt x="38" y="193"/>
                      </a:moveTo>
                      <a:lnTo>
                        <a:pt x="100" y="193"/>
                      </a:lnTo>
                      <a:lnTo>
                        <a:pt x="100" y="250"/>
                      </a:lnTo>
                      <a:lnTo>
                        <a:pt x="38" y="250"/>
                      </a:lnTo>
                      <a:lnTo>
                        <a:pt x="38" y="193"/>
                      </a:lnTo>
                      <a:close/>
                      <a:moveTo>
                        <a:pt x="38" y="259"/>
                      </a:moveTo>
                      <a:lnTo>
                        <a:pt x="100" y="259"/>
                      </a:lnTo>
                      <a:lnTo>
                        <a:pt x="100" y="316"/>
                      </a:lnTo>
                      <a:lnTo>
                        <a:pt x="38" y="316"/>
                      </a:lnTo>
                      <a:lnTo>
                        <a:pt x="38" y="259"/>
                      </a:lnTo>
                      <a:close/>
                      <a:moveTo>
                        <a:pt x="38" y="326"/>
                      </a:moveTo>
                      <a:lnTo>
                        <a:pt x="100" y="326"/>
                      </a:lnTo>
                      <a:lnTo>
                        <a:pt x="100" y="380"/>
                      </a:lnTo>
                      <a:lnTo>
                        <a:pt x="38" y="380"/>
                      </a:lnTo>
                      <a:lnTo>
                        <a:pt x="38" y="326"/>
                      </a:lnTo>
                      <a:close/>
                      <a:moveTo>
                        <a:pt x="38" y="389"/>
                      </a:moveTo>
                      <a:lnTo>
                        <a:pt x="312" y="389"/>
                      </a:lnTo>
                      <a:lnTo>
                        <a:pt x="312" y="467"/>
                      </a:lnTo>
                      <a:lnTo>
                        <a:pt x="215" y="467"/>
                      </a:lnTo>
                      <a:lnTo>
                        <a:pt x="215" y="408"/>
                      </a:lnTo>
                      <a:lnTo>
                        <a:pt x="137" y="408"/>
                      </a:lnTo>
                      <a:lnTo>
                        <a:pt x="137" y="467"/>
                      </a:lnTo>
                      <a:lnTo>
                        <a:pt x="38" y="467"/>
                      </a:lnTo>
                      <a:lnTo>
                        <a:pt x="38" y="389"/>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08" tIns="45654" rIns="91308" bIns="45654" numCol="1" anchor="t" anchorCtr="0" compatLnSpc="1">
                  <a:prstTxWarp prst="textNoShape">
                    <a:avLst/>
                  </a:prstTxWarp>
                  <a:noAutofit/>
                </a:bodyPr>
                <a:lstStyle/>
                <a:p>
                  <a:pPr marL="0" marR="0" lvl="0" indent="0" defTabSz="914478"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srgbClr val="1D1D1A"/>
                    </a:solidFill>
                    <a:effectLst/>
                    <a:uLnTx/>
                    <a:uFillTx/>
                    <a:ea typeface="等线" panose="02010600030101010101" pitchFamily="2" charset="-122"/>
                  </a:endParaRPr>
                </a:p>
              </p:txBody>
            </p:sp>
            <p:pic>
              <p:nvPicPr>
                <p:cNvPr id="1130" name="图片 1129">
                  <a:extLst>
                    <a:ext uri="{FF2B5EF4-FFF2-40B4-BE49-F238E27FC236}">
                      <a16:creationId xmlns:a16="http://schemas.microsoft.com/office/drawing/2014/main" id="{16453B78-CD3B-4BE5-B084-3D312D8AFF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932" t="15807" r="17529" b="15376"/>
                <a:stretch/>
              </p:blipFill>
              <p:spPr>
                <a:xfrm>
                  <a:off x="6567998" y="1984893"/>
                  <a:ext cx="213847" cy="242500"/>
                </a:xfrm>
                <a:prstGeom prst="rect">
                  <a:avLst/>
                </a:prstGeom>
                <a:effectLst>
                  <a:outerShdw blurRad="63500" sx="102000" sy="102000" algn="ctr" rotWithShape="0">
                    <a:prstClr val="black">
                      <a:alpha val="40000"/>
                    </a:prstClr>
                  </a:outerShdw>
                </a:effectLst>
              </p:spPr>
            </p:pic>
            <p:cxnSp>
              <p:nvCxnSpPr>
                <p:cNvPr id="1131" name="肘形连接符 300">
                  <a:extLst>
                    <a:ext uri="{FF2B5EF4-FFF2-40B4-BE49-F238E27FC236}">
                      <a16:creationId xmlns:a16="http://schemas.microsoft.com/office/drawing/2014/main" id="{49D21B87-5BBA-4900-ACED-EDAE1E0D7A7A}"/>
                    </a:ext>
                  </a:extLst>
                </p:cNvPr>
                <p:cNvCxnSpPr/>
                <p:nvPr/>
              </p:nvCxnSpPr>
              <p:spPr>
                <a:xfrm>
                  <a:off x="6850861" y="1251138"/>
                  <a:ext cx="1752237" cy="1329808"/>
                </a:xfrm>
                <a:prstGeom prst="bentConnector3">
                  <a:avLst>
                    <a:gd name="adj1" fmla="val 100374"/>
                  </a:avLst>
                </a:prstGeom>
                <a:noFill/>
                <a:ln w="19050" cap="flat" cmpd="sng" algn="ctr">
                  <a:solidFill>
                    <a:srgbClr val="44546A"/>
                  </a:solidFill>
                  <a:prstDash val="solid"/>
                  <a:round/>
                  <a:headEnd type="none" w="med" len="med"/>
                  <a:tailEnd type="none" w="med" len="med"/>
                </a:ln>
                <a:effectLst/>
              </p:spPr>
            </p:cxnSp>
            <p:cxnSp>
              <p:nvCxnSpPr>
                <p:cNvPr id="1132" name="Straight Connector 2">
                  <a:extLst>
                    <a:ext uri="{FF2B5EF4-FFF2-40B4-BE49-F238E27FC236}">
                      <a16:creationId xmlns:a16="http://schemas.microsoft.com/office/drawing/2014/main" id="{01A8C488-95EF-42A8-BB67-CECEBE871EE1}"/>
                    </a:ext>
                  </a:extLst>
                </p:cNvPr>
                <p:cNvCxnSpPr>
                  <a:cxnSpLocks/>
                  <a:stCxn id="1160" idx="3"/>
                </p:cNvCxnSpPr>
                <p:nvPr/>
              </p:nvCxnSpPr>
              <p:spPr bwMode="auto">
                <a:xfrm flipV="1">
                  <a:off x="8705867" y="2717988"/>
                  <a:ext cx="743577" cy="0"/>
                </a:xfrm>
                <a:prstGeom prst="line">
                  <a:avLst/>
                </a:prstGeom>
                <a:noFill/>
                <a:ln w="19050" cap="flat" cmpd="sng" algn="ctr">
                  <a:solidFill>
                    <a:srgbClr val="44546A"/>
                  </a:solidFill>
                  <a:prstDash val="solid"/>
                  <a:round/>
                  <a:headEnd type="none" w="med" len="med"/>
                  <a:tailEnd type="none" w="med" len="med"/>
                </a:ln>
                <a:effectLst/>
              </p:spPr>
            </p:cxnSp>
            <p:sp>
              <p:nvSpPr>
                <p:cNvPr id="1133" name="文本框 1132">
                  <a:extLst>
                    <a:ext uri="{FF2B5EF4-FFF2-40B4-BE49-F238E27FC236}">
                      <a16:creationId xmlns:a16="http://schemas.microsoft.com/office/drawing/2014/main" id="{1BA153DB-06A4-4750-997B-70DB128EFBBC}"/>
                    </a:ext>
                  </a:extLst>
                </p:cNvPr>
                <p:cNvSpPr txBox="1"/>
                <p:nvPr/>
              </p:nvSpPr>
              <p:spPr>
                <a:xfrm>
                  <a:off x="8102640" y="2595731"/>
                  <a:ext cx="259078" cy="84854"/>
                </a:xfrm>
                <a:prstGeom prst="rect">
                  <a:avLst/>
                </a:prstGeom>
                <a:noFill/>
              </p:spPr>
              <p:txBody>
                <a:bodyPr wrap="non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400 V AC</a:t>
                  </a:r>
                  <a:endParaRPr kumimoji="1" lang="en-US" altLang="zh-CN" sz="700" b="0" i="0" u="none" strike="noStrike" kern="0" cap="none" spc="0" normalizeH="0" baseline="0" noProof="0" dirty="0">
                    <a:ln>
                      <a:noFill/>
                    </a:ln>
                    <a:solidFill>
                      <a:srgbClr val="000000"/>
                    </a:solidFill>
                    <a:effectLst/>
                    <a:uLnTx/>
                    <a:uFillTx/>
                  </a:endParaRPr>
                </a:p>
              </p:txBody>
            </p:sp>
            <p:cxnSp>
              <p:nvCxnSpPr>
                <p:cNvPr id="1134" name="肘形连接符 303">
                  <a:extLst>
                    <a:ext uri="{FF2B5EF4-FFF2-40B4-BE49-F238E27FC236}">
                      <a16:creationId xmlns:a16="http://schemas.microsoft.com/office/drawing/2014/main" id="{D3936182-D606-49F8-B08F-6C62D21D54C4}"/>
                    </a:ext>
                  </a:extLst>
                </p:cNvPr>
                <p:cNvCxnSpPr/>
                <p:nvPr/>
              </p:nvCxnSpPr>
              <p:spPr>
                <a:xfrm flipH="1">
                  <a:off x="9037074" y="2814432"/>
                  <a:ext cx="56297" cy="778735"/>
                </a:xfrm>
                <a:prstGeom prst="bentConnector4">
                  <a:avLst>
                    <a:gd name="adj1" fmla="val 94613"/>
                    <a:gd name="adj2" fmla="val 50220"/>
                  </a:avLst>
                </a:prstGeom>
                <a:noFill/>
                <a:ln w="9525" cap="flat" cmpd="sng" algn="ctr">
                  <a:solidFill>
                    <a:srgbClr val="BBE0E3">
                      <a:shade val="95000"/>
                      <a:satMod val="105000"/>
                    </a:srgbClr>
                  </a:solidFill>
                  <a:prstDash val="solid"/>
                  <a:tailEnd type="triangle"/>
                </a:ln>
                <a:effectLst/>
              </p:spPr>
            </p:cxnSp>
            <p:sp>
              <p:nvSpPr>
                <p:cNvPr id="1135" name="文本框 1134">
                  <a:extLst>
                    <a:ext uri="{FF2B5EF4-FFF2-40B4-BE49-F238E27FC236}">
                      <a16:creationId xmlns:a16="http://schemas.microsoft.com/office/drawing/2014/main" id="{568C9ECA-0729-4A4C-94AE-E5EEB84A6F1F}"/>
                    </a:ext>
                  </a:extLst>
                </p:cNvPr>
                <p:cNvSpPr txBox="1"/>
                <p:nvPr/>
              </p:nvSpPr>
              <p:spPr>
                <a:xfrm>
                  <a:off x="8794337" y="3223440"/>
                  <a:ext cx="189021" cy="72732"/>
                </a:xfrm>
                <a:prstGeom prst="rect">
                  <a:avLst/>
                </a:prstGeom>
                <a:noFill/>
              </p:spPr>
              <p:txBody>
                <a:bodyPr wrap="non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err="1">
                      <a:ln>
                        <a:noFill/>
                      </a:ln>
                      <a:solidFill>
                        <a:srgbClr val="000000"/>
                      </a:solidFill>
                      <a:effectLst/>
                      <a:uLnTx/>
                      <a:uFillTx/>
                    </a:rPr>
                    <a:t>RS485</a:t>
                  </a:r>
                  <a:endParaRPr kumimoji="1" lang="en-US" altLang="zh-CN" sz="600" b="0" i="0" u="none" strike="noStrike" kern="0" cap="none" spc="0" normalizeH="0" baseline="0" noProof="0" dirty="0">
                    <a:ln>
                      <a:noFill/>
                    </a:ln>
                    <a:solidFill>
                      <a:srgbClr val="000000"/>
                    </a:solidFill>
                    <a:effectLst/>
                    <a:uLnTx/>
                    <a:uFillTx/>
                  </a:endParaRPr>
                </a:p>
              </p:txBody>
            </p:sp>
            <p:grpSp>
              <p:nvGrpSpPr>
                <p:cNvPr id="1136" name="组合 686">
                  <a:extLst>
                    <a:ext uri="{FF2B5EF4-FFF2-40B4-BE49-F238E27FC236}">
                      <a16:creationId xmlns:a16="http://schemas.microsoft.com/office/drawing/2014/main" id="{8B7EFEAA-B833-49E6-B1C6-5F923138E927}"/>
                    </a:ext>
                  </a:extLst>
                </p:cNvPr>
                <p:cNvGrpSpPr/>
                <p:nvPr/>
              </p:nvGrpSpPr>
              <p:grpSpPr>
                <a:xfrm>
                  <a:off x="6525173" y="1498189"/>
                  <a:ext cx="298504" cy="298331"/>
                  <a:chOff x="3960433" y="2506482"/>
                  <a:chExt cx="991551" cy="621214"/>
                </a:xfrm>
              </p:grpSpPr>
              <p:sp>
                <p:nvSpPr>
                  <p:cNvPr id="1163" name="AutoShape 3">
                    <a:extLst>
                      <a:ext uri="{FF2B5EF4-FFF2-40B4-BE49-F238E27FC236}">
                        <a16:creationId xmlns:a16="http://schemas.microsoft.com/office/drawing/2014/main" id="{B0F4BAC9-41E7-4E71-8199-47CB492862F9}"/>
                      </a:ext>
                    </a:extLst>
                  </p:cNvPr>
                  <p:cNvSpPr>
                    <a:spLocks noChangeAspect="1" noChangeArrowheads="1" noTextEdit="1"/>
                  </p:cNvSpPr>
                  <p:nvPr/>
                </p:nvSpPr>
                <p:spPr bwMode="auto">
                  <a:xfrm>
                    <a:off x="3960433" y="2506482"/>
                    <a:ext cx="991551" cy="621214"/>
                  </a:xfrm>
                  <a:prstGeom prst="roundRect">
                    <a:avLst>
                      <a:gd name="adj" fmla="val 11820"/>
                    </a:avLst>
                  </a:prstGeom>
                  <a:solidFill>
                    <a:srgbClr val="FFFFFF"/>
                  </a:solidFill>
                  <a:ln w="12700">
                    <a:solidFill>
                      <a:srgbClr val="EBEBEB">
                        <a:lumMod val="25000"/>
                      </a:srgbClr>
                    </a:solidFill>
                  </a:ln>
                  <a:effectLst>
                    <a:outerShdw blurRad="50800" dist="38100" dir="2700000" algn="tl" rotWithShape="0">
                      <a:prstClr val="black">
                        <a:alpha val="40000"/>
                      </a:prstClr>
                    </a:outerShdw>
                  </a:effectLst>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64" name="Freeform 5">
                    <a:extLst>
                      <a:ext uri="{FF2B5EF4-FFF2-40B4-BE49-F238E27FC236}">
                        <a16:creationId xmlns:a16="http://schemas.microsoft.com/office/drawing/2014/main" id="{FC325D6C-6197-4A21-8E3D-06B99B9B2D96}"/>
                      </a:ext>
                    </a:extLst>
                  </p:cNvPr>
                  <p:cNvSpPr>
                    <a:spLocks/>
                  </p:cNvSpPr>
                  <p:nvPr/>
                </p:nvSpPr>
                <p:spPr bwMode="auto">
                  <a:xfrm>
                    <a:off x="4368649" y="2793922"/>
                    <a:ext cx="175119" cy="74978"/>
                  </a:xfrm>
                  <a:custGeom>
                    <a:avLst/>
                    <a:gdLst>
                      <a:gd name="T0" fmla="*/ 608 w 714"/>
                      <a:gd name="T1" fmla="*/ 0 h 272"/>
                      <a:gd name="T2" fmla="*/ 608 w 714"/>
                      <a:gd name="T3" fmla="*/ 0 h 272"/>
                      <a:gd name="T4" fmla="*/ 106 w 714"/>
                      <a:gd name="T5" fmla="*/ 0 h 272"/>
                      <a:gd name="T6" fmla="*/ 106 w 714"/>
                      <a:gd name="T7" fmla="*/ 0 h 272"/>
                      <a:gd name="T8" fmla="*/ 86 w 714"/>
                      <a:gd name="T9" fmla="*/ 4 h 272"/>
                      <a:gd name="T10" fmla="*/ 66 w 714"/>
                      <a:gd name="T11" fmla="*/ 10 h 272"/>
                      <a:gd name="T12" fmla="*/ 48 w 714"/>
                      <a:gd name="T13" fmla="*/ 20 h 272"/>
                      <a:gd name="T14" fmla="*/ 32 w 714"/>
                      <a:gd name="T15" fmla="*/ 34 h 272"/>
                      <a:gd name="T16" fmla="*/ 20 w 714"/>
                      <a:gd name="T17" fmla="*/ 50 h 272"/>
                      <a:gd name="T18" fmla="*/ 10 w 714"/>
                      <a:gd name="T19" fmla="*/ 68 h 272"/>
                      <a:gd name="T20" fmla="*/ 2 w 714"/>
                      <a:gd name="T21" fmla="*/ 86 h 272"/>
                      <a:gd name="T22" fmla="*/ 0 w 714"/>
                      <a:gd name="T23" fmla="*/ 108 h 272"/>
                      <a:gd name="T24" fmla="*/ 0 w 714"/>
                      <a:gd name="T25" fmla="*/ 108 h 272"/>
                      <a:gd name="T26" fmla="*/ 0 w 714"/>
                      <a:gd name="T27" fmla="*/ 164 h 272"/>
                      <a:gd name="T28" fmla="*/ 0 w 714"/>
                      <a:gd name="T29" fmla="*/ 164 h 272"/>
                      <a:gd name="T30" fmla="*/ 2 w 714"/>
                      <a:gd name="T31" fmla="*/ 186 h 272"/>
                      <a:gd name="T32" fmla="*/ 10 w 714"/>
                      <a:gd name="T33" fmla="*/ 206 h 272"/>
                      <a:gd name="T34" fmla="*/ 20 w 714"/>
                      <a:gd name="T35" fmla="*/ 224 h 272"/>
                      <a:gd name="T36" fmla="*/ 32 w 714"/>
                      <a:gd name="T37" fmla="*/ 240 h 272"/>
                      <a:gd name="T38" fmla="*/ 48 w 714"/>
                      <a:gd name="T39" fmla="*/ 252 h 272"/>
                      <a:gd name="T40" fmla="*/ 66 w 714"/>
                      <a:gd name="T41" fmla="*/ 262 h 272"/>
                      <a:gd name="T42" fmla="*/ 86 w 714"/>
                      <a:gd name="T43" fmla="*/ 270 h 272"/>
                      <a:gd name="T44" fmla="*/ 106 w 714"/>
                      <a:gd name="T45" fmla="*/ 272 h 272"/>
                      <a:gd name="T46" fmla="*/ 106 w 714"/>
                      <a:gd name="T47" fmla="*/ 272 h 272"/>
                      <a:gd name="T48" fmla="*/ 608 w 714"/>
                      <a:gd name="T49" fmla="*/ 272 h 272"/>
                      <a:gd name="T50" fmla="*/ 608 w 714"/>
                      <a:gd name="T51" fmla="*/ 272 h 272"/>
                      <a:gd name="T52" fmla="*/ 628 w 714"/>
                      <a:gd name="T53" fmla="*/ 270 h 272"/>
                      <a:gd name="T54" fmla="*/ 648 w 714"/>
                      <a:gd name="T55" fmla="*/ 262 h 272"/>
                      <a:gd name="T56" fmla="*/ 666 w 714"/>
                      <a:gd name="T57" fmla="*/ 252 h 272"/>
                      <a:gd name="T58" fmla="*/ 682 w 714"/>
                      <a:gd name="T59" fmla="*/ 240 h 272"/>
                      <a:gd name="T60" fmla="*/ 694 w 714"/>
                      <a:gd name="T61" fmla="*/ 224 h 272"/>
                      <a:gd name="T62" fmla="*/ 704 w 714"/>
                      <a:gd name="T63" fmla="*/ 206 h 272"/>
                      <a:gd name="T64" fmla="*/ 712 w 714"/>
                      <a:gd name="T65" fmla="*/ 186 h 272"/>
                      <a:gd name="T66" fmla="*/ 714 w 714"/>
                      <a:gd name="T67" fmla="*/ 164 h 272"/>
                      <a:gd name="T68" fmla="*/ 714 w 714"/>
                      <a:gd name="T69" fmla="*/ 164 h 272"/>
                      <a:gd name="T70" fmla="*/ 714 w 714"/>
                      <a:gd name="T71" fmla="*/ 108 h 272"/>
                      <a:gd name="T72" fmla="*/ 714 w 714"/>
                      <a:gd name="T73" fmla="*/ 108 h 272"/>
                      <a:gd name="T74" fmla="*/ 712 w 714"/>
                      <a:gd name="T75" fmla="*/ 86 h 272"/>
                      <a:gd name="T76" fmla="*/ 704 w 714"/>
                      <a:gd name="T77" fmla="*/ 68 h 272"/>
                      <a:gd name="T78" fmla="*/ 694 w 714"/>
                      <a:gd name="T79" fmla="*/ 50 h 272"/>
                      <a:gd name="T80" fmla="*/ 682 w 714"/>
                      <a:gd name="T81" fmla="*/ 34 h 272"/>
                      <a:gd name="T82" fmla="*/ 666 w 714"/>
                      <a:gd name="T83" fmla="*/ 20 h 272"/>
                      <a:gd name="T84" fmla="*/ 648 w 714"/>
                      <a:gd name="T85" fmla="*/ 10 h 272"/>
                      <a:gd name="T86" fmla="*/ 628 w 714"/>
                      <a:gd name="T87" fmla="*/ 4 h 272"/>
                      <a:gd name="T88" fmla="*/ 608 w 714"/>
                      <a:gd name="T89" fmla="*/ 0 h 272"/>
                      <a:gd name="T90" fmla="*/ 608 w 714"/>
                      <a:gd name="T91"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14" h="272">
                        <a:moveTo>
                          <a:pt x="608" y="0"/>
                        </a:moveTo>
                        <a:lnTo>
                          <a:pt x="608" y="0"/>
                        </a:lnTo>
                        <a:lnTo>
                          <a:pt x="106" y="0"/>
                        </a:lnTo>
                        <a:lnTo>
                          <a:pt x="106" y="0"/>
                        </a:lnTo>
                        <a:lnTo>
                          <a:pt x="86" y="4"/>
                        </a:lnTo>
                        <a:lnTo>
                          <a:pt x="66" y="10"/>
                        </a:lnTo>
                        <a:lnTo>
                          <a:pt x="48" y="20"/>
                        </a:lnTo>
                        <a:lnTo>
                          <a:pt x="32" y="34"/>
                        </a:lnTo>
                        <a:lnTo>
                          <a:pt x="20" y="50"/>
                        </a:lnTo>
                        <a:lnTo>
                          <a:pt x="10" y="68"/>
                        </a:lnTo>
                        <a:lnTo>
                          <a:pt x="2" y="86"/>
                        </a:lnTo>
                        <a:lnTo>
                          <a:pt x="0" y="108"/>
                        </a:lnTo>
                        <a:lnTo>
                          <a:pt x="0" y="108"/>
                        </a:lnTo>
                        <a:lnTo>
                          <a:pt x="0" y="164"/>
                        </a:lnTo>
                        <a:lnTo>
                          <a:pt x="0" y="164"/>
                        </a:lnTo>
                        <a:lnTo>
                          <a:pt x="2" y="186"/>
                        </a:lnTo>
                        <a:lnTo>
                          <a:pt x="10" y="206"/>
                        </a:lnTo>
                        <a:lnTo>
                          <a:pt x="20" y="224"/>
                        </a:lnTo>
                        <a:lnTo>
                          <a:pt x="32" y="240"/>
                        </a:lnTo>
                        <a:lnTo>
                          <a:pt x="48" y="252"/>
                        </a:lnTo>
                        <a:lnTo>
                          <a:pt x="66" y="262"/>
                        </a:lnTo>
                        <a:lnTo>
                          <a:pt x="86" y="270"/>
                        </a:lnTo>
                        <a:lnTo>
                          <a:pt x="106" y="272"/>
                        </a:lnTo>
                        <a:lnTo>
                          <a:pt x="106" y="272"/>
                        </a:lnTo>
                        <a:lnTo>
                          <a:pt x="608" y="272"/>
                        </a:lnTo>
                        <a:lnTo>
                          <a:pt x="608" y="272"/>
                        </a:lnTo>
                        <a:lnTo>
                          <a:pt x="628" y="270"/>
                        </a:lnTo>
                        <a:lnTo>
                          <a:pt x="648" y="262"/>
                        </a:lnTo>
                        <a:lnTo>
                          <a:pt x="666" y="252"/>
                        </a:lnTo>
                        <a:lnTo>
                          <a:pt x="682" y="240"/>
                        </a:lnTo>
                        <a:lnTo>
                          <a:pt x="694" y="224"/>
                        </a:lnTo>
                        <a:lnTo>
                          <a:pt x="704" y="206"/>
                        </a:lnTo>
                        <a:lnTo>
                          <a:pt x="712" y="186"/>
                        </a:lnTo>
                        <a:lnTo>
                          <a:pt x="714" y="164"/>
                        </a:lnTo>
                        <a:lnTo>
                          <a:pt x="714" y="164"/>
                        </a:lnTo>
                        <a:lnTo>
                          <a:pt x="714" y="108"/>
                        </a:lnTo>
                        <a:lnTo>
                          <a:pt x="714" y="108"/>
                        </a:lnTo>
                        <a:lnTo>
                          <a:pt x="712" y="86"/>
                        </a:lnTo>
                        <a:lnTo>
                          <a:pt x="704" y="68"/>
                        </a:lnTo>
                        <a:lnTo>
                          <a:pt x="694" y="50"/>
                        </a:lnTo>
                        <a:lnTo>
                          <a:pt x="682" y="34"/>
                        </a:lnTo>
                        <a:lnTo>
                          <a:pt x="666" y="20"/>
                        </a:lnTo>
                        <a:lnTo>
                          <a:pt x="648" y="10"/>
                        </a:lnTo>
                        <a:lnTo>
                          <a:pt x="628" y="4"/>
                        </a:lnTo>
                        <a:lnTo>
                          <a:pt x="608" y="0"/>
                        </a:lnTo>
                        <a:lnTo>
                          <a:pt x="608" y="0"/>
                        </a:lnTo>
                        <a:close/>
                      </a:path>
                    </a:pathLst>
                  </a:custGeom>
                  <a:solidFill>
                    <a:srgbClr val="1D1D1A"/>
                  </a:solid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grpSp>
                <p:nvGrpSpPr>
                  <p:cNvPr id="1165" name="组合 88">
                    <a:extLst>
                      <a:ext uri="{FF2B5EF4-FFF2-40B4-BE49-F238E27FC236}">
                        <a16:creationId xmlns:a16="http://schemas.microsoft.com/office/drawing/2014/main" id="{C2EBC67E-B18A-452C-81C2-39C9BE8EAE25}"/>
                      </a:ext>
                    </a:extLst>
                  </p:cNvPr>
                  <p:cNvGrpSpPr/>
                  <p:nvPr/>
                </p:nvGrpSpPr>
                <p:grpSpPr>
                  <a:xfrm>
                    <a:off x="4431727" y="2853960"/>
                    <a:ext cx="45985" cy="7934"/>
                    <a:chOff x="2694592" y="3086244"/>
                    <a:chExt cx="260354" cy="41207"/>
                  </a:xfrm>
                  <a:solidFill>
                    <a:srgbClr val="FFFFFF">
                      <a:alpha val="63000"/>
                    </a:srgbClr>
                  </a:solidFill>
                </p:grpSpPr>
                <p:sp>
                  <p:nvSpPr>
                    <p:cNvPr id="1186" name="Freeform 8">
                      <a:extLst>
                        <a:ext uri="{FF2B5EF4-FFF2-40B4-BE49-F238E27FC236}">
                          <a16:creationId xmlns:a16="http://schemas.microsoft.com/office/drawing/2014/main" id="{3634D402-BB35-4CC9-A738-EC9DDAB43E4E}"/>
                        </a:ext>
                      </a:extLst>
                    </p:cNvPr>
                    <p:cNvSpPr>
                      <a:spLocks/>
                    </p:cNvSpPr>
                    <p:nvPr/>
                  </p:nvSpPr>
                  <p:spPr bwMode="auto">
                    <a:xfrm>
                      <a:off x="2694592" y="3086244"/>
                      <a:ext cx="39335" cy="41207"/>
                    </a:xfrm>
                    <a:custGeom>
                      <a:avLst/>
                      <a:gdLst>
                        <a:gd name="T0" fmla="*/ 10 w 42"/>
                        <a:gd name="T1" fmla="*/ 18 h 44"/>
                        <a:gd name="T2" fmla="*/ 32 w 42"/>
                        <a:gd name="T3" fmla="*/ 18 h 44"/>
                        <a:gd name="T4" fmla="*/ 32 w 42"/>
                        <a:gd name="T5" fmla="*/ 0 h 44"/>
                        <a:gd name="T6" fmla="*/ 42 w 42"/>
                        <a:gd name="T7" fmla="*/ 0 h 44"/>
                        <a:gd name="T8" fmla="*/ 42 w 42"/>
                        <a:gd name="T9" fmla="*/ 44 h 44"/>
                        <a:gd name="T10" fmla="*/ 32 w 42"/>
                        <a:gd name="T11" fmla="*/ 44 h 44"/>
                        <a:gd name="T12" fmla="*/ 32 w 42"/>
                        <a:gd name="T13" fmla="*/ 26 h 44"/>
                        <a:gd name="T14" fmla="*/ 10 w 42"/>
                        <a:gd name="T15" fmla="*/ 26 h 44"/>
                        <a:gd name="T16" fmla="*/ 10 w 42"/>
                        <a:gd name="T17" fmla="*/ 44 h 44"/>
                        <a:gd name="T18" fmla="*/ 0 w 42"/>
                        <a:gd name="T19" fmla="*/ 44 h 44"/>
                        <a:gd name="T20" fmla="*/ 0 w 42"/>
                        <a:gd name="T21" fmla="*/ 0 h 44"/>
                        <a:gd name="T22" fmla="*/ 10 w 42"/>
                        <a:gd name="T23" fmla="*/ 0 h 44"/>
                        <a:gd name="T24" fmla="*/ 10 w 42"/>
                        <a:gd name="T2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4">
                          <a:moveTo>
                            <a:pt x="10" y="18"/>
                          </a:moveTo>
                          <a:lnTo>
                            <a:pt x="32" y="18"/>
                          </a:lnTo>
                          <a:lnTo>
                            <a:pt x="32" y="0"/>
                          </a:lnTo>
                          <a:lnTo>
                            <a:pt x="42" y="0"/>
                          </a:lnTo>
                          <a:lnTo>
                            <a:pt x="42" y="44"/>
                          </a:lnTo>
                          <a:lnTo>
                            <a:pt x="32" y="44"/>
                          </a:lnTo>
                          <a:lnTo>
                            <a:pt x="32" y="26"/>
                          </a:lnTo>
                          <a:lnTo>
                            <a:pt x="10" y="26"/>
                          </a:lnTo>
                          <a:lnTo>
                            <a:pt x="10" y="44"/>
                          </a:lnTo>
                          <a:lnTo>
                            <a:pt x="0" y="44"/>
                          </a:lnTo>
                          <a:lnTo>
                            <a:pt x="0" y="0"/>
                          </a:lnTo>
                          <a:lnTo>
                            <a:pt x="10" y="0"/>
                          </a:lnTo>
                          <a:lnTo>
                            <a:pt x="10" y="18"/>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7" name="Freeform 9">
                      <a:extLst>
                        <a:ext uri="{FF2B5EF4-FFF2-40B4-BE49-F238E27FC236}">
                          <a16:creationId xmlns:a16="http://schemas.microsoft.com/office/drawing/2014/main" id="{E4709BAA-DF53-4CA5-8234-4F8EB5B0F9A4}"/>
                        </a:ext>
                      </a:extLst>
                    </p:cNvPr>
                    <p:cNvSpPr>
                      <a:spLocks/>
                    </p:cNvSpPr>
                    <p:nvPr/>
                  </p:nvSpPr>
                  <p:spPr bwMode="auto">
                    <a:xfrm>
                      <a:off x="2741418" y="3086244"/>
                      <a:ext cx="41207" cy="41207"/>
                    </a:xfrm>
                    <a:custGeom>
                      <a:avLst/>
                      <a:gdLst>
                        <a:gd name="T0" fmla="*/ 10 w 44"/>
                        <a:gd name="T1" fmla="*/ 26 h 44"/>
                        <a:gd name="T2" fmla="*/ 10 w 44"/>
                        <a:gd name="T3" fmla="*/ 26 h 44"/>
                        <a:gd name="T4" fmla="*/ 12 w 44"/>
                        <a:gd name="T5" fmla="*/ 32 h 44"/>
                        <a:gd name="T6" fmla="*/ 14 w 44"/>
                        <a:gd name="T7" fmla="*/ 34 h 44"/>
                        <a:gd name="T8" fmla="*/ 16 w 44"/>
                        <a:gd name="T9" fmla="*/ 36 h 44"/>
                        <a:gd name="T10" fmla="*/ 22 w 44"/>
                        <a:gd name="T11" fmla="*/ 38 h 44"/>
                        <a:gd name="T12" fmla="*/ 22 w 44"/>
                        <a:gd name="T13" fmla="*/ 38 h 44"/>
                        <a:gd name="T14" fmla="*/ 28 w 44"/>
                        <a:gd name="T15" fmla="*/ 36 h 44"/>
                        <a:gd name="T16" fmla="*/ 30 w 44"/>
                        <a:gd name="T17" fmla="*/ 34 h 44"/>
                        <a:gd name="T18" fmla="*/ 32 w 44"/>
                        <a:gd name="T19" fmla="*/ 32 h 44"/>
                        <a:gd name="T20" fmla="*/ 32 w 44"/>
                        <a:gd name="T21" fmla="*/ 26 h 44"/>
                        <a:gd name="T22" fmla="*/ 32 w 44"/>
                        <a:gd name="T23" fmla="*/ 0 h 44"/>
                        <a:gd name="T24" fmla="*/ 44 w 44"/>
                        <a:gd name="T25" fmla="*/ 0 h 44"/>
                        <a:gd name="T26" fmla="*/ 44 w 44"/>
                        <a:gd name="T27" fmla="*/ 26 h 44"/>
                        <a:gd name="T28" fmla="*/ 44 w 44"/>
                        <a:gd name="T29" fmla="*/ 26 h 44"/>
                        <a:gd name="T30" fmla="*/ 42 w 44"/>
                        <a:gd name="T31" fmla="*/ 34 h 44"/>
                        <a:gd name="T32" fmla="*/ 40 w 44"/>
                        <a:gd name="T33" fmla="*/ 38 h 44"/>
                        <a:gd name="T34" fmla="*/ 40 w 44"/>
                        <a:gd name="T35" fmla="*/ 38 h 44"/>
                        <a:gd name="T36" fmla="*/ 32 w 44"/>
                        <a:gd name="T37" fmla="*/ 44 h 44"/>
                        <a:gd name="T38" fmla="*/ 22 w 44"/>
                        <a:gd name="T39" fmla="*/ 44 h 44"/>
                        <a:gd name="T40" fmla="*/ 22 w 44"/>
                        <a:gd name="T41" fmla="*/ 44 h 44"/>
                        <a:gd name="T42" fmla="*/ 12 w 44"/>
                        <a:gd name="T43" fmla="*/ 44 h 44"/>
                        <a:gd name="T44" fmla="*/ 4 w 44"/>
                        <a:gd name="T45" fmla="*/ 38 h 44"/>
                        <a:gd name="T46" fmla="*/ 4 w 44"/>
                        <a:gd name="T47" fmla="*/ 38 h 44"/>
                        <a:gd name="T48" fmla="*/ 2 w 44"/>
                        <a:gd name="T49" fmla="*/ 34 h 44"/>
                        <a:gd name="T50" fmla="*/ 0 w 44"/>
                        <a:gd name="T51" fmla="*/ 26 h 44"/>
                        <a:gd name="T52" fmla="*/ 0 w 44"/>
                        <a:gd name="T53" fmla="*/ 0 h 44"/>
                        <a:gd name="T54" fmla="*/ 10 w 44"/>
                        <a:gd name="T55" fmla="*/ 0 h 44"/>
                        <a:gd name="T56" fmla="*/ 10 w 44"/>
                        <a:gd name="T57"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4">
                          <a:moveTo>
                            <a:pt x="10" y="26"/>
                          </a:moveTo>
                          <a:lnTo>
                            <a:pt x="10" y="26"/>
                          </a:lnTo>
                          <a:lnTo>
                            <a:pt x="12" y="32"/>
                          </a:lnTo>
                          <a:lnTo>
                            <a:pt x="14" y="34"/>
                          </a:lnTo>
                          <a:lnTo>
                            <a:pt x="16" y="36"/>
                          </a:lnTo>
                          <a:lnTo>
                            <a:pt x="22" y="38"/>
                          </a:lnTo>
                          <a:lnTo>
                            <a:pt x="22" y="38"/>
                          </a:lnTo>
                          <a:lnTo>
                            <a:pt x="28" y="36"/>
                          </a:lnTo>
                          <a:lnTo>
                            <a:pt x="30" y="34"/>
                          </a:lnTo>
                          <a:lnTo>
                            <a:pt x="32" y="32"/>
                          </a:lnTo>
                          <a:lnTo>
                            <a:pt x="32" y="26"/>
                          </a:lnTo>
                          <a:lnTo>
                            <a:pt x="32" y="0"/>
                          </a:lnTo>
                          <a:lnTo>
                            <a:pt x="44" y="0"/>
                          </a:lnTo>
                          <a:lnTo>
                            <a:pt x="44" y="26"/>
                          </a:lnTo>
                          <a:lnTo>
                            <a:pt x="44" y="26"/>
                          </a:lnTo>
                          <a:lnTo>
                            <a:pt x="42" y="34"/>
                          </a:lnTo>
                          <a:lnTo>
                            <a:pt x="40" y="38"/>
                          </a:lnTo>
                          <a:lnTo>
                            <a:pt x="40" y="38"/>
                          </a:lnTo>
                          <a:lnTo>
                            <a:pt x="32" y="44"/>
                          </a:lnTo>
                          <a:lnTo>
                            <a:pt x="22" y="44"/>
                          </a:lnTo>
                          <a:lnTo>
                            <a:pt x="22" y="44"/>
                          </a:lnTo>
                          <a:lnTo>
                            <a:pt x="12" y="44"/>
                          </a:lnTo>
                          <a:lnTo>
                            <a:pt x="4" y="38"/>
                          </a:lnTo>
                          <a:lnTo>
                            <a:pt x="4" y="38"/>
                          </a:lnTo>
                          <a:lnTo>
                            <a:pt x="2" y="34"/>
                          </a:lnTo>
                          <a:lnTo>
                            <a:pt x="0" y="26"/>
                          </a:lnTo>
                          <a:lnTo>
                            <a:pt x="0" y="0"/>
                          </a:lnTo>
                          <a:lnTo>
                            <a:pt x="10" y="0"/>
                          </a:lnTo>
                          <a:lnTo>
                            <a:pt x="10" y="26"/>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8" name="Freeform 10">
                      <a:extLst>
                        <a:ext uri="{FF2B5EF4-FFF2-40B4-BE49-F238E27FC236}">
                          <a16:creationId xmlns:a16="http://schemas.microsoft.com/office/drawing/2014/main" id="{FF94EF5A-8811-4891-AF2C-6688B39B200D}"/>
                        </a:ext>
                      </a:extLst>
                    </p:cNvPr>
                    <p:cNvSpPr>
                      <a:spLocks/>
                    </p:cNvSpPr>
                    <p:nvPr/>
                  </p:nvSpPr>
                  <p:spPr bwMode="auto">
                    <a:xfrm>
                      <a:off x="2784498" y="3086244"/>
                      <a:ext cx="48699" cy="41207"/>
                    </a:xfrm>
                    <a:custGeom>
                      <a:avLst/>
                      <a:gdLst>
                        <a:gd name="T0" fmla="*/ 30 w 52"/>
                        <a:gd name="T1" fmla="*/ 0 h 44"/>
                        <a:gd name="T2" fmla="*/ 52 w 52"/>
                        <a:gd name="T3" fmla="*/ 44 h 44"/>
                        <a:gd name="T4" fmla="*/ 40 w 52"/>
                        <a:gd name="T5" fmla="*/ 44 h 44"/>
                        <a:gd name="T6" fmla="*/ 36 w 52"/>
                        <a:gd name="T7" fmla="*/ 34 h 44"/>
                        <a:gd name="T8" fmla="*/ 14 w 52"/>
                        <a:gd name="T9" fmla="*/ 34 h 44"/>
                        <a:gd name="T10" fmla="*/ 10 w 52"/>
                        <a:gd name="T11" fmla="*/ 44 h 44"/>
                        <a:gd name="T12" fmla="*/ 0 w 52"/>
                        <a:gd name="T13" fmla="*/ 44 h 44"/>
                        <a:gd name="T14" fmla="*/ 20 w 52"/>
                        <a:gd name="T15" fmla="*/ 0 h 44"/>
                        <a:gd name="T16" fmla="*/ 30 w 5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4">
                          <a:moveTo>
                            <a:pt x="30" y="0"/>
                          </a:moveTo>
                          <a:lnTo>
                            <a:pt x="52" y="44"/>
                          </a:lnTo>
                          <a:lnTo>
                            <a:pt x="40" y="44"/>
                          </a:lnTo>
                          <a:lnTo>
                            <a:pt x="36" y="34"/>
                          </a:lnTo>
                          <a:lnTo>
                            <a:pt x="14" y="34"/>
                          </a:lnTo>
                          <a:lnTo>
                            <a:pt x="10" y="44"/>
                          </a:lnTo>
                          <a:lnTo>
                            <a:pt x="0" y="44"/>
                          </a:lnTo>
                          <a:lnTo>
                            <a:pt x="20" y="0"/>
                          </a:lnTo>
                          <a:lnTo>
                            <a:pt x="30" y="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9" name="Freeform 11">
                      <a:extLst>
                        <a:ext uri="{FF2B5EF4-FFF2-40B4-BE49-F238E27FC236}">
                          <a16:creationId xmlns:a16="http://schemas.microsoft.com/office/drawing/2014/main" id="{FBE3C868-C82C-4788-9D3C-F4188F7A3725}"/>
                        </a:ext>
                      </a:extLst>
                    </p:cNvPr>
                    <p:cNvSpPr>
                      <a:spLocks/>
                    </p:cNvSpPr>
                    <p:nvPr/>
                  </p:nvSpPr>
                  <p:spPr bwMode="auto">
                    <a:xfrm>
                      <a:off x="2801609" y="3093738"/>
                      <a:ext cx="13111" cy="16858"/>
                    </a:xfrm>
                    <a:custGeom>
                      <a:avLst/>
                      <a:gdLst>
                        <a:gd name="T0" fmla="*/ 0 w 14"/>
                        <a:gd name="T1" fmla="*/ 18 h 18"/>
                        <a:gd name="T2" fmla="*/ 14 w 14"/>
                        <a:gd name="T3" fmla="*/ 18 h 18"/>
                        <a:gd name="T4" fmla="*/ 6 w 14"/>
                        <a:gd name="T5" fmla="*/ 0 h 18"/>
                        <a:gd name="T6" fmla="*/ 0 w 14"/>
                        <a:gd name="T7" fmla="*/ 18 h 18"/>
                      </a:gdLst>
                      <a:ahLst/>
                      <a:cxnLst>
                        <a:cxn ang="0">
                          <a:pos x="T0" y="T1"/>
                        </a:cxn>
                        <a:cxn ang="0">
                          <a:pos x="T2" y="T3"/>
                        </a:cxn>
                        <a:cxn ang="0">
                          <a:pos x="T4" y="T5"/>
                        </a:cxn>
                        <a:cxn ang="0">
                          <a:pos x="T6" y="T7"/>
                        </a:cxn>
                      </a:cxnLst>
                      <a:rect l="0" t="0" r="r" b="b"/>
                      <a:pathLst>
                        <a:path w="14" h="18">
                          <a:moveTo>
                            <a:pt x="0" y="18"/>
                          </a:moveTo>
                          <a:lnTo>
                            <a:pt x="14" y="18"/>
                          </a:lnTo>
                          <a:lnTo>
                            <a:pt x="6" y="0"/>
                          </a:lnTo>
                          <a:lnTo>
                            <a:pt x="0" y="18"/>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90" name="Freeform 12">
                      <a:extLst>
                        <a:ext uri="{FF2B5EF4-FFF2-40B4-BE49-F238E27FC236}">
                          <a16:creationId xmlns:a16="http://schemas.microsoft.com/office/drawing/2014/main" id="{B145230C-65FF-41D5-BFA1-9C7B672E90B1}"/>
                        </a:ext>
                      </a:extLst>
                    </p:cNvPr>
                    <p:cNvSpPr>
                      <a:spLocks/>
                    </p:cNvSpPr>
                    <p:nvPr/>
                  </p:nvSpPr>
                  <p:spPr bwMode="auto">
                    <a:xfrm>
                      <a:off x="2827577" y="3086244"/>
                      <a:ext cx="69304" cy="41207"/>
                    </a:xfrm>
                    <a:custGeom>
                      <a:avLst/>
                      <a:gdLst>
                        <a:gd name="T0" fmla="*/ 10 w 74"/>
                        <a:gd name="T1" fmla="*/ 0 h 44"/>
                        <a:gd name="T2" fmla="*/ 22 w 74"/>
                        <a:gd name="T3" fmla="*/ 34 h 44"/>
                        <a:gd name="T4" fmla="*/ 30 w 74"/>
                        <a:gd name="T5" fmla="*/ 0 h 44"/>
                        <a:gd name="T6" fmla="*/ 42 w 74"/>
                        <a:gd name="T7" fmla="*/ 0 h 44"/>
                        <a:gd name="T8" fmla="*/ 54 w 74"/>
                        <a:gd name="T9" fmla="*/ 34 h 44"/>
                        <a:gd name="T10" fmla="*/ 64 w 74"/>
                        <a:gd name="T11" fmla="*/ 0 h 44"/>
                        <a:gd name="T12" fmla="*/ 74 w 74"/>
                        <a:gd name="T13" fmla="*/ 0 h 44"/>
                        <a:gd name="T14" fmla="*/ 60 w 74"/>
                        <a:gd name="T15" fmla="*/ 44 h 44"/>
                        <a:gd name="T16" fmla="*/ 48 w 74"/>
                        <a:gd name="T17" fmla="*/ 44 h 44"/>
                        <a:gd name="T18" fmla="*/ 36 w 74"/>
                        <a:gd name="T19" fmla="*/ 10 h 44"/>
                        <a:gd name="T20" fmla="*/ 28 w 74"/>
                        <a:gd name="T21" fmla="*/ 44 h 44"/>
                        <a:gd name="T22" fmla="*/ 16 w 74"/>
                        <a:gd name="T23" fmla="*/ 44 h 44"/>
                        <a:gd name="T24" fmla="*/ 0 w 74"/>
                        <a:gd name="T25" fmla="*/ 0 h 44"/>
                        <a:gd name="T26" fmla="*/ 10 w 74"/>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44">
                          <a:moveTo>
                            <a:pt x="10" y="0"/>
                          </a:moveTo>
                          <a:lnTo>
                            <a:pt x="22" y="34"/>
                          </a:lnTo>
                          <a:lnTo>
                            <a:pt x="30" y="0"/>
                          </a:lnTo>
                          <a:lnTo>
                            <a:pt x="42" y="0"/>
                          </a:lnTo>
                          <a:lnTo>
                            <a:pt x="54" y="34"/>
                          </a:lnTo>
                          <a:lnTo>
                            <a:pt x="64" y="0"/>
                          </a:lnTo>
                          <a:lnTo>
                            <a:pt x="74" y="0"/>
                          </a:lnTo>
                          <a:lnTo>
                            <a:pt x="60" y="44"/>
                          </a:lnTo>
                          <a:lnTo>
                            <a:pt x="48" y="44"/>
                          </a:lnTo>
                          <a:lnTo>
                            <a:pt x="36" y="10"/>
                          </a:lnTo>
                          <a:lnTo>
                            <a:pt x="28" y="44"/>
                          </a:lnTo>
                          <a:lnTo>
                            <a:pt x="16" y="44"/>
                          </a:lnTo>
                          <a:lnTo>
                            <a:pt x="0" y="0"/>
                          </a:lnTo>
                          <a:lnTo>
                            <a:pt x="10" y="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91" name="Freeform 13">
                      <a:extLst>
                        <a:ext uri="{FF2B5EF4-FFF2-40B4-BE49-F238E27FC236}">
                          <a16:creationId xmlns:a16="http://schemas.microsoft.com/office/drawing/2014/main" id="{1BDBAC1F-BF59-4DDC-BF88-AC3B0F5BA4B5}"/>
                        </a:ext>
                      </a:extLst>
                    </p:cNvPr>
                    <p:cNvSpPr>
                      <a:spLocks/>
                    </p:cNvSpPr>
                    <p:nvPr/>
                  </p:nvSpPr>
                  <p:spPr bwMode="auto">
                    <a:xfrm>
                      <a:off x="2900629" y="3086244"/>
                      <a:ext cx="37460" cy="41207"/>
                    </a:xfrm>
                    <a:custGeom>
                      <a:avLst/>
                      <a:gdLst>
                        <a:gd name="T0" fmla="*/ 10 w 40"/>
                        <a:gd name="T1" fmla="*/ 18 h 44"/>
                        <a:gd name="T2" fmla="*/ 40 w 40"/>
                        <a:gd name="T3" fmla="*/ 18 h 44"/>
                        <a:gd name="T4" fmla="*/ 40 w 40"/>
                        <a:gd name="T5" fmla="*/ 26 h 44"/>
                        <a:gd name="T6" fmla="*/ 10 w 40"/>
                        <a:gd name="T7" fmla="*/ 26 h 44"/>
                        <a:gd name="T8" fmla="*/ 10 w 40"/>
                        <a:gd name="T9" fmla="*/ 26 h 44"/>
                        <a:gd name="T10" fmla="*/ 12 w 40"/>
                        <a:gd name="T11" fmla="*/ 30 h 44"/>
                        <a:gd name="T12" fmla="*/ 14 w 40"/>
                        <a:gd name="T13" fmla="*/ 34 h 44"/>
                        <a:gd name="T14" fmla="*/ 18 w 40"/>
                        <a:gd name="T15" fmla="*/ 36 h 44"/>
                        <a:gd name="T16" fmla="*/ 22 w 40"/>
                        <a:gd name="T17" fmla="*/ 36 h 44"/>
                        <a:gd name="T18" fmla="*/ 40 w 40"/>
                        <a:gd name="T19" fmla="*/ 36 h 44"/>
                        <a:gd name="T20" fmla="*/ 40 w 40"/>
                        <a:gd name="T21" fmla="*/ 44 h 44"/>
                        <a:gd name="T22" fmla="*/ 22 w 40"/>
                        <a:gd name="T23" fmla="*/ 44 h 44"/>
                        <a:gd name="T24" fmla="*/ 22 w 40"/>
                        <a:gd name="T25" fmla="*/ 44 h 44"/>
                        <a:gd name="T26" fmla="*/ 14 w 40"/>
                        <a:gd name="T27" fmla="*/ 44 h 44"/>
                        <a:gd name="T28" fmla="*/ 6 w 40"/>
                        <a:gd name="T29" fmla="*/ 40 h 44"/>
                        <a:gd name="T30" fmla="*/ 6 w 40"/>
                        <a:gd name="T31" fmla="*/ 40 h 44"/>
                        <a:gd name="T32" fmla="*/ 4 w 40"/>
                        <a:gd name="T33" fmla="*/ 38 h 44"/>
                        <a:gd name="T34" fmla="*/ 0 w 40"/>
                        <a:gd name="T35" fmla="*/ 34 h 44"/>
                        <a:gd name="T36" fmla="*/ 0 w 40"/>
                        <a:gd name="T37" fmla="*/ 22 h 44"/>
                        <a:gd name="T38" fmla="*/ 0 w 40"/>
                        <a:gd name="T39" fmla="*/ 22 h 44"/>
                        <a:gd name="T40" fmla="*/ 0 w 40"/>
                        <a:gd name="T41" fmla="*/ 12 h 44"/>
                        <a:gd name="T42" fmla="*/ 4 w 40"/>
                        <a:gd name="T43" fmla="*/ 6 h 44"/>
                        <a:gd name="T44" fmla="*/ 12 w 40"/>
                        <a:gd name="T45" fmla="*/ 0 h 44"/>
                        <a:gd name="T46" fmla="*/ 22 w 40"/>
                        <a:gd name="T47" fmla="*/ 0 h 44"/>
                        <a:gd name="T48" fmla="*/ 40 w 40"/>
                        <a:gd name="T49" fmla="*/ 0 h 44"/>
                        <a:gd name="T50" fmla="*/ 40 w 40"/>
                        <a:gd name="T51" fmla="*/ 8 h 44"/>
                        <a:gd name="T52" fmla="*/ 22 w 40"/>
                        <a:gd name="T53" fmla="*/ 8 h 44"/>
                        <a:gd name="T54" fmla="*/ 22 w 40"/>
                        <a:gd name="T55" fmla="*/ 8 h 44"/>
                        <a:gd name="T56" fmla="*/ 18 w 40"/>
                        <a:gd name="T57" fmla="*/ 8 h 44"/>
                        <a:gd name="T58" fmla="*/ 14 w 40"/>
                        <a:gd name="T59" fmla="*/ 10 h 44"/>
                        <a:gd name="T60" fmla="*/ 12 w 40"/>
                        <a:gd name="T61" fmla="*/ 14 h 44"/>
                        <a:gd name="T62" fmla="*/ 10 w 40"/>
                        <a:gd name="T6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4">
                          <a:moveTo>
                            <a:pt x="10" y="18"/>
                          </a:moveTo>
                          <a:lnTo>
                            <a:pt x="40" y="18"/>
                          </a:lnTo>
                          <a:lnTo>
                            <a:pt x="40" y="26"/>
                          </a:lnTo>
                          <a:lnTo>
                            <a:pt x="10" y="26"/>
                          </a:lnTo>
                          <a:lnTo>
                            <a:pt x="10" y="26"/>
                          </a:lnTo>
                          <a:lnTo>
                            <a:pt x="12" y="30"/>
                          </a:lnTo>
                          <a:lnTo>
                            <a:pt x="14" y="34"/>
                          </a:lnTo>
                          <a:lnTo>
                            <a:pt x="18" y="36"/>
                          </a:lnTo>
                          <a:lnTo>
                            <a:pt x="22" y="36"/>
                          </a:lnTo>
                          <a:lnTo>
                            <a:pt x="40" y="36"/>
                          </a:lnTo>
                          <a:lnTo>
                            <a:pt x="40" y="44"/>
                          </a:lnTo>
                          <a:lnTo>
                            <a:pt x="22" y="44"/>
                          </a:lnTo>
                          <a:lnTo>
                            <a:pt x="22" y="44"/>
                          </a:lnTo>
                          <a:lnTo>
                            <a:pt x="14" y="44"/>
                          </a:lnTo>
                          <a:lnTo>
                            <a:pt x="6" y="40"/>
                          </a:lnTo>
                          <a:lnTo>
                            <a:pt x="6" y="40"/>
                          </a:lnTo>
                          <a:lnTo>
                            <a:pt x="4" y="38"/>
                          </a:lnTo>
                          <a:lnTo>
                            <a:pt x="0" y="34"/>
                          </a:lnTo>
                          <a:lnTo>
                            <a:pt x="0" y="22"/>
                          </a:lnTo>
                          <a:lnTo>
                            <a:pt x="0" y="22"/>
                          </a:lnTo>
                          <a:lnTo>
                            <a:pt x="0" y="12"/>
                          </a:lnTo>
                          <a:lnTo>
                            <a:pt x="4" y="6"/>
                          </a:lnTo>
                          <a:lnTo>
                            <a:pt x="12" y="0"/>
                          </a:lnTo>
                          <a:lnTo>
                            <a:pt x="22" y="0"/>
                          </a:lnTo>
                          <a:lnTo>
                            <a:pt x="40" y="0"/>
                          </a:lnTo>
                          <a:lnTo>
                            <a:pt x="40" y="8"/>
                          </a:lnTo>
                          <a:lnTo>
                            <a:pt x="22" y="8"/>
                          </a:lnTo>
                          <a:lnTo>
                            <a:pt x="22" y="8"/>
                          </a:lnTo>
                          <a:lnTo>
                            <a:pt x="18" y="8"/>
                          </a:lnTo>
                          <a:lnTo>
                            <a:pt x="14" y="10"/>
                          </a:lnTo>
                          <a:lnTo>
                            <a:pt x="12" y="14"/>
                          </a:lnTo>
                          <a:lnTo>
                            <a:pt x="10" y="18"/>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92" name="Freeform 14">
                      <a:extLst>
                        <a:ext uri="{FF2B5EF4-FFF2-40B4-BE49-F238E27FC236}">
                          <a16:creationId xmlns:a16="http://schemas.microsoft.com/office/drawing/2014/main" id="{7C0405A8-57B8-4AB8-B2EF-1672AEC6AA4A}"/>
                        </a:ext>
                      </a:extLst>
                    </p:cNvPr>
                    <p:cNvSpPr>
                      <a:spLocks/>
                    </p:cNvSpPr>
                    <p:nvPr/>
                  </p:nvSpPr>
                  <p:spPr bwMode="auto">
                    <a:xfrm>
                      <a:off x="2900629" y="3086244"/>
                      <a:ext cx="37460" cy="41207"/>
                    </a:xfrm>
                    <a:custGeom>
                      <a:avLst/>
                      <a:gdLst>
                        <a:gd name="T0" fmla="*/ 10 w 40"/>
                        <a:gd name="T1" fmla="*/ 18 h 44"/>
                        <a:gd name="T2" fmla="*/ 40 w 40"/>
                        <a:gd name="T3" fmla="*/ 18 h 44"/>
                        <a:gd name="T4" fmla="*/ 40 w 40"/>
                        <a:gd name="T5" fmla="*/ 26 h 44"/>
                        <a:gd name="T6" fmla="*/ 10 w 40"/>
                        <a:gd name="T7" fmla="*/ 26 h 44"/>
                        <a:gd name="T8" fmla="*/ 10 w 40"/>
                        <a:gd name="T9" fmla="*/ 26 h 44"/>
                        <a:gd name="T10" fmla="*/ 12 w 40"/>
                        <a:gd name="T11" fmla="*/ 30 h 44"/>
                        <a:gd name="T12" fmla="*/ 14 w 40"/>
                        <a:gd name="T13" fmla="*/ 34 h 44"/>
                        <a:gd name="T14" fmla="*/ 18 w 40"/>
                        <a:gd name="T15" fmla="*/ 36 h 44"/>
                        <a:gd name="T16" fmla="*/ 22 w 40"/>
                        <a:gd name="T17" fmla="*/ 36 h 44"/>
                        <a:gd name="T18" fmla="*/ 40 w 40"/>
                        <a:gd name="T19" fmla="*/ 36 h 44"/>
                        <a:gd name="T20" fmla="*/ 40 w 40"/>
                        <a:gd name="T21" fmla="*/ 44 h 44"/>
                        <a:gd name="T22" fmla="*/ 22 w 40"/>
                        <a:gd name="T23" fmla="*/ 44 h 44"/>
                        <a:gd name="T24" fmla="*/ 22 w 40"/>
                        <a:gd name="T25" fmla="*/ 44 h 44"/>
                        <a:gd name="T26" fmla="*/ 14 w 40"/>
                        <a:gd name="T27" fmla="*/ 44 h 44"/>
                        <a:gd name="T28" fmla="*/ 6 w 40"/>
                        <a:gd name="T29" fmla="*/ 40 h 44"/>
                        <a:gd name="T30" fmla="*/ 6 w 40"/>
                        <a:gd name="T31" fmla="*/ 40 h 44"/>
                        <a:gd name="T32" fmla="*/ 4 w 40"/>
                        <a:gd name="T33" fmla="*/ 38 h 44"/>
                        <a:gd name="T34" fmla="*/ 0 w 40"/>
                        <a:gd name="T35" fmla="*/ 34 h 44"/>
                        <a:gd name="T36" fmla="*/ 0 w 40"/>
                        <a:gd name="T37" fmla="*/ 22 h 44"/>
                        <a:gd name="T38" fmla="*/ 0 w 40"/>
                        <a:gd name="T39" fmla="*/ 22 h 44"/>
                        <a:gd name="T40" fmla="*/ 0 w 40"/>
                        <a:gd name="T41" fmla="*/ 12 h 44"/>
                        <a:gd name="T42" fmla="*/ 4 w 40"/>
                        <a:gd name="T43" fmla="*/ 6 h 44"/>
                        <a:gd name="T44" fmla="*/ 12 w 40"/>
                        <a:gd name="T45" fmla="*/ 0 h 44"/>
                        <a:gd name="T46" fmla="*/ 22 w 40"/>
                        <a:gd name="T47" fmla="*/ 0 h 44"/>
                        <a:gd name="T48" fmla="*/ 40 w 40"/>
                        <a:gd name="T49" fmla="*/ 0 h 44"/>
                        <a:gd name="T50" fmla="*/ 40 w 40"/>
                        <a:gd name="T51" fmla="*/ 8 h 44"/>
                        <a:gd name="T52" fmla="*/ 22 w 40"/>
                        <a:gd name="T53" fmla="*/ 8 h 44"/>
                        <a:gd name="T54" fmla="*/ 22 w 40"/>
                        <a:gd name="T55" fmla="*/ 8 h 44"/>
                        <a:gd name="T56" fmla="*/ 18 w 40"/>
                        <a:gd name="T57" fmla="*/ 8 h 44"/>
                        <a:gd name="T58" fmla="*/ 14 w 40"/>
                        <a:gd name="T59" fmla="*/ 10 h 44"/>
                        <a:gd name="T60" fmla="*/ 12 w 40"/>
                        <a:gd name="T61" fmla="*/ 14 h 44"/>
                        <a:gd name="T62" fmla="*/ 10 w 40"/>
                        <a:gd name="T6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4">
                          <a:moveTo>
                            <a:pt x="10" y="18"/>
                          </a:moveTo>
                          <a:lnTo>
                            <a:pt x="40" y="18"/>
                          </a:lnTo>
                          <a:lnTo>
                            <a:pt x="40" y="26"/>
                          </a:lnTo>
                          <a:lnTo>
                            <a:pt x="10" y="26"/>
                          </a:lnTo>
                          <a:lnTo>
                            <a:pt x="10" y="26"/>
                          </a:lnTo>
                          <a:lnTo>
                            <a:pt x="12" y="30"/>
                          </a:lnTo>
                          <a:lnTo>
                            <a:pt x="14" y="34"/>
                          </a:lnTo>
                          <a:lnTo>
                            <a:pt x="18" y="36"/>
                          </a:lnTo>
                          <a:lnTo>
                            <a:pt x="22" y="36"/>
                          </a:lnTo>
                          <a:lnTo>
                            <a:pt x="40" y="36"/>
                          </a:lnTo>
                          <a:lnTo>
                            <a:pt x="40" y="44"/>
                          </a:lnTo>
                          <a:lnTo>
                            <a:pt x="22" y="44"/>
                          </a:lnTo>
                          <a:lnTo>
                            <a:pt x="22" y="44"/>
                          </a:lnTo>
                          <a:lnTo>
                            <a:pt x="14" y="44"/>
                          </a:lnTo>
                          <a:lnTo>
                            <a:pt x="6" y="40"/>
                          </a:lnTo>
                          <a:lnTo>
                            <a:pt x="6" y="40"/>
                          </a:lnTo>
                          <a:lnTo>
                            <a:pt x="4" y="38"/>
                          </a:lnTo>
                          <a:lnTo>
                            <a:pt x="0" y="34"/>
                          </a:lnTo>
                          <a:lnTo>
                            <a:pt x="0" y="22"/>
                          </a:lnTo>
                          <a:lnTo>
                            <a:pt x="0" y="22"/>
                          </a:lnTo>
                          <a:lnTo>
                            <a:pt x="0" y="12"/>
                          </a:lnTo>
                          <a:lnTo>
                            <a:pt x="4" y="6"/>
                          </a:lnTo>
                          <a:lnTo>
                            <a:pt x="12" y="0"/>
                          </a:lnTo>
                          <a:lnTo>
                            <a:pt x="22" y="0"/>
                          </a:lnTo>
                          <a:lnTo>
                            <a:pt x="40" y="0"/>
                          </a:lnTo>
                          <a:lnTo>
                            <a:pt x="40" y="8"/>
                          </a:lnTo>
                          <a:lnTo>
                            <a:pt x="22" y="8"/>
                          </a:lnTo>
                          <a:lnTo>
                            <a:pt x="22" y="8"/>
                          </a:lnTo>
                          <a:lnTo>
                            <a:pt x="18" y="8"/>
                          </a:lnTo>
                          <a:lnTo>
                            <a:pt x="14" y="10"/>
                          </a:lnTo>
                          <a:lnTo>
                            <a:pt x="12" y="14"/>
                          </a:lnTo>
                          <a:lnTo>
                            <a:pt x="10" y="18"/>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93" name="Rectangle 15">
                      <a:extLst>
                        <a:ext uri="{FF2B5EF4-FFF2-40B4-BE49-F238E27FC236}">
                          <a16:creationId xmlns:a16="http://schemas.microsoft.com/office/drawing/2014/main" id="{3E70115D-6443-4456-8D52-650FADE5C610}"/>
                        </a:ext>
                      </a:extLst>
                    </p:cNvPr>
                    <p:cNvSpPr>
                      <a:spLocks noChangeArrowheads="1"/>
                    </p:cNvSpPr>
                    <p:nvPr/>
                  </p:nvSpPr>
                  <p:spPr bwMode="auto">
                    <a:xfrm>
                      <a:off x="2945580" y="3086244"/>
                      <a:ext cx="9366" cy="41207"/>
                    </a:xfrm>
                    <a:prstGeom prst="rect">
                      <a:avLst/>
                    </a:pr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grpSp>
              <p:grpSp>
                <p:nvGrpSpPr>
                  <p:cNvPr id="1166" name="组合 89">
                    <a:extLst>
                      <a:ext uri="{FF2B5EF4-FFF2-40B4-BE49-F238E27FC236}">
                        <a16:creationId xmlns:a16="http://schemas.microsoft.com/office/drawing/2014/main" id="{9EF9D595-9754-4FF3-9F13-7057657B3E6D}"/>
                      </a:ext>
                    </a:extLst>
                  </p:cNvPr>
                  <p:cNvGrpSpPr/>
                  <p:nvPr/>
                </p:nvGrpSpPr>
                <p:grpSpPr>
                  <a:xfrm>
                    <a:off x="4430171" y="2813719"/>
                    <a:ext cx="50090" cy="38438"/>
                    <a:chOff x="2537254" y="3045036"/>
                    <a:chExt cx="129241" cy="99273"/>
                  </a:xfrm>
                  <a:solidFill>
                    <a:srgbClr val="FFFFFF">
                      <a:alpha val="63000"/>
                    </a:srgbClr>
                  </a:solidFill>
                </p:grpSpPr>
                <p:sp>
                  <p:nvSpPr>
                    <p:cNvPr id="1171" name="Freeform 16">
                      <a:extLst>
                        <a:ext uri="{FF2B5EF4-FFF2-40B4-BE49-F238E27FC236}">
                          <a16:creationId xmlns:a16="http://schemas.microsoft.com/office/drawing/2014/main" id="{7264F09B-DD19-434B-8538-DF3B1143A6DF}"/>
                        </a:ext>
                      </a:extLst>
                    </p:cNvPr>
                    <p:cNvSpPr>
                      <a:spLocks/>
                    </p:cNvSpPr>
                    <p:nvPr/>
                  </p:nvSpPr>
                  <p:spPr bwMode="auto">
                    <a:xfrm>
                      <a:off x="2546620" y="3063766"/>
                      <a:ext cx="46827" cy="58065"/>
                    </a:xfrm>
                    <a:custGeom>
                      <a:avLst/>
                      <a:gdLst>
                        <a:gd name="T0" fmla="*/ 50 w 50"/>
                        <a:gd name="T1" fmla="*/ 62 h 62"/>
                        <a:gd name="T2" fmla="*/ 50 w 50"/>
                        <a:gd name="T3" fmla="*/ 62 h 62"/>
                        <a:gd name="T4" fmla="*/ 50 w 50"/>
                        <a:gd name="T5" fmla="*/ 62 h 62"/>
                        <a:gd name="T6" fmla="*/ 50 w 50"/>
                        <a:gd name="T7" fmla="*/ 62 h 62"/>
                        <a:gd name="T8" fmla="*/ 50 w 50"/>
                        <a:gd name="T9" fmla="*/ 62 h 62"/>
                        <a:gd name="T10" fmla="*/ 36 w 50"/>
                        <a:gd name="T11" fmla="*/ 38 h 62"/>
                        <a:gd name="T12" fmla="*/ 24 w 50"/>
                        <a:gd name="T13" fmla="*/ 18 h 62"/>
                        <a:gd name="T14" fmla="*/ 10 w 50"/>
                        <a:gd name="T15" fmla="*/ 0 h 62"/>
                        <a:gd name="T16" fmla="*/ 10 w 50"/>
                        <a:gd name="T17" fmla="*/ 0 h 62"/>
                        <a:gd name="T18" fmla="*/ 4 w 50"/>
                        <a:gd name="T19" fmla="*/ 6 h 62"/>
                        <a:gd name="T20" fmla="*/ 0 w 50"/>
                        <a:gd name="T21" fmla="*/ 14 h 62"/>
                        <a:gd name="T22" fmla="*/ 0 w 50"/>
                        <a:gd name="T23" fmla="*/ 22 h 62"/>
                        <a:gd name="T24" fmla="*/ 0 w 50"/>
                        <a:gd name="T25" fmla="*/ 22 h 62"/>
                        <a:gd name="T26" fmla="*/ 0 w 50"/>
                        <a:gd name="T27" fmla="*/ 28 h 62"/>
                        <a:gd name="T28" fmla="*/ 2 w 50"/>
                        <a:gd name="T29" fmla="*/ 32 h 62"/>
                        <a:gd name="T30" fmla="*/ 6 w 50"/>
                        <a:gd name="T31" fmla="*/ 36 h 62"/>
                        <a:gd name="T32" fmla="*/ 6 w 50"/>
                        <a:gd name="T33" fmla="*/ 36 h 62"/>
                        <a:gd name="T34" fmla="*/ 16 w 50"/>
                        <a:gd name="T35" fmla="*/ 44 h 62"/>
                        <a:gd name="T36" fmla="*/ 30 w 50"/>
                        <a:gd name="T37" fmla="*/ 52 h 62"/>
                        <a:gd name="T38" fmla="*/ 48 w 50"/>
                        <a:gd name="T39" fmla="*/ 62 h 62"/>
                        <a:gd name="T40" fmla="*/ 48 w 50"/>
                        <a:gd name="T41" fmla="*/ 62 h 62"/>
                        <a:gd name="T42" fmla="*/ 50 w 50"/>
                        <a:gd name="T4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62">
                          <a:moveTo>
                            <a:pt x="50" y="62"/>
                          </a:moveTo>
                          <a:lnTo>
                            <a:pt x="50" y="62"/>
                          </a:lnTo>
                          <a:lnTo>
                            <a:pt x="50" y="62"/>
                          </a:lnTo>
                          <a:lnTo>
                            <a:pt x="50" y="62"/>
                          </a:lnTo>
                          <a:lnTo>
                            <a:pt x="50" y="62"/>
                          </a:lnTo>
                          <a:lnTo>
                            <a:pt x="36" y="38"/>
                          </a:lnTo>
                          <a:lnTo>
                            <a:pt x="24" y="18"/>
                          </a:lnTo>
                          <a:lnTo>
                            <a:pt x="10" y="0"/>
                          </a:lnTo>
                          <a:lnTo>
                            <a:pt x="10" y="0"/>
                          </a:lnTo>
                          <a:lnTo>
                            <a:pt x="4" y="6"/>
                          </a:lnTo>
                          <a:lnTo>
                            <a:pt x="0" y="14"/>
                          </a:lnTo>
                          <a:lnTo>
                            <a:pt x="0" y="22"/>
                          </a:lnTo>
                          <a:lnTo>
                            <a:pt x="0" y="22"/>
                          </a:lnTo>
                          <a:lnTo>
                            <a:pt x="0" y="28"/>
                          </a:lnTo>
                          <a:lnTo>
                            <a:pt x="2" y="32"/>
                          </a:lnTo>
                          <a:lnTo>
                            <a:pt x="6" y="36"/>
                          </a:lnTo>
                          <a:lnTo>
                            <a:pt x="6" y="36"/>
                          </a:lnTo>
                          <a:lnTo>
                            <a:pt x="16" y="44"/>
                          </a:lnTo>
                          <a:lnTo>
                            <a:pt x="30" y="52"/>
                          </a:lnTo>
                          <a:lnTo>
                            <a:pt x="48" y="62"/>
                          </a:lnTo>
                          <a:lnTo>
                            <a:pt x="48" y="62"/>
                          </a:lnTo>
                          <a:lnTo>
                            <a:pt x="50" y="62"/>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2" name="Freeform 17">
                      <a:extLst>
                        <a:ext uri="{FF2B5EF4-FFF2-40B4-BE49-F238E27FC236}">
                          <a16:creationId xmlns:a16="http://schemas.microsoft.com/office/drawing/2014/main" id="{C46F7B06-34E3-4E5B-A211-324C38072603}"/>
                        </a:ext>
                      </a:extLst>
                    </p:cNvPr>
                    <p:cNvSpPr>
                      <a:spLocks/>
                    </p:cNvSpPr>
                    <p:nvPr/>
                  </p:nvSpPr>
                  <p:spPr bwMode="auto">
                    <a:xfrm>
                      <a:off x="2546620" y="3063766"/>
                      <a:ext cx="46827" cy="58065"/>
                    </a:xfrm>
                    <a:custGeom>
                      <a:avLst/>
                      <a:gdLst>
                        <a:gd name="T0" fmla="*/ 50 w 50"/>
                        <a:gd name="T1" fmla="*/ 62 h 62"/>
                        <a:gd name="T2" fmla="*/ 50 w 50"/>
                        <a:gd name="T3" fmla="*/ 62 h 62"/>
                        <a:gd name="T4" fmla="*/ 50 w 50"/>
                        <a:gd name="T5" fmla="*/ 62 h 62"/>
                        <a:gd name="T6" fmla="*/ 50 w 50"/>
                        <a:gd name="T7" fmla="*/ 62 h 62"/>
                        <a:gd name="T8" fmla="*/ 50 w 50"/>
                        <a:gd name="T9" fmla="*/ 62 h 62"/>
                        <a:gd name="T10" fmla="*/ 36 w 50"/>
                        <a:gd name="T11" fmla="*/ 38 h 62"/>
                        <a:gd name="T12" fmla="*/ 24 w 50"/>
                        <a:gd name="T13" fmla="*/ 18 h 62"/>
                        <a:gd name="T14" fmla="*/ 10 w 50"/>
                        <a:gd name="T15" fmla="*/ 0 h 62"/>
                        <a:gd name="T16" fmla="*/ 10 w 50"/>
                        <a:gd name="T17" fmla="*/ 0 h 62"/>
                        <a:gd name="T18" fmla="*/ 4 w 50"/>
                        <a:gd name="T19" fmla="*/ 6 h 62"/>
                        <a:gd name="T20" fmla="*/ 0 w 50"/>
                        <a:gd name="T21" fmla="*/ 14 h 62"/>
                        <a:gd name="T22" fmla="*/ 0 w 50"/>
                        <a:gd name="T23" fmla="*/ 22 h 62"/>
                        <a:gd name="T24" fmla="*/ 0 w 50"/>
                        <a:gd name="T25" fmla="*/ 22 h 62"/>
                        <a:gd name="T26" fmla="*/ 0 w 50"/>
                        <a:gd name="T27" fmla="*/ 28 h 62"/>
                        <a:gd name="T28" fmla="*/ 2 w 50"/>
                        <a:gd name="T29" fmla="*/ 32 h 62"/>
                        <a:gd name="T30" fmla="*/ 6 w 50"/>
                        <a:gd name="T31" fmla="*/ 36 h 62"/>
                        <a:gd name="T32" fmla="*/ 6 w 50"/>
                        <a:gd name="T33" fmla="*/ 36 h 62"/>
                        <a:gd name="T34" fmla="*/ 16 w 50"/>
                        <a:gd name="T35" fmla="*/ 44 h 62"/>
                        <a:gd name="T36" fmla="*/ 30 w 50"/>
                        <a:gd name="T37" fmla="*/ 52 h 62"/>
                        <a:gd name="T38" fmla="*/ 48 w 50"/>
                        <a:gd name="T39" fmla="*/ 62 h 62"/>
                        <a:gd name="T40" fmla="*/ 48 w 50"/>
                        <a:gd name="T41" fmla="*/ 62 h 62"/>
                        <a:gd name="T42" fmla="*/ 50 w 50"/>
                        <a:gd name="T4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62">
                          <a:moveTo>
                            <a:pt x="50" y="62"/>
                          </a:moveTo>
                          <a:lnTo>
                            <a:pt x="50" y="62"/>
                          </a:lnTo>
                          <a:lnTo>
                            <a:pt x="50" y="62"/>
                          </a:lnTo>
                          <a:lnTo>
                            <a:pt x="50" y="62"/>
                          </a:lnTo>
                          <a:lnTo>
                            <a:pt x="50" y="62"/>
                          </a:lnTo>
                          <a:lnTo>
                            <a:pt x="36" y="38"/>
                          </a:lnTo>
                          <a:lnTo>
                            <a:pt x="24" y="18"/>
                          </a:lnTo>
                          <a:lnTo>
                            <a:pt x="10" y="0"/>
                          </a:lnTo>
                          <a:lnTo>
                            <a:pt x="10" y="0"/>
                          </a:lnTo>
                          <a:lnTo>
                            <a:pt x="4" y="6"/>
                          </a:lnTo>
                          <a:lnTo>
                            <a:pt x="0" y="14"/>
                          </a:lnTo>
                          <a:lnTo>
                            <a:pt x="0" y="22"/>
                          </a:lnTo>
                          <a:lnTo>
                            <a:pt x="0" y="22"/>
                          </a:lnTo>
                          <a:lnTo>
                            <a:pt x="0" y="28"/>
                          </a:lnTo>
                          <a:lnTo>
                            <a:pt x="2" y="32"/>
                          </a:lnTo>
                          <a:lnTo>
                            <a:pt x="6" y="36"/>
                          </a:lnTo>
                          <a:lnTo>
                            <a:pt x="6" y="36"/>
                          </a:lnTo>
                          <a:lnTo>
                            <a:pt x="16" y="44"/>
                          </a:lnTo>
                          <a:lnTo>
                            <a:pt x="30" y="52"/>
                          </a:lnTo>
                          <a:lnTo>
                            <a:pt x="48" y="62"/>
                          </a:lnTo>
                          <a:lnTo>
                            <a:pt x="48" y="62"/>
                          </a:lnTo>
                          <a:lnTo>
                            <a:pt x="50" y="62"/>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3" name="Freeform 18">
                      <a:extLst>
                        <a:ext uri="{FF2B5EF4-FFF2-40B4-BE49-F238E27FC236}">
                          <a16:creationId xmlns:a16="http://schemas.microsoft.com/office/drawing/2014/main" id="{FA5F6FC9-8FF9-44D9-87B0-860436AAA1AD}"/>
                        </a:ext>
                      </a:extLst>
                    </p:cNvPr>
                    <p:cNvSpPr>
                      <a:spLocks/>
                    </p:cNvSpPr>
                    <p:nvPr/>
                  </p:nvSpPr>
                  <p:spPr bwMode="auto">
                    <a:xfrm>
                      <a:off x="2548492" y="3131198"/>
                      <a:ext cx="41207" cy="13111"/>
                    </a:xfrm>
                    <a:custGeom>
                      <a:avLst/>
                      <a:gdLst>
                        <a:gd name="T0" fmla="*/ 44 w 44"/>
                        <a:gd name="T1" fmla="*/ 0 h 14"/>
                        <a:gd name="T2" fmla="*/ 44 w 44"/>
                        <a:gd name="T3" fmla="*/ 0 h 14"/>
                        <a:gd name="T4" fmla="*/ 42 w 44"/>
                        <a:gd name="T5" fmla="*/ 0 h 14"/>
                        <a:gd name="T6" fmla="*/ 42 w 44"/>
                        <a:gd name="T7" fmla="*/ 0 h 14"/>
                        <a:gd name="T8" fmla="*/ 0 w 44"/>
                        <a:gd name="T9" fmla="*/ 0 h 14"/>
                        <a:gd name="T10" fmla="*/ 0 w 44"/>
                        <a:gd name="T11" fmla="*/ 0 h 14"/>
                        <a:gd name="T12" fmla="*/ 4 w 44"/>
                        <a:gd name="T13" fmla="*/ 6 h 14"/>
                        <a:gd name="T14" fmla="*/ 8 w 44"/>
                        <a:gd name="T15" fmla="*/ 12 h 14"/>
                        <a:gd name="T16" fmla="*/ 14 w 44"/>
                        <a:gd name="T17" fmla="*/ 14 h 14"/>
                        <a:gd name="T18" fmla="*/ 20 w 44"/>
                        <a:gd name="T19" fmla="*/ 14 h 14"/>
                        <a:gd name="T20" fmla="*/ 20 w 44"/>
                        <a:gd name="T21" fmla="*/ 14 h 14"/>
                        <a:gd name="T22" fmla="*/ 32 w 44"/>
                        <a:gd name="T23" fmla="*/ 8 h 14"/>
                        <a:gd name="T24" fmla="*/ 44 w 44"/>
                        <a:gd name="T25" fmla="*/ 0 h 14"/>
                        <a:gd name="T26" fmla="*/ 44 w 44"/>
                        <a:gd name="T27" fmla="*/ 0 h 14"/>
                        <a:gd name="T28" fmla="*/ 44 w 44"/>
                        <a:gd name="T29" fmla="*/ 0 h 14"/>
                        <a:gd name="T30" fmla="*/ 44 w 4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4">
                          <a:moveTo>
                            <a:pt x="44" y="0"/>
                          </a:moveTo>
                          <a:lnTo>
                            <a:pt x="44" y="0"/>
                          </a:lnTo>
                          <a:lnTo>
                            <a:pt x="42" y="0"/>
                          </a:lnTo>
                          <a:lnTo>
                            <a:pt x="42" y="0"/>
                          </a:lnTo>
                          <a:lnTo>
                            <a:pt x="0" y="0"/>
                          </a:lnTo>
                          <a:lnTo>
                            <a:pt x="0" y="0"/>
                          </a:lnTo>
                          <a:lnTo>
                            <a:pt x="4" y="6"/>
                          </a:lnTo>
                          <a:lnTo>
                            <a:pt x="8" y="12"/>
                          </a:lnTo>
                          <a:lnTo>
                            <a:pt x="14" y="14"/>
                          </a:lnTo>
                          <a:lnTo>
                            <a:pt x="20" y="14"/>
                          </a:lnTo>
                          <a:lnTo>
                            <a:pt x="20" y="14"/>
                          </a:lnTo>
                          <a:lnTo>
                            <a:pt x="32" y="8"/>
                          </a:lnTo>
                          <a:lnTo>
                            <a:pt x="44" y="0"/>
                          </a:lnTo>
                          <a:lnTo>
                            <a:pt x="44" y="0"/>
                          </a:lnTo>
                          <a:lnTo>
                            <a:pt x="44" y="0"/>
                          </a:lnTo>
                          <a:lnTo>
                            <a:pt x="44" y="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4" name="Freeform 19">
                      <a:extLst>
                        <a:ext uri="{FF2B5EF4-FFF2-40B4-BE49-F238E27FC236}">
                          <a16:creationId xmlns:a16="http://schemas.microsoft.com/office/drawing/2014/main" id="{2617A24D-8403-4616-9EE2-EFF54625F38C}"/>
                        </a:ext>
                      </a:extLst>
                    </p:cNvPr>
                    <p:cNvSpPr>
                      <a:spLocks/>
                    </p:cNvSpPr>
                    <p:nvPr/>
                  </p:nvSpPr>
                  <p:spPr bwMode="auto">
                    <a:xfrm>
                      <a:off x="2548492" y="3131198"/>
                      <a:ext cx="41207" cy="13111"/>
                    </a:xfrm>
                    <a:custGeom>
                      <a:avLst/>
                      <a:gdLst>
                        <a:gd name="T0" fmla="*/ 44 w 44"/>
                        <a:gd name="T1" fmla="*/ 0 h 14"/>
                        <a:gd name="T2" fmla="*/ 44 w 44"/>
                        <a:gd name="T3" fmla="*/ 0 h 14"/>
                        <a:gd name="T4" fmla="*/ 42 w 44"/>
                        <a:gd name="T5" fmla="*/ 0 h 14"/>
                        <a:gd name="T6" fmla="*/ 42 w 44"/>
                        <a:gd name="T7" fmla="*/ 0 h 14"/>
                        <a:gd name="T8" fmla="*/ 0 w 44"/>
                        <a:gd name="T9" fmla="*/ 0 h 14"/>
                        <a:gd name="T10" fmla="*/ 0 w 44"/>
                        <a:gd name="T11" fmla="*/ 0 h 14"/>
                        <a:gd name="T12" fmla="*/ 4 w 44"/>
                        <a:gd name="T13" fmla="*/ 6 h 14"/>
                        <a:gd name="T14" fmla="*/ 8 w 44"/>
                        <a:gd name="T15" fmla="*/ 12 h 14"/>
                        <a:gd name="T16" fmla="*/ 14 w 44"/>
                        <a:gd name="T17" fmla="*/ 14 h 14"/>
                        <a:gd name="T18" fmla="*/ 20 w 44"/>
                        <a:gd name="T19" fmla="*/ 14 h 14"/>
                        <a:gd name="T20" fmla="*/ 20 w 44"/>
                        <a:gd name="T21" fmla="*/ 14 h 14"/>
                        <a:gd name="T22" fmla="*/ 32 w 44"/>
                        <a:gd name="T23" fmla="*/ 8 h 14"/>
                        <a:gd name="T24" fmla="*/ 44 w 44"/>
                        <a:gd name="T25" fmla="*/ 0 h 14"/>
                        <a:gd name="T26" fmla="*/ 44 w 44"/>
                        <a:gd name="T27" fmla="*/ 0 h 14"/>
                        <a:gd name="T28" fmla="*/ 44 w 44"/>
                        <a:gd name="T29" fmla="*/ 0 h 14"/>
                        <a:gd name="T30" fmla="*/ 44 w 4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4">
                          <a:moveTo>
                            <a:pt x="44" y="0"/>
                          </a:moveTo>
                          <a:lnTo>
                            <a:pt x="44" y="0"/>
                          </a:lnTo>
                          <a:lnTo>
                            <a:pt x="42" y="0"/>
                          </a:lnTo>
                          <a:lnTo>
                            <a:pt x="42" y="0"/>
                          </a:lnTo>
                          <a:lnTo>
                            <a:pt x="0" y="0"/>
                          </a:lnTo>
                          <a:lnTo>
                            <a:pt x="0" y="0"/>
                          </a:lnTo>
                          <a:lnTo>
                            <a:pt x="4" y="6"/>
                          </a:lnTo>
                          <a:lnTo>
                            <a:pt x="8" y="12"/>
                          </a:lnTo>
                          <a:lnTo>
                            <a:pt x="14" y="14"/>
                          </a:lnTo>
                          <a:lnTo>
                            <a:pt x="20" y="14"/>
                          </a:lnTo>
                          <a:lnTo>
                            <a:pt x="20" y="14"/>
                          </a:lnTo>
                          <a:lnTo>
                            <a:pt x="32" y="8"/>
                          </a:lnTo>
                          <a:lnTo>
                            <a:pt x="44" y="0"/>
                          </a:lnTo>
                          <a:lnTo>
                            <a:pt x="44" y="0"/>
                          </a:lnTo>
                          <a:lnTo>
                            <a:pt x="44" y="0"/>
                          </a:lnTo>
                          <a:lnTo>
                            <a:pt x="44" y="0"/>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5" name="Freeform 20">
                      <a:extLst>
                        <a:ext uri="{FF2B5EF4-FFF2-40B4-BE49-F238E27FC236}">
                          <a16:creationId xmlns:a16="http://schemas.microsoft.com/office/drawing/2014/main" id="{CAC40E85-765E-4745-AC0F-3F02319EB1D6}"/>
                        </a:ext>
                      </a:extLst>
                    </p:cNvPr>
                    <p:cNvSpPr>
                      <a:spLocks/>
                    </p:cNvSpPr>
                    <p:nvPr/>
                  </p:nvSpPr>
                  <p:spPr bwMode="auto">
                    <a:xfrm>
                      <a:off x="2537254" y="3095610"/>
                      <a:ext cx="52446" cy="31844"/>
                    </a:xfrm>
                    <a:custGeom>
                      <a:avLst/>
                      <a:gdLst>
                        <a:gd name="T0" fmla="*/ 56 w 56"/>
                        <a:gd name="T1" fmla="*/ 34 h 34"/>
                        <a:gd name="T2" fmla="*/ 56 w 56"/>
                        <a:gd name="T3" fmla="*/ 34 h 34"/>
                        <a:gd name="T4" fmla="*/ 56 w 56"/>
                        <a:gd name="T5" fmla="*/ 34 h 34"/>
                        <a:gd name="T6" fmla="*/ 56 w 56"/>
                        <a:gd name="T7" fmla="*/ 34 h 34"/>
                        <a:gd name="T8" fmla="*/ 56 w 56"/>
                        <a:gd name="T9" fmla="*/ 34 h 34"/>
                        <a:gd name="T10" fmla="*/ 20 w 56"/>
                        <a:gd name="T11" fmla="*/ 12 h 34"/>
                        <a:gd name="T12" fmla="*/ 0 w 56"/>
                        <a:gd name="T13" fmla="*/ 0 h 34"/>
                        <a:gd name="T14" fmla="*/ 0 w 56"/>
                        <a:gd name="T15" fmla="*/ 0 h 34"/>
                        <a:gd name="T16" fmla="*/ 0 w 56"/>
                        <a:gd name="T17" fmla="*/ 8 h 34"/>
                        <a:gd name="T18" fmla="*/ 0 w 56"/>
                        <a:gd name="T19" fmla="*/ 14 h 34"/>
                        <a:gd name="T20" fmla="*/ 2 w 56"/>
                        <a:gd name="T21" fmla="*/ 20 h 34"/>
                        <a:gd name="T22" fmla="*/ 2 w 56"/>
                        <a:gd name="T23" fmla="*/ 20 h 34"/>
                        <a:gd name="T24" fmla="*/ 6 w 56"/>
                        <a:gd name="T25" fmla="*/ 26 h 34"/>
                        <a:gd name="T26" fmla="*/ 10 w 56"/>
                        <a:gd name="T27" fmla="*/ 30 h 34"/>
                        <a:gd name="T28" fmla="*/ 16 w 56"/>
                        <a:gd name="T29" fmla="*/ 32 h 34"/>
                        <a:gd name="T30" fmla="*/ 16 w 56"/>
                        <a:gd name="T31" fmla="*/ 32 h 34"/>
                        <a:gd name="T32" fmla="*/ 24 w 56"/>
                        <a:gd name="T33" fmla="*/ 34 h 34"/>
                        <a:gd name="T34" fmla="*/ 24 w 56"/>
                        <a:gd name="T35" fmla="*/ 34 h 34"/>
                        <a:gd name="T36" fmla="*/ 56 w 56"/>
                        <a:gd name="T37" fmla="*/ 34 h 34"/>
                        <a:gd name="T38" fmla="*/ 56 w 56"/>
                        <a:gd name="T39" fmla="*/ 34 h 34"/>
                        <a:gd name="T40" fmla="*/ 56 w 56"/>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4">
                          <a:moveTo>
                            <a:pt x="56" y="34"/>
                          </a:moveTo>
                          <a:lnTo>
                            <a:pt x="56" y="34"/>
                          </a:lnTo>
                          <a:lnTo>
                            <a:pt x="56" y="34"/>
                          </a:lnTo>
                          <a:lnTo>
                            <a:pt x="56" y="34"/>
                          </a:lnTo>
                          <a:lnTo>
                            <a:pt x="56" y="34"/>
                          </a:lnTo>
                          <a:lnTo>
                            <a:pt x="20" y="12"/>
                          </a:lnTo>
                          <a:lnTo>
                            <a:pt x="0" y="0"/>
                          </a:lnTo>
                          <a:lnTo>
                            <a:pt x="0" y="0"/>
                          </a:lnTo>
                          <a:lnTo>
                            <a:pt x="0" y="8"/>
                          </a:lnTo>
                          <a:lnTo>
                            <a:pt x="0" y="14"/>
                          </a:lnTo>
                          <a:lnTo>
                            <a:pt x="2" y="20"/>
                          </a:lnTo>
                          <a:lnTo>
                            <a:pt x="2" y="20"/>
                          </a:lnTo>
                          <a:lnTo>
                            <a:pt x="6" y="26"/>
                          </a:lnTo>
                          <a:lnTo>
                            <a:pt x="10" y="30"/>
                          </a:lnTo>
                          <a:lnTo>
                            <a:pt x="16" y="32"/>
                          </a:lnTo>
                          <a:lnTo>
                            <a:pt x="16" y="32"/>
                          </a:lnTo>
                          <a:lnTo>
                            <a:pt x="24" y="34"/>
                          </a:lnTo>
                          <a:lnTo>
                            <a:pt x="24" y="34"/>
                          </a:lnTo>
                          <a:lnTo>
                            <a:pt x="56" y="34"/>
                          </a:lnTo>
                          <a:lnTo>
                            <a:pt x="56" y="34"/>
                          </a:lnTo>
                          <a:lnTo>
                            <a:pt x="56" y="34"/>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6" name="Freeform 21">
                      <a:extLst>
                        <a:ext uri="{FF2B5EF4-FFF2-40B4-BE49-F238E27FC236}">
                          <a16:creationId xmlns:a16="http://schemas.microsoft.com/office/drawing/2014/main" id="{EFD1EDC7-DBD9-43DD-91BC-F40B84B10DB3}"/>
                        </a:ext>
                      </a:extLst>
                    </p:cNvPr>
                    <p:cNvSpPr>
                      <a:spLocks/>
                    </p:cNvSpPr>
                    <p:nvPr/>
                  </p:nvSpPr>
                  <p:spPr bwMode="auto">
                    <a:xfrm>
                      <a:off x="2537254" y="3095610"/>
                      <a:ext cx="52446" cy="31844"/>
                    </a:xfrm>
                    <a:custGeom>
                      <a:avLst/>
                      <a:gdLst>
                        <a:gd name="T0" fmla="*/ 56 w 56"/>
                        <a:gd name="T1" fmla="*/ 34 h 34"/>
                        <a:gd name="T2" fmla="*/ 56 w 56"/>
                        <a:gd name="T3" fmla="*/ 34 h 34"/>
                        <a:gd name="T4" fmla="*/ 56 w 56"/>
                        <a:gd name="T5" fmla="*/ 34 h 34"/>
                        <a:gd name="T6" fmla="*/ 56 w 56"/>
                        <a:gd name="T7" fmla="*/ 34 h 34"/>
                        <a:gd name="T8" fmla="*/ 56 w 56"/>
                        <a:gd name="T9" fmla="*/ 34 h 34"/>
                        <a:gd name="T10" fmla="*/ 20 w 56"/>
                        <a:gd name="T11" fmla="*/ 12 h 34"/>
                        <a:gd name="T12" fmla="*/ 0 w 56"/>
                        <a:gd name="T13" fmla="*/ 0 h 34"/>
                        <a:gd name="T14" fmla="*/ 0 w 56"/>
                        <a:gd name="T15" fmla="*/ 0 h 34"/>
                        <a:gd name="T16" fmla="*/ 0 w 56"/>
                        <a:gd name="T17" fmla="*/ 8 h 34"/>
                        <a:gd name="T18" fmla="*/ 0 w 56"/>
                        <a:gd name="T19" fmla="*/ 14 h 34"/>
                        <a:gd name="T20" fmla="*/ 2 w 56"/>
                        <a:gd name="T21" fmla="*/ 20 h 34"/>
                        <a:gd name="T22" fmla="*/ 2 w 56"/>
                        <a:gd name="T23" fmla="*/ 20 h 34"/>
                        <a:gd name="T24" fmla="*/ 6 w 56"/>
                        <a:gd name="T25" fmla="*/ 26 h 34"/>
                        <a:gd name="T26" fmla="*/ 10 w 56"/>
                        <a:gd name="T27" fmla="*/ 30 h 34"/>
                        <a:gd name="T28" fmla="*/ 16 w 56"/>
                        <a:gd name="T29" fmla="*/ 32 h 34"/>
                        <a:gd name="T30" fmla="*/ 16 w 56"/>
                        <a:gd name="T31" fmla="*/ 32 h 34"/>
                        <a:gd name="T32" fmla="*/ 24 w 56"/>
                        <a:gd name="T33" fmla="*/ 34 h 34"/>
                        <a:gd name="T34" fmla="*/ 24 w 56"/>
                        <a:gd name="T35" fmla="*/ 34 h 34"/>
                        <a:gd name="T36" fmla="*/ 56 w 56"/>
                        <a:gd name="T37" fmla="*/ 34 h 34"/>
                        <a:gd name="T38" fmla="*/ 56 w 56"/>
                        <a:gd name="T39" fmla="*/ 34 h 34"/>
                        <a:gd name="T40" fmla="*/ 56 w 56"/>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34">
                          <a:moveTo>
                            <a:pt x="56" y="34"/>
                          </a:moveTo>
                          <a:lnTo>
                            <a:pt x="56" y="34"/>
                          </a:lnTo>
                          <a:lnTo>
                            <a:pt x="56" y="34"/>
                          </a:lnTo>
                          <a:lnTo>
                            <a:pt x="56" y="34"/>
                          </a:lnTo>
                          <a:lnTo>
                            <a:pt x="56" y="34"/>
                          </a:lnTo>
                          <a:lnTo>
                            <a:pt x="20" y="12"/>
                          </a:lnTo>
                          <a:lnTo>
                            <a:pt x="0" y="0"/>
                          </a:lnTo>
                          <a:lnTo>
                            <a:pt x="0" y="0"/>
                          </a:lnTo>
                          <a:lnTo>
                            <a:pt x="0" y="8"/>
                          </a:lnTo>
                          <a:lnTo>
                            <a:pt x="0" y="14"/>
                          </a:lnTo>
                          <a:lnTo>
                            <a:pt x="2" y="20"/>
                          </a:lnTo>
                          <a:lnTo>
                            <a:pt x="2" y="20"/>
                          </a:lnTo>
                          <a:lnTo>
                            <a:pt x="6" y="26"/>
                          </a:lnTo>
                          <a:lnTo>
                            <a:pt x="10" y="30"/>
                          </a:lnTo>
                          <a:lnTo>
                            <a:pt x="16" y="32"/>
                          </a:lnTo>
                          <a:lnTo>
                            <a:pt x="16" y="32"/>
                          </a:lnTo>
                          <a:lnTo>
                            <a:pt x="24" y="34"/>
                          </a:lnTo>
                          <a:lnTo>
                            <a:pt x="24" y="34"/>
                          </a:lnTo>
                          <a:lnTo>
                            <a:pt x="56" y="34"/>
                          </a:lnTo>
                          <a:lnTo>
                            <a:pt x="56" y="34"/>
                          </a:lnTo>
                          <a:lnTo>
                            <a:pt x="56" y="34"/>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7" name="Freeform 22">
                      <a:extLst>
                        <a:ext uri="{FF2B5EF4-FFF2-40B4-BE49-F238E27FC236}">
                          <a16:creationId xmlns:a16="http://schemas.microsoft.com/office/drawing/2014/main" id="{A7FD0A24-767F-4A8B-A526-BFDE7036F6F5}"/>
                        </a:ext>
                      </a:extLst>
                    </p:cNvPr>
                    <p:cNvSpPr>
                      <a:spLocks/>
                    </p:cNvSpPr>
                    <p:nvPr/>
                  </p:nvSpPr>
                  <p:spPr bwMode="auto">
                    <a:xfrm>
                      <a:off x="2572842" y="3045036"/>
                      <a:ext cx="26222" cy="74923"/>
                    </a:xfrm>
                    <a:custGeom>
                      <a:avLst/>
                      <a:gdLst>
                        <a:gd name="T0" fmla="*/ 20 w 28"/>
                        <a:gd name="T1" fmla="*/ 0 h 80"/>
                        <a:gd name="T2" fmla="*/ 20 w 28"/>
                        <a:gd name="T3" fmla="*/ 0 h 80"/>
                        <a:gd name="T4" fmla="*/ 14 w 28"/>
                        <a:gd name="T5" fmla="*/ 2 h 80"/>
                        <a:gd name="T6" fmla="*/ 14 w 28"/>
                        <a:gd name="T7" fmla="*/ 2 h 80"/>
                        <a:gd name="T8" fmla="*/ 6 w 28"/>
                        <a:gd name="T9" fmla="*/ 6 h 80"/>
                        <a:gd name="T10" fmla="*/ 2 w 28"/>
                        <a:gd name="T11" fmla="*/ 10 h 80"/>
                        <a:gd name="T12" fmla="*/ 0 w 28"/>
                        <a:gd name="T13" fmla="*/ 16 h 80"/>
                        <a:gd name="T14" fmla="*/ 0 w 28"/>
                        <a:gd name="T15" fmla="*/ 16 h 80"/>
                        <a:gd name="T16" fmla="*/ 0 w 28"/>
                        <a:gd name="T17" fmla="*/ 24 h 80"/>
                        <a:gd name="T18" fmla="*/ 0 w 28"/>
                        <a:gd name="T19" fmla="*/ 28 h 80"/>
                        <a:gd name="T20" fmla="*/ 0 w 28"/>
                        <a:gd name="T21" fmla="*/ 28 h 80"/>
                        <a:gd name="T22" fmla="*/ 6 w 28"/>
                        <a:gd name="T23" fmla="*/ 44 h 80"/>
                        <a:gd name="T24" fmla="*/ 14 w 28"/>
                        <a:gd name="T25" fmla="*/ 58 h 80"/>
                        <a:gd name="T26" fmla="*/ 26 w 28"/>
                        <a:gd name="T27" fmla="*/ 80 h 80"/>
                        <a:gd name="T28" fmla="*/ 26 w 28"/>
                        <a:gd name="T29" fmla="*/ 80 h 80"/>
                        <a:gd name="T30" fmla="*/ 26 w 28"/>
                        <a:gd name="T31" fmla="*/ 80 h 80"/>
                        <a:gd name="T32" fmla="*/ 26 w 28"/>
                        <a:gd name="T33" fmla="*/ 80 h 80"/>
                        <a:gd name="T34" fmla="*/ 28 w 28"/>
                        <a:gd name="T35" fmla="*/ 78 h 80"/>
                        <a:gd name="T36" fmla="*/ 28 w 28"/>
                        <a:gd name="T37" fmla="*/ 78 h 80"/>
                        <a:gd name="T38" fmla="*/ 28 w 28"/>
                        <a:gd name="T39" fmla="*/ 78 h 80"/>
                        <a:gd name="T40" fmla="*/ 28 w 28"/>
                        <a:gd name="T41" fmla="*/ 58 h 80"/>
                        <a:gd name="T42" fmla="*/ 28 w 28"/>
                        <a:gd name="T43" fmla="*/ 40 h 80"/>
                        <a:gd name="T44" fmla="*/ 26 w 28"/>
                        <a:gd name="T45" fmla="*/ 16 h 80"/>
                        <a:gd name="T46" fmla="*/ 22 w 28"/>
                        <a:gd name="T47" fmla="*/ 4 h 80"/>
                        <a:gd name="T48" fmla="*/ 20 w 28"/>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80">
                          <a:moveTo>
                            <a:pt x="20" y="0"/>
                          </a:moveTo>
                          <a:lnTo>
                            <a:pt x="20" y="0"/>
                          </a:lnTo>
                          <a:lnTo>
                            <a:pt x="14" y="2"/>
                          </a:lnTo>
                          <a:lnTo>
                            <a:pt x="14" y="2"/>
                          </a:lnTo>
                          <a:lnTo>
                            <a:pt x="6" y="6"/>
                          </a:lnTo>
                          <a:lnTo>
                            <a:pt x="2" y="10"/>
                          </a:lnTo>
                          <a:lnTo>
                            <a:pt x="0" y="16"/>
                          </a:lnTo>
                          <a:lnTo>
                            <a:pt x="0" y="16"/>
                          </a:lnTo>
                          <a:lnTo>
                            <a:pt x="0" y="24"/>
                          </a:lnTo>
                          <a:lnTo>
                            <a:pt x="0" y="28"/>
                          </a:lnTo>
                          <a:lnTo>
                            <a:pt x="0" y="28"/>
                          </a:lnTo>
                          <a:lnTo>
                            <a:pt x="6" y="44"/>
                          </a:lnTo>
                          <a:lnTo>
                            <a:pt x="14" y="58"/>
                          </a:lnTo>
                          <a:lnTo>
                            <a:pt x="26" y="80"/>
                          </a:lnTo>
                          <a:lnTo>
                            <a:pt x="26" y="80"/>
                          </a:lnTo>
                          <a:lnTo>
                            <a:pt x="26" y="80"/>
                          </a:lnTo>
                          <a:lnTo>
                            <a:pt x="26" y="80"/>
                          </a:lnTo>
                          <a:lnTo>
                            <a:pt x="28" y="78"/>
                          </a:lnTo>
                          <a:lnTo>
                            <a:pt x="28" y="78"/>
                          </a:lnTo>
                          <a:lnTo>
                            <a:pt x="28" y="78"/>
                          </a:lnTo>
                          <a:lnTo>
                            <a:pt x="28" y="58"/>
                          </a:lnTo>
                          <a:lnTo>
                            <a:pt x="28" y="40"/>
                          </a:lnTo>
                          <a:lnTo>
                            <a:pt x="26" y="16"/>
                          </a:lnTo>
                          <a:lnTo>
                            <a:pt x="22" y="4"/>
                          </a:lnTo>
                          <a:lnTo>
                            <a:pt x="20" y="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8" name="Freeform 23">
                      <a:extLst>
                        <a:ext uri="{FF2B5EF4-FFF2-40B4-BE49-F238E27FC236}">
                          <a16:creationId xmlns:a16="http://schemas.microsoft.com/office/drawing/2014/main" id="{AAB92132-087C-4078-9E10-69DF8A774DBB}"/>
                        </a:ext>
                      </a:extLst>
                    </p:cNvPr>
                    <p:cNvSpPr>
                      <a:spLocks/>
                    </p:cNvSpPr>
                    <p:nvPr/>
                  </p:nvSpPr>
                  <p:spPr bwMode="auto">
                    <a:xfrm>
                      <a:off x="2572842" y="3045036"/>
                      <a:ext cx="26222" cy="74923"/>
                    </a:xfrm>
                    <a:custGeom>
                      <a:avLst/>
                      <a:gdLst>
                        <a:gd name="T0" fmla="*/ 20 w 28"/>
                        <a:gd name="T1" fmla="*/ 0 h 80"/>
                        <a:gd name="T2" fmla="*/ 20 w 28"/>
                        <a:gd name="T3" fmla="*/ 0 h 80"/>
                        <a:gd name="T4" fmla="*/ 14 w 28"/>
                        <a:gd name="T5" fmla="*/ 2 h 80"/>
                        <a:gd name="T6" fmla="*/ 14 w 28"/>
                        <a:gd name="T7" fmla="*/ 2 h 80"/>
                        <a:gd name="T8" fmla="*/ 6 w 28"/>
                        <a:gd name="T9" fmla="*/ 6 h 80"/>
                        <a:gd name="T10" fmla="*/ 2 w 28"/>
                        <a:gd name="T11" fmla="*/ 10 h 80"/>
                        <a:gd name="T12" fmla="*/ 0 w 28"/>
                        <a:gd name="T13" fmla="*/ 16 h 80"/>
                        <a:gd name="T14" fmla="*/ 0 w 28"/>
                        <a:gd name="T15" fmla="*/ 16 h 80"/>
                        <a:gd name="T16" fmla="*/ 0 w 28"/>
                        <a:gd name="T17" fmla="*/ 24 h 80"/>
                        <a:gd name="T18" fmla="*/ 0 w 28"/>
                        <a:gd name="T19" fmla="*/ 28 h 80"/>
                        <a:gd name="T20" fmla="*/ 0 w 28"/>
                        <a:gd name="T21" fmla="*/ 28 h 80"/>
                        <a:gd name="T22" fmla="*/ 6 w 28"/>
                        <a:gd name="T23" fmla="*/ 44 h 80"/>
                        <a:gd name="T24" fmla="*/ 14 w 28"/>
                        <a:gd name="T25" fmla="*/ 58 h 80"/>
                        <a:gd name="T26" fmla="*/ 26 w 28"/>
                        <a:gd name="T27" fmla="*/ 80 h 80"/>
                        <a:gd name="T28" fmla="*/ 26 w 28"/>
                        <a:gd name="T29" fmla="*/ 80 h 80"/>
                        <a:gd name="T30" fmla="*/ 26 w 28"/>
                        <a:gd name="T31" fmla="*/ 80 h 80"/>
                        <a:gd name="T32" fmla="*/ 26 w 28"/>
                        <a:gd name="T33" fmla="*/ 80 h 80"/>
                        <a:gd name="T34" fmla="*/ 28 w 28"/>
                        <a:gd name="T35" fmla="*/ 78 h 80"/>
                        <a:gd name="T36" fmla="*/ 28 w 28"/>
                        <a:gd name="T37" fmla="*/ 78 h 80"/>
                        <a:gd name="T38" fmla="*/ 28 w 28"/>
                        <a:gd name="T39" fmla="*/ 78 h 80"/>
                        <a:gd name="T40" fmla="*/ 28 w 28"/>
                        <a:gd name="T41" fmla="*/ 58 h 80"/>
                        <a:gd name="T42" fmla="*/ 28 w 28"/>
                        <a:gd name="T43" fmla="*/ 40 h 80"/>
                        <a:gd name="T44" fmla="*/ 26 w 28"/>
                        <a:gd name="T45" fmla="*/ 16 h 80"/>
                        <a:gd name="T46" fmla="*/ 22 w 28"/>
                        <a:gd name="T47" fmla="*/ 4 h 80"/>
                        <a:gd name="T48" fmla="*/ 20 w 28"/>
                        <a:gd name="T4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80">
                          <a:moveTo>
                            <a:pt x="20" y="0"/>
                          </a:moveTo>
                          <a:lnTo>
                            <a:pt x="20" y="0"/>
                          </a:lnTo>
                          <a:lnTo>
                            <a:pt x="14" y="2"/>
                          </a:lnTo>
                          <a:lnTo>
                            <a:pt x="14" y="2"/>
                          </a:lnTo>
                          <a:lnTo>
                            <a:pt x="6" y="6"/>
                          </a:lnTo>
                          <a:lnTo>
                            <a:pt x="2" y="10"/>
                          </a:lnTo>
                          <a:lnTo>
                            <a:pt x="0" y="16"/>
                          </a:lnTo>
                          <a:lnTo>
                            <a:pt x="0" y="16"/>
                          </a:lnTo>
                          <a:lnTo>
                            <a:pt x="0" y="24"/>
                          </a:lnTo>
                          <a:lnTo>
                            <a:pt x="0" y="28"/>
                          </a:lnTo>
                          <a:lnTo>
                            <a:pt x="0" y="28"/>
                          </a:lnTo>
                          <a:lnTo>
                            <a:pt x="6" y="44"/>
                          </a:lnTo>
                          <a:lnTo>
                            <a:pt x="14" y="58"/>
                          </a:lnTo>
                          <a:lnTo>
                            <a:pt x="26" y="80"/>
                          </a:lnTo>
                          <a:lnTo>
                            <a:pt x="26" y="80"/>
                          </a:lnTo>
                          <a:lnTo>
                            <a:pt x="26" y="80"/>
                          </a:lnTo>
                          <a:lnTo>
                            <a:pt x="26" y="80"/>
                          </a:lnTo>
                          <a:lnTo>
                            <a:pt x="28" y="78"/>
                          </a:lnTo>
                          <a:lnTo>
                            <a:pt x="28" y="78"/>
                          </a:lnTo>
                          <a:lnTo>
                            <a:pt x="28" y="78"/>
                          </a:lnTo>
                          <a:lnTo>
                            <a:pt x="28" y="58"/>
                          </a:lnTo>
                          <a:lnTo>
                            <a:pt x="28" y="40"/>
                          </a:lnTo>
                          <a:lnTo>
                            <a:pt x="26" y="16"/>
                          </a:lnTo>
                          <a:lnTo>
                            <a:pt x="22" y="4"/>
                          </a:lnTo>
                          <a:lnTo>
                            <a:pt x="20" y="0"/>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79" name="Freeform 24">
                      <a:extLst>
                        <a:ext uri="{FF2B5EF4-FFF2-40B4-BE49-F238E27FC236}">
                          <a16:creationId xmlns:a16="http://schemas.microsoft.com/office/drawing/2014/main" id="{DC8984E7-1193-4986-B50A-1AA333D154C3}"/>
                        </a:ext>
                      </a:extLst>
                    </p:cNvPr>
                    <p:cNvSpPr>
                      <a:spLocks/>
                    </p:cNvSpPr>
                    <p:nvPr/>
                  </p:nvSpPr>
                  <p:spPr bwMode="auto">
                    <a:xfrm>
                      <a:off x="2604683" y="3045036"/>
                      <a:ext cx="26222" cy="74923"/>
                    </a:xfrm>
                    <a:custGeom>
                      <a:avLst/>
                      <a:gdLst>
                        <a:gd name="T0" fmla="*/ 2 w 28"/>
                        <a:gd name="T1" fmla="*/ 80 h 80"/>
                        <a:gd name="T2" fmla="*/ 2 w 28"/>
                        <a:gd name="T3" fmla="*/ 80 h 80"/>
                        <a:gd name="T4" fmla="*/ 2 w 28"/>
                        <a:gd name="T5" fmla="*/ 80 h 80"/>
                        <a:gd name="T6" fmla="*/ 2 w 28"/>
                        <a:gd name="T7" fmla="*/ 80 h 80"/>
                        <a:gd name="T8" fmla="*/ 2 w 28"/>
                        <a:gd name="T9" fmla="*/ 80 h 80"/>
                        <a:gd name="T10" fmla="*/ 16 w 28"/>
                        <a:gd name="T11" fmla="*/ 58 h 80"/>
                        <a:gd name="T12" fmla="*/ 24 w 28"/>
                        <a:gd name="T13" fmla="*/ 44 h 80"/>
                        <a:gd name="T14" fmla="*/ 28 w 28"/>
                        <a:gd name="T15" fmla="*/ 28 h 80"/>
                        <a:gd name="T16" fmla="*/ 28 w 28"/>
                        <a:gd name="T17" fmla="*/ 28 h 80"/>
                        <a:gd name="T18" fmla="*/ 28 w 28"/>
                        <a:gd name="T19" fmla="*/ 24 h 80"/>
                        <a:gd name="T20" fmla="*/ 28 w 28"/>
                        <a:gd name="T21" fmla="*/ 16 h 80"/>
                        <a:gd name="T22" fmla="*/ 28 w 28"/>
                        <a:gd name="T23" fmla="*/ 16 h 80"/>
                        <a:gd name="T24" fmla="*/ 26 w 28"/>
                        <a:gd name="T25" fmla="*/ 10 h 80"/>
                        <a:gd name="T26" fmla="*/ 22 w 28"/>
                        <a:gd name="T27" fmla="*/ 6 h 80"/>
                        <a:gd name="T28" fmla="*/ 14 w 28"/>
                        <a:gd name="T29" fmla="*/ 2 h 80"/>
                        <a:gd name="T30" fmla="*/ 14 w 28"/>
                        <a:gd name="T31" fmla="*/ 2 h 80"/>
                        <a:gd name="T32" fmla="*/ 8 w 28"/>
                        <a:gd name="T33" fmla="*/ 0 h 80"/>
                        <a:gd name="T34" fmla="*/ 8 w 28"/>
                        <a:gd name="T35" fmla="*/ 0 h 80"/>
                        <a:gd name="T36" fmla="*/ 6 w 28"/>
                        <a:gd name="T37" fmla="*/ 4 h 80"/>
                        <a:gd name="T38" fmla="*/ 2 w 28"/>
                        <a:gd name="T39" fmla="*/ 16 h 80"/>
                        <a:gd name="T40" fmla="*/ 0 w 28"/>
                        <a:gd name="T41" fmla="*/ 40 h 80"/>
                        <a:gd name="T42" fmla="*/ 0 w 28"/>
                        <a:gd name="T43" fmla="*/ 58 h 80"/>
                        <a:gd name="T44" fmla="*/ 0 w 28"/>
                        <a:gd name="T45" fmla="*/ 78 h 80"/>
                        <a:gd name="T46" fmla="*/ 0 w 28"/>
                        <a:gd name="T47" fmla="*/ 78 h 80"/>
                        <a:gd name="T48" fmla="*/ 0 w 28"/>
                        <a:gd name="T49" fmla="*/ 78 h 80"/>
                        <a:gd name="T50" fmla="*/ 2 w 28"/>
                        <a:gd name="T5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80">
                          <a:moveTo>
                            <a:pt x="2" y="80"/>
                          </a:moveTo>
                          <a:lnTo>
                            <a:pt x="2" y="80"/>
                          </a:lnTo>
                          <a:lnTo>
                            <a:pt x="2" y="80"/>
                          </a:lnTo>
                          <a:lnTo>
                            <a:pt x="2" y="80"/>
                          </a:lnTo>
                          <a:lnTo>
                            <a:pt x="2" y="80"/>
                          </a:lnTo>
                          <a:lnTo>
                            <a:pt x="16" y="58"/>
                          </a:lnTo>
                          <a:lnTo>
                            <a:pt x="24" y="44"/>
                          </a:lnTo>
                          <a:lnTo>
                            <a:pt x="28" y="28"/>
                          </a:lnTo>
                          <a:lnTo>
                            <a:pt x="28" y="28"/>
                          </a:lnTo>
                          <a:lnTo>
                            <a:pt x="28" y="24"/>
                          </a:lnTo>
                          <a:lnTo>
                            <a:pt x="28" y="16"/>
                          </a:lnTo>
                          <a:lnTo>
                            <a:pt x="28" y="16"/>
                          </a:lnTo>
                          <a:lnTo>
                            <a:pt x="26" y="10"/>
                          </a:lnTo>
                          <a:lnTo>
                            <a:pt x="22" y="6"/>
                          </a:lnTo>
                          <a:lnTo>
                            <a:pt x="14" y="2"/>
                          </a:lnTo>
                          <a:lnTo>
                            <a:pt x="14" y="2"/>
                          </a:lnTo>
                          <a:lnTo>
                            <a:pt x="8" y="0"/>
                          </a:lnTo>
                          <a:lnTo>
                            <a:pt x="8" y="0"/>
                          </a:lnTo>
                          <a:lnTo>
                            <a:pt x="6" y="4"/>
                          </a:lnTo>
                          <a:lnTo>
                            <a:pt x="2" y="16"/>
                          </a:lnTo>
                          <a:lnTo>
                            <a:pt x="0" y="40"/>
                          </a:lnTo>
                          <a:lnTo>
                            <a:pt x="0" y="58"/>
                          </a:lnTo>
                          <a:lnTo>
                            <a:pt x="0" y="78"/>
                          </a:lnTo>
                          <a:lnTo>
                            <a:pt x="0" y="78"/>
                          </a:lnTo>
                          <a:lnTo>
                            <a:pt x="0" y="78"/>
                          </a:lnTo>
                          <a:lnTo>
                            <a:pt x="2" y="8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0" name="Freeform 25">
                      <a:extLst>
                        <a:ext uri="{FF2B5EF4-FFF2-40B4-BE49-F238E27FC236}">
                          <a16:creationId xmlns:a16="http://schemas.microsoft.com/office/drawing/2014/main" id="{74C60B22-0055-4276-800B-DD56E4A11A74}"/>
                        </a:ext>
                      </a:extLst>
                    </p:cNvPr>
                    <p:cNvSpPr>
                      <a:spLocks/>
                    </p:cNvSpPr>
                    <p:nvPr/>
                  </p:nvSpPr>
                  <p:spPr bwMode="auto">
                    <a:xfrm>
                      <a:off x="2604683" y="3045036"/>
                      <a:ext cx="26222" cy="74923"/>
                    </a:xfrm>
                    <a:custGeom>
                      <a:avLst/>
                      <a:gdLst>
                        <a:gd name="T0" fmla="*/ 2 w 28"/>
                        <a:gd name="T1" fmla="*/ 80 h 80"/>
                        <a:gd name="T2" fmla="*/ 2 w 28"/>
                        <a:gd name="T3" fmla="*/ 80 h 80"/>
                        <a:gd name="T4" fmla="*/ 2 w 28"/>
                        <a:gd name="T5" fmla="*/ 80 h 80"/>
                        <a:gd name="T6" fmla="*/ 2 w 28"/>
                        <a:gd name="T7" fmla="*/ 80 h 80"/>
                        <a:gd name="T8" fmla="*/ 2 w 28"/>
                        <a:gd name="T9" fmla="*/ 80 h 80"/>
                        <a:gd name="T10" fmla="*/ 16 w 28"/>
                        <a:gd name="T11" fmla="*/ 58 h 80"/>
                        <a:gd name="T12" fmla="*/ 24 w 28"/>
                        <a:gd name="T13" fmla="*/ 44 h 80"/>
                        <a:gd name="T14" fmla="*/ 28 w 28"/>
                        <a:gd name="T15" fmla="*/ 28 h 80"/>
                        <a:gd name="T16" fmla="*/ 28 w 28"/>
                        <a:gd name="T17" fmla="*/ 28 h 80"/>
                        <a:gd name="T18" fmla="*/ 28 w 28"/>
                        <a:gd name="T19" fmla="*/ 24 h 80"/>
                        <a:gd name="T20" fmla="*/ 28 w 28"/>
                        <a:gd name="T21" fmla="*/ 16 h 80"/>
                        <a:gd name="T22" fmla="*/ 28 w 28"/>
                        <a:gd name="T23" fmla="*/ 16 h 80"/>
                        <a:gd name="T24" fmla="*/ 26 w 28"/>
                        <a:gd name="T25" fmla="*/ 10 h 80"/>
                        <a:gd name="T26" fmla="*/ 22 w 28"/>
                        <a:gd name="T27" fmla="*/ 6 h 80"/>
                        <a:gd name="T28" fmla="*/ 14 w 28"/>
                        <a:gd name="T29" fmla="*/ 2 h 80"/>
                        <a:gd name="T30" fmla="*/ 14 w 28"/>
                        <a:gd name="T31" fmla="*/ 2 h 80"/>
                        <a:gd name="T32" fmla="*/ 8 w 28"/>
                        <a:gd name="T33" fmla="*/ 0 h 80"/>
                        <a:gd name="T34" fmla="*/ 8 w 28"/>
                        <a:gd name="T35" fmla="*/ 0 h 80"/>
                        <a:gd name="T36" fmla="*/ 6 w 28"/>
                        <a:gd name="T37" fmla="*/ 4 h 80"/>
                        <a:gd name="T38" fmla="*/ 2 w 28"/>
                        <a:gd name="T39" fmla="*/ 16 h 80"/>
                        <a:gd name="T40" fmla="*/ 0 w 28"/>
                        <a:gd name="T41" fmla="*/ 40 h 80"/>
                        <a:gd name="T42" fmla="*/ 0 w 28"/>
                        <a:gd name="T43" fmla="*/ 58 h 80"/>
                        <a:gd name="T44" fmla="*/ 0 w 28"/>
                        <a:gd name="T45" fmla="*/ 78 h 80"/>
                        <a:gd name="T46" fmla="*/ 0 w 28"/>
                        <a:gd name="T47" fmla="*/ 78 h 80"/>
                        <a:gd name="T48" fmla="*/ 0 w 28"/>
                        <a:gd name="T49" fmla="*/ 78 h 80"/>
                        <a:gd name="T50" fmla="*/ 2 w 28"/>
                        <a:gd name="T5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80">
                          <a:moveTo>
                            <a:pt x="2" y="80"/>
                          </a:moveTo>
                          <a:lnTo>
                            <a:pt x="2" y="80"/>
                          </a:lnTo>
                          <a:lnTo>
                            <a:pt x="2" y="80"/>
                          </a:lnTo>
                          <a:lnTo>
                            <a:pt x="2" y="80"/>
                          </a:lnTo>
                          <a:lnTo>
                            <a:pt x="2" y="80"/>
                          </a:lnTo>
                          <a:lnTo>
                            <a:pt x="16" y="58"/>
                          </a:lnTo>
                          <a:lnTo>
                            <a:pt x="24" y="44"/>
                          </a:lnTo>
                          <a:lnTo>
                            <a:pt x="28" y="28"/>
                          </a:lnTo>
                          <a:lnTo>
                            <a:pt x="28" y="28"/>
                          </a:lnTo>
                          <a:lnTo>
                            <a:pt x="28" y="24"/>
                          </a:lnTo>
                          <a:lnTo>
                            <a:pt x="28" y="16"/>
                          </a:lnTo>
                          <a:lnTo>
                            <a:pt x="28" y="16"/>
                          </a:lnTo>
                          <a:lnTo>
                            <a:pt x="26" y="10"/>
                          </a:lnTo>
                          <a:lnTo>
                            <a:pt x="22" y="6"/>
                          </a:lnTo>
                          <a:lnTo>
                            <a:pt x="14" y="2"/>
                          </a:lnTo>
                          <a:lnTo>
                            <a:pt x="14" y="2"/>
                          </a:lnTo>
                          <a:lnTo>
                            <a:pt x="8" y="0"/>
                          </a:lnTo>
                          <a:lnTo>
                            <a:pt x="8" y="0"/>
                          </a:lnTo>
                          <a:lnTo>
                            <a:pt x="6" y="4"/>
                          </a:lnTo>
                          <a:lnTo>
                            <a:pt x="2" y="16"/>
                          </a:lnTo>
                          <a:lnTo>
                            <a:pt x="0" y="40"/>
                          </a:lnTo>
                          <a:lnTo>
                            <a:pt x="0" y="58"/>
                          </a:lnTo>
                          <a:lnTo>
                            <a:pt x="0" y="78"/>
                          </a:lnTo>
                          <a:lnTo>
                            <a:pt x="0" y="78"/>
                          </a:lnTo>
                          <a:lnTo>
                            <a:pt x="0" y="78"/>
                          </a:lnTo>
                          <a:lnTo>
                            <a:pt x="2" y="80"/>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1" name="Freeform 26">
                      <a:extLst>
                        <a:ext uri="{FF2B5EF4-FFF2-40B4-BE49-F238E27FC236}">
                          <a16:creationId xmlns:a16="http://schemas.microsoft.com/office/drawing/2014/main" id="{86D88437-1A5B-4758-8880-9B701C2412E9}"/>
                        </a:ext>
                      </a:extLst>
                    </p:cNvPr>
                    <p:cNvSpPr>
                      <a:spLocks/>
                    </p:cNvSpPr>
                    <p:nvPr/>
                  </p:nvSpPr>
                  <p:spPr bwMode="auto">
                    <a:xfrm>
                      <a:off x="2614049" y="3131198"/>
                      <a:ext cx="41207" cy="13111"/>
                    </a:xfrm>
                    <a:custGeom>
                      <a:avLst/>
                      <a:gdLst>
                        <a:gd name="T0" fmla="*/ 2 w 44"/>
                        <a:gd name="T1" fmla="*/ 0 h 14"/>
                        <a:gd name="T2" fmla="*/ 2 w 44"/>
                        <a:gd name="T3" fmla="*/ 0 h 14"/>
                        <a:gd name="T4" fmla="*/ 0 w 44"/>
                        <a:gd name="T5" fmla="*/ 0 h 14"/>
                        <a:gd name="T6" fmla="*/ 0 w 44"/>
                        <a:gd name="T7" fmla="*/ 0 h 14"/>
                        <a:gd name="T8" fmla="*/ 0 w 44"/>
                        <a:gd name="T9" fmla="*/ 0 h 14"/>
                        <a:gd name="T10" fmla="*/ 0 w 44"/>
                        <a:gd name="T11" fmla="*/ 0 h 14"/>
                        <a:gd name="T12" fmla="*/ 0 w 44"/>
                        <a:gd name="T13" fmla="*/ 0 h 14"/>
                        <a:gd name="T14" fmla="*/ 12 w 44"/>
                        <a:gd name="T15" fmla="*/ 8 h 14"/>
                        <a:gd name="T16" fmla="*/ 24 w 44"/>
                        <a:gd name="T17" fmla="*/ 14 h 14"/>
                        <a:gd name="T18" fmla="*/ 24 w 44"/>
                        <a:gd name="T19" fmla="*/ 14 h 14"/>
                        <a:gd name="T20" fmla="*/ 26 w 44"/>
                        <a:gd name="T21" fmla="*/ 14 h 14"/>
                        <a:gd name="T22" fmla="*/ 30 w 44"/>
                        <a:gd name="T23" fmla="*/ 14 h 14"/>
                        <a:gd name="T24" fmla="*/ 36 w 44"/>
                        <a:gd name="T25" fmla="*/ 10 h 14"/>
                        <a:gd name="T26" fmla="*/ 44 w 44"/>
                        <a:gd name="T27" fmla="*/ 0 h 14"/>
                        <a:gd name="T28" fmla="*/ 2 w 44"/>
                        <a:gd name="T29" fmla="*/ 0 h 14"/>
                        <a:gd name="T30" fmla="*/ 2 w 4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14">
                          <a:moveTo>
                            <a:pt x="2" y="0"/>
                          </a:moveTo>
                          <a:lnTo>
                            <a:pt x="2" y="0"/>
                          </a:lnTo>
                          <a:lnTo>
                            <a:pt x="0" y="0"/>
                          </a:lnTo>
                          <a:lnTo>
                            <a:pt x="0" y="0"/>
                          </a:lnTo>
                          <a:lnTo>
                            <a:pt x="0" y="0"/>
                          </a:lnTo>
                          <a:lnTo>
                            <a:pt x="0" y="0"/>
                          </a:lnTo>
                          <a:lnTo>
                            <a:pt x="0" y="0"/>
                          </a:lnTo>
                          <a:lnTo>
                            <a:pt x="12" y="8"/>
                          </a:lnTo>
                          <a:lnTo>
                            <a:pt x="24" y="14"/>
                          </a:lnTo>
                          <a:lnTo>
                            <a:pt x="24" y="14"/>
                          </a:lnTo>
                          <a:lnTo>
                            <a:pt x="26" y="14"/>
                          </a:lnTo>
                          <a:lnTo>
                            <a:pt x="30" y="14"/>
                          </a:lnTo>
                          <a:lnTo>
                            <a:pt x="36" y="10"/>
                          </a:lnTo>
                          <a:lnTo>
                            <a:pt x="44" y="0"/>
                          </a:lnTo>
                          <a:lnTo>
                            <a:pt x="2" y="0"/>
                          </a:lnTo>
                          <a:lnTo>
                            <a:pt x="2" y="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2" name="Freeform 27">
                      <a:extLst>
                        <a:ext uri="{FF2B5EF4-FFF2-40B4-BE49-F238E27FC236}">
                          <a16:creationId xmlns:a16="http://schemas.microsoft.com/office/drawing/2014/main" id="{331BF44E-1B63-45F5-8C8F-AC2CEB3918C3}"/>
                        </a:ext>
                      </a:extLst>
                    </p:cNvPr>
                    <p:cNvSpPr>
                      <a:spLocks/>
                    </p:cNvSpPr>
                    <p:nvPr/>
                  </p:nvSpPr>
                  <p:spPr bwMode="auto">
                    <a:xfrm>
                      <a:off x="2614049" y="3095610"/>
                      <a:ext cx="52446" cy="31844"/>
                    </a:xfrm>
                    <a:custGeom>
                      <a:avLst/>
                      <a:gdLst>
                        <a:gd name="T0" fmla="*/ 56 w 56"/>
                        <a:gd name="T1" fmla="*/ 0 h 34"/>
                        <a:gd name="T2" fmla="*/ 56 w 56"/>
                        <a:gd name="T3" fmla="*/ 0 h 34"/>
                        <a:gd name="T4" fmla="*/ 36 w 56"/>
                        <a:gd name="T5" fmla="*/ 12 h 34"/>
                        <a:gd name="T6" fmla="*/ 0 w 56"/>
                        <a:gd name="T7" fmla="*/ 34 h 34"/>
                        <a:gd name="T8" fmla="*/ 0 w 56"/>
                        <a:gd name="T9" fmla="*/ 34 h 34"/>
                        <a:gd name="T10" fmla="*/ 0 w 56"/>
                        <a:gd name="T11" fmla="*/ 34 h 34"/>
                        <a:gd name="T12" fmla="*/ 0 w 56"/>
                        <a:gd name="T13" fmla="*/ 34 h 34"/>
                        <a:gd name="T14" fmla="*/ 0 w 56"/>
                        <a:gd name="T15" fmla="*/ 34 h 34"/>
                        <a:gd name="T16" fmla="*/ 0 w 56"/>
                        <a:gd name="T17" fmla="*/ 34 h 34"/>
                        <a:gd name="T18" fmla="*/ 0 w 56"/>
                        <a:gd name="T19" fmla="*/ 34 h 34"/>
                        <a:gd name="T20" fmla="*/ 0 w 56"/>
                        <a:gd name="T21" fmla="*/ 34 h 34"/>
                        <a:gd name="T22" fmla="*/ 34 w 56"/>
                        <a:gd name="T23" fmla="*/ 34 h 34"/>
                        <a:gd name="T24" fmla="*/ 34 w 56"/>
                        <a:gd name="T25" fmla="*/ 34 h 34"/>
                        <a:gd name="T26" fmla="*/ 40 w 56"/>
                        <a:gd name="T27" fmla="*/ 32 h 34"/>
                        <a:gd name="T28" fmla="*/ 40 w 56"/>
                        <a:gd name="T29" fmla="*/ 32 h 34"/>
                        <a:gd name="T30" fmla="*/ 46 w 56"/>
                        <a:gd name="T31" fmla="*/ 30 h 34"/>
                        <a:gd name="T32" fmla="*/ 50 w 56"/>
                        <a:gd name="T33" fmla="*/ 26 h 34"/>
                        <a:gd name="T34" fmla="*/ 54 w 56"/>
                        <a:gd name="T35" fmla="*/ 20 h 34"/>
                        <a:gd name="T36" fmla="*/ 54 w 56"/>
                        <a:gd name="T37" fmla="*/ 20 h 34"/>
                        <a:gd name="T38" fmla="*/ 56 w 56"/>
                        <a:gd name="T39" fmla="*/ 14 h 34"/>
                        <a:gd name="T40" fmla="*/ 56 w 56"/>
                        <a:gd name="T41" fmla="*/ 8 h 34"/>
                        <a:gd name="T42" fmla="*/ 56 w 5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4">
                          <a:moveTo>
                            <a:pt x="56" y="0"/>
                          </a:moveTo>
                          <a:lnTo>
                            <a:pt x="56" y="0"/>
                          </a:lnTo>
                          <a:lnTo>
                            <a:pt x="36" y="12"/>
                          </a:lnTo>
                          <a:lnTo>
                            <a:pt x="0" y="34"/>
                          </a:lnTo>
                          <a:lnTo>
                            <a:pt x="0" y="34"/>
                          </a:lnTo>
                          <a:lnTo>
                            <a:pt x="0" y="34"/>
                          </a:lnTo>
                          <a:lnTo>
                            <a:pt x="0" y="34"/>
                          </a:lnTo>
                          <a:lnTo>
                            <a:pt x="0" y="34"/>
                          </a:lnTo>
                          <a:lnTo>
                            <a:pt x="0" y="34"/>
                          </a:lnTo>
                          <a:lnTo>
                            <a:pt x="0" y="34"/>
                          </a:lnTo>
                          <a:lnTo>
                            <a:pt x="0" y="34"/>
                          </a:lnTo>
                          <a:lnTo>
                            <a:pt x="34" y="34"/>
                          </a:lnTo>
                          <a:lnTo>
                            <a:pt x="34" y="34"/>
                          </a:lnTo>
                          <a:lnTo>
                            <a:pt x="40" y="32"/>
                          </a:lnTo>
                          <a:lnTo>
                            <a:pt x="40" y="32"/>
                          </a:lnTo>
                          <a:lnTo>
                            <a:pt x="46" y="30"/>
                          </a:lnTo>
                          <a:lnTo>
                            <a:pt x="50" y="26"/>
                          </a:lnTo>
                          <a:lnTo>
                            <a:pt x="54" y="20"/>
                          </a:lnTo>
                          <a:lnTo>
                            <a:pt x="54" y="20"/>
                          </a:lnTo>
                          <a:lnTo>
                            <a:pt x="56" y="14"/>
                          </a:lnTo>
                          <a:lnTo>
                            <a:pt x="56" y="8"/>
                          </a:lnTo>
                          <a:lnTo>
                            <a:pt x="56" y="0"/>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3" name="Freeform 28">
                      <a:extLst>
                        <a:ext uri="{FF2B5EF4-FFF2-40B4-BE49-F238E27FC236}">
                          <a16:creationId xmlns:a16="http://schemas.microsoft.com/office/drawing/2014/main" id="{2F1B7494-5365-475A-ABA5-29635472F0B8}"/>
                        </a:ext>
                      </a:extLst>
                    </p:cNvPr>
                    <p:cNvSpPr>
                      <a:spLocks/>
                    </p:cNvSpPr>
                    <p:nvPr/>
                  </p:nvSpPr>
                  <p:spPr bwMode="auto">
                    <a:xfrm>
                      <a:off x="2614049" y="3095610"/>
                      <a:ext cx="52446" cy="31844"/>
                    </a:xfrm>
                    <a:custGeom>
                      <a:avLst/>
                      <a:gdLst>
                        <a:gd name="T0" fmla="*/ 56 w 56"/>
                        <a:gd name="T1" fmla="*/ 0 h 34"/>
                        <a:gd name="T2" fmla="*/ 56 w 56"/>
                        <a:gd name="T3" fmla="*/ 0 h 34"/>
                        <a:gd name="T4" fmla="*/ 36 w 56"/>
                        <a:gd name="T5" fmla="*/ 12 h 34"/>
                        <a:gd name="T6" fmla="*/ 0 w 56"/>
                        <a:gd name="T7" fmla="*/ 34 h 34"/>
                        <a:gd name="T8" fmla="*/ 0 w 56"/>
                        <a:gd name="T9" fmla="*/ 34 h 34"/>
                        <a:gd name="T10" fmla="*/ 0 w 56"/>
                        <a:gd name="T11" fmla="*/ 34 h 34"/>
                        <a:gd name="T12" fmla="*/ 0 w 56"/>
                        <a:gd name="T13" fmla="*/ 34 h 34"/>
                        <a:gd name="T14" fmla="*/ 0 w 56"/>
                        <a:gd name="T15" fmla="*/ 34 h 34"/>
                        <a:gd name="T16" fmla="*/ 0 w 56"/>
                        <a:gd name="T17" fmla="*/ 34 h 34"/>
                        <a:gd name="T18" fmla="*/ 0 w 56"/>
                        <a:gd name="T19" fmla="*/ 34 h 34"/>
                        <a:gd name="T20" fmla="*/ 0 w 56"/>
                        <a:gd name="T21" fmla="*/ 34 h 34"/>
                        <a:gd name="T22" fmla="*/ 34 w 56"/>
                        <a:gd name="T23" fmla="*/ 34 h 34"/>
                        <a:gd name="T24" fmla="*/ 34 w 56"/>
                        <a:gd name="T25" fmla="*/ 34 h 34"/>
                        <a:gd name="T26" fmla="*/ 40 w 56"/>
                        <a:gd name="T27" fmla="*/ 32 h 34"/>
                        <a:gd name="T28" fmla="*/ 40 w 56"/>
                        <a:gd name="T29" fmla="*/ 32 h 34"/>
                        <a:gd name="T30" fmla="*/ 46 w 56"/>
                        <a:gd name="T31" fmla="*/ 30 h 34"/>
                        <a:gd name="T32" fmla="*/ 50 w 56"/>
                        <a:gd name="T33" fmla="*/ 26 h 34"/>
                        <a:gd name="T34" fmla="*/ 54 w 56"/>
                        <a:gd name="T35" fmla="*/ 20 h 34"/>
                        <a:gd name="T36" fmla="*/ 54 w 56"/>
                        <a:gd name="T37" fmla="*/ 20 h 34"/>
                        <a:gd name="T38" fmla="*/ 56 w 56"/>
                        <a:gd name="T39" fmla="*/ 14 h 34"/>
                        <a:gd name="T40" fmla="*/ 56 w 56"/>
                        <a:gd name="T41" fmla="*/ 8 h 34"/>
                        <a:gd name="T42" fmla="*/ 56 w 56"/>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34">
                          <a:moveTo>
                            <a:pt x="56" y="0"/>
                          </a:moveTo>
                          <a:lnTo>
                            <a:pt x="56" y="0"/>
                          </a:lnTo>
                          <a:lnTo>
                            <a:pt x="36" y="12"/>
                          </a:lnTo>
                          <a:lnTo>
                            <a:pt x="0" y="34"/>
                          </a:lnTo>
                          <a:lnTo>
                            <a:pt x="0" y="34"/>
                          </a:lnTo>
                          <a:lnTo>
                            <a:pt x="0" y="34"/>
                          </a:lnTo>
                          <a:lnTo>
                            <a:pt x="0" y="34"/>
                          </a:lnTo>
                          <a:lnTo>
                            <a:pt x="0" y="34"/>
                          </a:lnTo>
                          <a:lnTo>
                            <a:pt x="0" y="34"/>
                          </a:lnTo>
                          <a:lnTo>
                            <a:pt x="0" y="34"/>
                          </a:lnTo>
                          <a:lnTo>
                            <a:pt x="0" y="34"/>
                          </a:lnTo>
                          <a:lnTo>
                            <a:pt x="34" y="34"/>
                          </a:lnTo>
                          <a:lnTo>
                            <a:pt x="34" y="34"/>
                          </a:lnTo>
                          <a:lnTo>
                            <a:pt x="40" y="32"/>
                          </a:lnTo>
                          <a:lnTo>
                            <a:pt x="40" y="32"/>
                          </a:lnTo>
                          <a:lnTo>
                            <a:pt x="46" y="30"/>
                          </a:lnTo>
                          <a:lnTo>
                            <a:pt x="50" y="26"/>
                          </a:lnTo>
                          <a:lnTo>
                            <a:pt x="54" y="20"/>
                          </a:lnTo>
                          <a:lnTo>
                            <a:pt x="54" y="20"/>
                          </a:lnTo>
                          <a:lnTo>
                            <a:pt x="56" y="14"/>
                          </a:lnTo>
                          <a:lnTo>
                            <a:pt x="56" y="8"/>
                          </a:lnTo>
                          <a:lnTo>
                            <a:pt x="56" y="0"/>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4" name="Freeform 29">
                      <a:extLst>
                        <a:ext uri="{FF2B5EF4-FFF2-40B4-BE49-F238E27FC236}">
                          <a16:creationId xmlns:a16="http://schemas.microsoft.com/office/drawing/2014/main" id="{6BDDF51B-9A39-43CF-9AB4-E9F01031A5A7}"/>
                        </a:ext>
                      </a:extLst>
                    </p:cNvPr>
                    <p:cNvSpPr>
                      <a:spLocks/>
                    </p:cNvSpPr>
                    <p:nvPr/>
                  </p:nvSpPr>
                  <p:spPr bwMode="auto">
                    <a:xfrm>
                      <a:off x="2610302" y="3063766"/>
                      <a:ext cx="46827" cy="58065"/>
                    </a:xfrm>
                    <a:custGeom>
                      <a:avLst/>
                      <a:gdLst>
                        <a:gd name="T0" fmla="*/ 0 w 50"/>
                        <a:gd name="T1" fmla="*/ 62 h 62"/>
                        <a:gd name="T2" fmla="*/ 0 w 50"/>
                        <a:gd name="T3" fmla="*/ 62 h 62"/>
                        <a:gd name="T4" fmla="*/ 2 w 50"/>
                        <a:gd name="T5" fmla="*/ 62 h 62"/>
                        <a:gd name="T6" fmla="*/ 2 w 50"/>
                        <a:gd name="T7" fmla="*/ 62 h 62"/>
                        <a:gd name="T8" fmla="*/ 2 w 50"/>
                        <a:gd name="T9" fmla="*/ 62 h 62"/>
                        <a:gd name="T10" fmla="*/ 20 w 50"/>
                        <a:gd name="T11" fmla="*/ 52 h 62"/>
                        <a:gd name="T12" fmla="*/ 34 w 50"/>
                        <a:gd name="T13" fmla="*/ 44 h 62"/>
                        <a:gd name="T14" fmla="*/ 44 w 50"/>
                        <a:gd name="T15" fmla="*/ 36 h 62"/>
                        <a:gd name="T16" fmla="*/ 44 w 50"/>
                        <a:gd name="T17" fmla="*/ 36 h 62"/>
                        <a:gd name="T18" fmla="*/ 48 w 50"/>
                        <a:gd name="T19" fmla="*/ 32 h 62"/>
                        <a:gd name="T20" fmla="*/ 50 w 50"/>
                        <a:gd name="T21" fmla="*/ 28 h 62"/>
                        <a:gd name="T22" fmla="*/ 50 w 50"/>
                        <a:gd name="T23" fmla="*/ 22 h 62"/>
                        <a:gd name="T24" fmla="*/ 50 w 50"/>
                        <a:gd name="T25" fmla="*/ 22 h 62"/>
                        <a:gd name="T26" fmla="*/ 50 w 50"/>
                        <a:gd name="T27" fmla="*/ 14 h 62"/>
                        <a:gd name="T28" fmla="*/ 46 w 50"/>
                        <a:gd name="T29" fmla="*/ 6 h 62"/>
                        <a:gd name="T30" fmla="*/ 40 w 50"/>
                        <a:gd name="T31" fmla="*/ 0 h 62"/>
                        <a:gd name="T32" fmla="*/ 40 w 50"/>
                        <a:gd name="T33" fmla="*/ 0 h 62"/>
                        <a:gd name="T34" fmla="*/ 26 w 50"/>
                        <a:gd name="T35" fmla="*/ 18 h 62"/>
                        <a:gd name="T36" fmla="*/ 14 w 50"/>
                        <a:gd name="T37" fmla="*/ 38 h 62"/>
                        <a:gd name="T38" fmla="*/ 0 w 50"/>
                        <a:gd name="T39" fmla="*/ 62 h 62"/>
                        <a:gd name="T40" fmla="*/ 0 w 50"/>
                        <a:gd name="T41" fmla="*/ 62 h 62"/>
                        <a:gd name="T42" fmla="*/ 0 w 50"/>
                        <a:gd name="T43" fmla="*/ 62 h 62"/>
                        <a:gd name="T44" fmla="*/ 0 w 50"/>
                        <a:gd name="T4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62">
                          <a:moveTo>
                            <a:pt x="0" y="62"/>
                          </a:moveTo>
                          <a:lnTo>
                            <a:pt x="0" y="62"/>
                          </a:lnTo>
                          <a:lnTo>
                            <a:pt x="2" y="62"/>
                          </a:lnTo>
                          <a:lnTo>
                            <a:pt x="2" y="62"/>
                          </a:lnTo>
                          <a:lnTo>
                            <a:pt x="2" y="62"/>
                          </a:lnTo>
                          <a:lnTo>
                            <a:pt x="20" y="52"/>
                          </a:lnTo>
                          <a:lnTo>
                            <a:pt x="34" y="44"/>
                          </a:lnTo>
                          <a:lnTo>
                            <a:pt x="44" y="36"/>
                          </a:lnTo>
                          <a:lnTo>
                            <a:pt x="44" y="36"/>
                          </a:lnTo>
                          <a:lnTo>
                            <a:pt x="48" y="32"/>
                          </a:lnTo>
                          <a:lnTo>
                            <a:pt x="50" y="28"/>
                          </a:lnTo>
                          <a:lnTo>
                            <a:pt x="50" y="22"/>
                          </a:lnTo>
                          <a:lnTo>
                            <a:pt x="50" y="22"/>
                          </a:lnTo>
                          <a:lnTo>
                            <a:pt x="50" y="14"/>
                          </a:lnTo>
                          <a:lnTo>
                            <a:pt x="46" y="6"/>
                          </a:lnTo>
                          <a:lnTo>
                            <a:pt x="40" y="0"/>
                          </a:lnTo>
                          <a:lnTo>
                            <a:pt x="40" y="0"/>
                          </a:lnTo>
                          <a:lnTo>
                            <a:pt x="26" y="18"/>
                          </a:lnTo>
                          <a:lnTo>
                            <a:pt x="14" y="38"/>
                          </a:lnTo>
                          <a:lnTo>
                            <a:pt x="0" y="62"/>
                          </a:lnTo>
                          <a:lnTo>
                            <a:pt x="0" y="62"/>
                          </a:lnTo>
                          <a:lnTo>
                            <a:pt x="0" y="62"/>
                          </a:lnTo>
                          <a:lnTo>
                            <a:pt x="0" y="62"/>
                          </a:lnTo>
                          <a:close/>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sp>
                  <p:nvSpPr>
                    <p:cNvPr id="1185" name="Freeform 30">
                      <a:extLst>
                        <a:ext uri="{FF2B5EF4-FFF2-40B4-BE49-F238E27FC236}">
                          <a16:creationId xmlns:a16="http://schemas.microsoft.com/office/drawing/2014/main" id="{4E974136-4EB5-483C-88C7-159848E707B8}"/>
                        </a:ext>
                      </a:extLst>
                    </p:cNvPr>
                    <p:cNvSpPr>
                      <a:spLocks/>
                    </p:cNvSpPr>
                    <p:nvPr/>
                  </p:nvSpPr>
                  <p:spPr bwMode="auto">
                    <a:xfrm>
                      <a:off x="2610302" y="3063766"/>
                      <a:ext cx="46827" cy="58065"/>
                    </a:xfrm>
                    <a:custGeom>
                      <a:avLst/>
                      <a:gdLst>
                        <a:gd name="T0" fmla="*/ 0 w 50"/>
                        <a:gd name="T1" fmla="*/ 62 h 62"/>
                        <a:gd name="T2" fmla="*/ 0 w 50"/>
                        <a:gd name="T3" fmla="*/ 62 h 62"/>
                        <a:gd name="T4" fmla="*/ 2 w 50"/>
                        <a:gd name="T5" fmla="*/ 62 h 62"/>
                        <a:gd name="T6" fmla="*/ 2 w 50"/>
                        <a:gd name="T7" fmla="*/ 62 h 62"/>
                        <a:gd name="T8" fmla="*/ 2 w 50"/>
                        <a:gd name="T9" fmla="*/ 62 h 62"/>
                        <a:gd name="T10" fmla="*/ 20 w 50"/>
                        <a:gd name="T11" fmla="*/ 52 h 62"/>
                        <a:gd name="T12" fmla="*/ 34 w 50"/>
                        <a:gd name="T13" fmla="*/ 44 h 62"/>
                        <a:gd name="T14" fmla="*/ 44 w 50"/>
                        <a:gd name="T15" fmla="*/ 36 h 62"/>
                        <a:gd name="T16" fmla="*/ 44 w 50"/>
                        <a:gd name="T17" fmla="*/ 36 h 62"/>
                        <a:gd name="T18" fmla="*/ 48 w 50"/>
                        <a:gd name="T19" fmla="*/ 32 h 62"/>
                        <a:gd name="T20" fmla="*/ 50 w 50"/>
                        <a:gd name="T21" fmla="*/ 28 h 62"/>
                        <a:gd name="T22" fmla="*/ 50 w 50"/>
                        <a:gd name="T23" fmla="*/ 22 h 62"/>
                        <a:gd name="T24" fmla="*/ 50 w 50"/>
                        <a:gd name="T25" fmla="*/ 22 h 62"/>
                        <a:gd name="T26" fmla="*/ 50 w 50"/>
                        <a:gd name="T27" fmla="*/ 14 h 62"/>
                        <a:gd name="T28" fmla="*/ 46 w 50"/>
                        <a:gd name="T29" fmla="*/ 6 h 62"/>
                        <a:gd name="T30" fmla="*/ 40 w 50"/>
                        <a:gd name="T31" fmla="*/ 0 h 62"/>
                        <a:gd name="T32" fmla="*/ 40 w 50"/>
                        <a:gd name="T33" fmla="*/ 0 h 62"/>
                        <a:gd name="T34" fmla="*/ 26 w 50"/>
                        <a:gd name="T35" fmla="*/ 18 h 62"/>
                        <a:gd name="T36" fmla="*/ 14 w 50"/>
                        <a:gd name="T37" fmla="*/ 38 h 62"/>
                        <a:gd name="T38" fmla="*/ 0 w 50"/>
                        <a:gd name="T39" fmla="*/ 62 h 62"/>
                        <a:gd name="T40" fmla="*/ 0 w 50"/>
                        <a:gd name="T41" fmla="*/ 62 h 62"/>
                        <a:gd name="T42" fmla="*/ 0 w 50"/>
                        <a:gd name="T43" fmla="*/ 62 h 62"/>
                        <a:gd name="T44" fmla="*/ 0 w 50"/>
                        <a:gd name="T4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62">
                          <a:moveTo>
                            <a:pt x="0" y="62"/>
                          </a:moveTo>
                          <a:lnTo>
                            <a:pt x="0" y="62"/>
                          </a:lnTo>
                          <a:lnTo>
                            <a:pt x="2" y="62"/>
                          </a:lnTo>
                          <a:lnTo>
                            <a:pt x="2" y="62"/>
                          </a:lnTo>
                          <a:lnTo>
                            <a:pt x="2" y="62"/>
                          </a:lnTo>
                          <a:lnTo>
                            <a:pt x="20" y="52"/>
                          </a:lnTo>
                          <a:lnTo>
                            <a:pt x="34" y="44"/>
                          </a:lnTo>
                          <a:lnTo>
                            <a:pt x="44" y="36"/>
                          </a:lnTo>
                          <a:lnTo>
                            <a:pt x="44" y="36"/>
                          </a:lnTo>
                          <a:lnTo>
                            <a:pt x="48" y="32"/>
                          </a:lnTo>
                          <a:lnTo>
                            <a:pt x="50" y="28"/>
                          </a:lnTo>
                          <a:lnTo>
                            <a:pt x="50" y="22"/>
                          </a:lnTo>
                          <a:lnTo>
                            <a:pt x="50" y="22"/>
                          </a:lnTo>
                          <a:lnTo>
                            <a:pt x="50" y="14"/>
                          </a:lnTo>
                          <a:lnTo>
                            <a:pt x="46" y="6"/>
                          </a:lnTo>
                          <a:lnTo>
                            <a:pt x="40" y="0"/>
                          </a:lnTo>
                          <a:lnTo>
                            <a:pt x="40" y="0"/>
                          </a:lnTo>
                          <a:lnTo>
                            <a:pt x="26" y="18"/>
                          </a:lnTo>
                          <a:lnTo>
                            <a:pt x="14" y="38"/>
                          </a:lnTo>
                          <a:lnTo>
                            <a:pt x="0" y="62"/>
                          </a:lnTo>
                          <a:lnTo>
                            <a:pt x="0" y="62"/>
                          </a:lnTo>
                          <a:lnTo>
                            <a:pt x="0" y="62"/>
                          </a:lnTo>
                          <a:lnTo>
                            <a:pt x="0" y="62"/>
                          </a:lnTo>
                        </a:path>
                      </a:pathLst>
                    </a:custGeom>
                    <a:grpFill/>
                    <a:ln>
                      <a:noFill/>
                    </a:ln>
                  </p:spPr>
                  <p:txBody>
                    <a:bodyPr vert="horz" wrap="square" lIns="68276" tIns="34139" rIns="68276" bIns="34139" numCol="1" anchor="t" anchorCtr="0" compatLnSpc="1">
                      <a:prstTxWarp prst="textNoShape">
                        <a:avLst/>
                      </a:prstTxWarp>
                      <a:noAutofit/>
                    </a:bodyPr>
                    <a:lstStyle/>
                    <a:p>
                      <a:pPr marL="0" marR="0" lvl="0" indent="0" defTabSz="910375" eaLnBrk="1" fontAlgn="ctr" latinLnBrk="0" hangingPunct="1">
                        <a:lnSpc>
                          <a:spcPct val="100000"/>
                        </a:lnSpc>
                        <a:spcBef>
                          <a:spcPts val="0"/>
                        </a:spcBef>
                        <a:spcAft>
                          <a:spcPts val="0"/>
                        </a:spcAft>
                        <a:buClrTx/>
                        <a:buSzTx/>
                        <a:buFontTx/>
                        <a:buNone/>
                        <a:tabLst/>
                        <a:defRPr/>
                      </a:pPr>
                      <a:endParaRPr kumimoji="0" lang="en-US" altLang="zh-CN" sz="1100" b="0" i="0" u="none" strike="noStrike" kern="0" cap="none" spc="0" normalizeH="0" baseline="0" noProof="0" dirty="0">
                        <a:ln>
                          <a:noFill/>
                        </a:ln>
                        <a:solidFill>
                          <a:prstClr val="black"/>
                        </a:solidFill>
                        <a:effectLst/>
                        <a:uLnTx/>
                        <a:uFillTx/>
                        <a:ea typeface="方正兰亭黑简体" panose="02000000000000000000" pitchFamily="2" charset="-122"/>
                      </a:endParaRPr>
                    </a:p>
                  </p:txBody>
                </p:sp>
              </p:grpSp>
              <p:sp>
                <p:nvSpPr>
                  <p:cNvPr id="1167" name="椭圆 90">
                    <a:extLst>
                      <a:ext uri="{FF2B5EF4-FFF2-40B4-BE49-F238E27FC236}">
                        <a16:creationId xmlns:a16="http://schemas.microsoft.com/office/drawing/2014/main" id="{1EC7203E-1AFA-43DF-95F7-C22179B0BF1F}"/>
                      </a:ext>
                    </a:extLst>
                  </p:cNvPr>
                  <p:cNvSpPr/>
                  <p:nvPr/>
                </p:nvSpPr>
                <p:spPr>
                  <a:xfrm>
                    <a:off x="4422077" y="2802153"/>
                    <a:ext cx="7942" cy="7934"/>
                  </a:xfrm>
                  <a:prstGeom prst="ellipse">
                    <a:avLst/>
                  </a:prstGeom>
                  <a:solidFill>
                    <a:srgbClr val="FFFFFF">
                      <a:alpha val="63000"/>
                    </a:srgbClr>
                  </a:solidFill>
                  <a:ln w="25400" cap="flat" cmpd="sng" algn="ctr">
                    <a:noFill/>
                    <a:prstDash val="solid"/>
                  </a:ln>
                  <a:effectLst/>
                </p:spPr>
                <p:txBody>
                  <a:bodyPr rtlCol="0" anchor="ctr">
                    <a:noAutofit/>
                  </a:bodyPr>
                  <a:lstStyle/>
                  <a:p>
                    <a:pPr marL="0" marR="0" lvl="0" indent="0" algn="ctr" defTabSz="910375" eaLnBrk="1" fontAlgn="ctr"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ea typeface="方正兰亭黑简体" panose="02000000000000000000" pitchFamily="2" charset="-122"/>
                    </a:endParaRPr>
                  </a:p>
                </p:txBody>
              </p:sp>
              <p:sp>
                <p:nvSpPr>
                  <p:cNvPr id="1168" name="椭圆 91">
                    <a:extLst>
                      <a:ext uri="{FF2B5EF4-FFF2-40B4-BE49-F238E27FC236}">
                        <a16:creationId xmlns:a16="http://schemas.microsoft.com/office/drawing/2014/main" id="{C4D02D13-4814-4E89-ACE2-406659EEA2C4}"/>
                      </a:ext>
                    </a:extLst>
                  </p:cNvPr>
                  <p:cNvSpPr/>
                  <p:nvPr/>
                </p:nvSpPr>
                <p:spPr>
                  <a:xfrm>
                    <a:off x="4440934" y="2802153"/>
                    <a:ext cx="7942" cy="7934"/>
                  </a:xfrm>
                  <a:prstGeom prst="ellipse">
                    <a:avLst/>
                  </a:prstGeom>
                  <a:solidFill>
                    <a:srgbClr val="FFFFFF">
                      <a:alpha val="63000"/>
                    </a:srgbClr>
                  </a:solidFill>
                  <a:ln w="25400" cap="flat" cmpd="sng" algn="ctr">
                    <a:noFill/>
                    <a:prstDash val="solid"/>
                  </a:ln>
                  <a:effectLst/>
                </p:spPr>
                <p:txBody>
                  <a:bodyPr rtlCol="0" anchor="ctr">
                    <a:noAutofit/>
                  </a:bodyPr>
                  <a:lstStyle/>
                  <a:p>
                    <a:pPr marL="0" marR="0" lvl="0" indent="0" algn="ctr" defTabSz="910375" eaLnBrk="1" fontAlgn="ctr"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ea typeface="方正兰亭黑简体" panose="02000000000000000000" pitchFamily="2" charset="-122"/>
                    </a:endParaRPr>
                  </a:p>
                </p:txBody>
              </p:sp>
              <p:sp>
                <p:nvSpPr>
                  <p:cNvPr id="1169" name="椭圆 92">
                    <a:extLst>
                      <a:ext uri="{FF2B5EF4-FFF2-40B4-BE49-F238E27FC236}">
                        <a16:creationId xmlns:a16="http://schemas.microsoft.com/office/drawing/2014/main" id="{1041DDF1-94F6-4720-895A-7389DC11C219}"/>
                      </a:ext>
                    </a:extLst>
                  </p:cNvPr>
                  <p:cNvSpPr/>
                  <p:nvPr/>
                </p:nvSpPr>
                <p:spPr>
                  <a:xfrm>
                    <a:off x="4459792" y="2802153"/>
                    <a:ext cx="7942" cy="7934"/>
                  </a:xfrm>
                  <a:prstGeom prst="ellipse">
                    <a:avLst/>
                  </a:prstGeom>
                  <a:solidFill>
                    <a:srgbClr val="FFFFFF">
                      <a:alpha val="63000"/>
                    </a:srgbClr>
                  </a:solidFill>
                  <a:ln w="25400" cap="flat" cmpd="sng" algn="ctr">
                    <a:noFill/>
                    <a:prstDash val="solid"/>
                  </a:ln>
                  <a:effectLst/>
                </p:spPr>
                <p:txBody>
                  <a:bodyPr rtlCol="0" anchor="ctr">
                    <a:noAutofit/>
                  </a:bodyPr>
                  <a:lstStyle/>
                  <a:p>
                    <a:pPr marL="0" marR="0" lvl="0" indent="0" algn="ctr" defTabSz="910375" eaLnBrk="1" fontAlgn="ctr"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ea typeface="方正兰亭黑简体" panose="02000000000000000000" pitchFamily="2" charset="-122"/>
                    </a:endParaRPr>
                  </a:p>
                </p:txBody>
              </p:sp>
              <p:sp>
                <p:nvSpPr>
                  <p:cNvPr id="1170" name="椭圆 93">
                    <a:extLst>
                      <a:ext uri="{FF2B5EF4-FFF2-40B4-BE49-F238E27FC236}">
                        <a16:creationId xmlns:a16="http://schemas.microsoft.com/office/drawing/2014/main" id="{114AA898-BF02-4ED2-8941-600EDF5B3E71}"/>
                      </a:ext>
                    </a:extLst>
                  </p:cNvPr>
                  <p:cNvSpPr/>
                  <p:nvPr/>
                </p:nvSpPr>
                <p:spPr>
                  <a:xfrm>
                    <a:off x="4477712" y="2802153"/>
                    <a:ext cx="7942" cy="7934"/>
                  </a:xfrm>
                  <a:prstGeom prst="ellipse">
                    <a:avLst/>
                  </a:prstGeom>
                  <a:solidFill>
                    <a:srgbClr val="FFFFFF">
                      <a:alpha val="63000"/>
                    </a:srgbClr>
                  </a:solidFill>
                  <a:ln w="25400" cap="flat" cmpd="sng" algn="ctr">
                    <a:noFill/>
                    <a:prstDash val="solid"/>
                  </a:ln>
                  <a:effectLst/>
                </p:spPr>
                <p:txBody>
                  <a:bodyPr rtlCol="0" anchor="ctr">
                    <a:noAutofit/>
                  </a:bodyPr>
                  <a:lstStyle/>
                  <a:p>
                    <a:pPr marL="0" marR="0" lvl="0" indent="0" algn="ctr" defTabSz="910375" eaLnBrk="1" fontAlgn="ctr"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ea typeface="方正兰亭黑简体" panose="02000000000000000000" pitchFamily="2" charset="-122"/>
                    </a:endParaRPr>
                  </a:p>
                </p:txBody>
              </p:sp>
            </p:grpSp>
            <p:cxnSp>
              <p:nvCxnSpPr>
                <p:cNvPr id="1137" name="Straight Connector 2">
                  <a:extLst>
                    <a:ext uri="{FF2B5EF4-FFF2-40B4-BE49-F238E27FC236}">
                      <a16:creationId xmlns:a16="http://schemas.microsoft.com/office/drawing/2014/main" id="{45DB1E85-DE92-4076-850D-EB4EC2BE9400}"/>
                    </a:ext>
                  </a:extLst>
                </p:cNvPr>
                <p:cNvCxnSpPr/>
                <p:nvPr/>
              </p:nvCxnSpPr>
              <p:spPr bwMode="auto">
                <a:xfrm flipV="1">
                  <a:off x="6835012" y="1658570"/>
                  <a:ext cx="1783239" cy="4409"/>
                </a:xfrm>
                <a:prstGeom prst="line">
                  <a:avLst/>
                </a:prstGeom>
                <a:noFill/>
                <a:ln w="19050" cap="flat" cmpd="sng" algn="ctr">
                  <a:solidFill>
                    <a:srgbClr val="44546A"/>
                  </a:solidFill>
                  <a:prstDash val="solid"/>
                  <a:round/>
                  <a:headEnd type="none" w="med" len="med"/>
                  <a:tailEnd type="none" w="med" len="med"/>
                </a:ln>
                <a:effectLst/>
              </p:spPr>
            </p:cxnSp>
            <p:sp>
              <p:nvSpPr>
                <p:cNvPr id="1138" name="Freeform 10">
                  <a:extLst>
                    <a:ext uri="{FF2B5EF4-FFF2-40B4-BE49-F238E27FC236}">
                      <a16:creationId xmlns:a16="http://schemas.microsoft.com/office/drawing/2014/main" id="{E025DBD8-B571-4D39-A82F-1C8C9412FD03}"/>
                    </a:ext>
                  </a:extLst>
                </p:cNvPr>
                <p:cNvSpPr>
                  <a:spLocks noChangeAspect="1" noEditPoints="1"/>
                </p:cNvSpPr>
                <p:nvPr/>
              </p:nvSpPr>
              <p:spPr bwMode="auto">
                <a:xfrm>
                  <a:off x="8944790" y="2584523"/>
                  <a:ext cx="202723" cy="257050"/>
                </a:xfrm>
                <a:custGeom>
                  <a:avLst/>
                  <a:gdLst>
                    <a:gd name="T0" fmla="*/ 187 w 279"/>
                    <a:gd name="T1" fmla="*/ 105 h 300"/>
                    <a:gd name="T2" fmla="*/ 171 w 279"/>
                    <a:gd name="T3" fmla="*/ 83 h 300"/>
                    <a:gd name="T4" fmla="*/ 171 w 279"/>
                    <a:gd name="T5" fmla="*/ 109 h 300"/>
                    <a:gd name="T6" fmla="*/ 181 w 279"/>
                    <a:gd name="T7" fmla="*/ 104 h 300"/>
                    <a:gd name="T8" fmla="*/ 140 w 279"/>
                    <a:gd name="T9" fmla="*/ 0 h 300"/>
                    <a:gd name="T10" fmla="*/ 96 w 279"/>
                    <a:gd name="T11" fmla="*/ 296 h 300"/>
                    <a:gd name="T12" fmla="*/ 118 w 279"/>
                    <a:gd name="T13" fmla="*/ 296 h 300"/>
                    <a:gd name="T14" fmla="*/ 129 w 279"/>
                    <a:gd name="T15" fmla="*/ 296 h 300"/>
                    <a:gd name="T16" fmla="*/ 151 w 279"/>
                    <a:gd name="T17" fmla="*/ 296 h 300"/>
                    <a:gd name="T18" fmla="*/ 162 w 279"/>
                    <a:gd name="T19" fmla="*/ 296 h 300"/>
                    <a:gd name="T20" fmla="*/ 184 w 279"/>
                    <a:gd name="T21" fmla="*/ 296 h 300"/>
                    <a:gd name="T22" fmla="*/ 140 w 279"/>
                    <a:gd name="T23" fmla="*/ 0 h 300"/>
                    <a:gd name="T24" fmla="*/ 140 w 279"/>
                    <a:gd name="T25" fmla="*/ 11 h 300"/>
                    <a:gd name="T26" fmla="*/ 158 w 279"/>
                    <a:gd name="T27" fmla="*/ 193 h 300"/>
                    <a:gd name="T28" fmla="*/ 155 w 279"/>
                    <a:gd name="T29" fmla="*/ 163 h 300"/>
                    <a:gd name="T30" fmla="*/ 132 w 279"/>
                    <a:gd name="T31" fmla="*/ 163 h 300"/>
                    <a:gd name="T32" fmla="*/ 138 w 279"/>
                    <a:gd name="T33" fmla="*/ 205 h 300"/>
                    <a:gd name="T34" fmla="*/ 128 w 279"/>
                    <a:gd name="T35" fmla="*/ 237 h 300"/>
                    <a:gd name="T36" fmla="*/ 146 w 279"/>
                    <a:gd name="T37" fmla="*/ 109 h 300"/>
                    <a:gd name="T38" fmla="*/ 162 w 279"/>
                    <a:gd name="T39" fmla="*/ 86 h 300"/>
                    <a:gd name="T40" fmla="*/ 142 w 279"/>
                    <a:gd name="T41" fmla="*/ 86 h 300"/>
                    <a:gd name="T42" fmla="*/ 148 w 279"/>
                    <a:gd name="T43" fmla="*/ 88 h 300"/>
                    <a:gd name="T44" fmla="*/ 148 w 279"/>
                    <a:gd name="T45" fmla="*/ 104 h 300"/>
                    <a:gd name="T46" fmla="*/ 74 w 279"/>
                    <a:gd name="T47" fmla="*/ 69 h 300"/>
                    <a:gd name="T48" fmla="*/ 74 w 279"/>
                    <a:gd name="T49" fmla="*/ 149 h 300"/>
                    <a:gd name="T50" fmla="*/ 213 w 279"/>
                    <a:gd name="T51" fmla="*/ 76 h 300"/>
                    <a:gd name="T52" fmla="*/ 206 w 279"/>
                    <a:gd name="T53" fmla="*/ 144 h 300"/>
                    <a:gd name="T54" fmla="*/ 72 w 279"/>
                    <a:gd name="T55" fmla="*/ 76 h 300"/>
                    <a:gd name="T56" fmla="*/ 208 w 279"/>
                    <a:gd name="T57" fmla="*/ 76 h 300"/>
                    <a:gd name="T58" fmla="*/ 108 w 279"/>
                    <a:gd name="T59" fmla="*/ 109 h 300"/>
                    <a:gd name="T60" fmla="*/ 108 w 279"/>
                    <a:gd name="T61" fmla="*/ 83 h 300"/>
                    <a:gd name="T62" fmla="*/ 92 w 279"/>
                    <a:gd name="T63" fmla="*/ 105 h 300"/>
                    <a:gd name="T64" fmla="*/ 106 w 279"/>
                    <a:gd name="T65" fmla="*/ 88 h 300"/>
                    <a:gd name="T66" fmla="*/ 98 w 279"/>
                    <a:gd name="T67" fmla="*/ 88 h 300"/>
                    <a:gd name="T68" fmla="*/ 77 w 279"/>
                    <a:gd name="T69" fmla="*/ 118 h 300"/>
                    <a:gd name="T70" fmla="*/ 198 w 279"/>
                    <a:gd name="T71" fmla="*/ 136 h 300"/>
                    <a:gd name="T72" fmla="*/ 198 w 279"/>
                    <a:gd name="T73" fmla="*/ 115 h 300"/>
                    <a:gd name="T74" fmla="*/ 83 w 279"/>
                    <a:gd name="T75" fmla="*/ 120 h 300"/>
                    <a:gd name="T76" fmla="*/ 121 w 279"/>
                    <a:gd name="T77" fmla="*/ 109 h 300"/>
                    <a:gd name="T78" fmla="*/ 137 w 279"/>
                    <a:gd name="T79" fmla="*/ 86 h 300"/>
                    <a:gd name="T80" fmla="*/ 117 w 279"/>
                    <a:gd name="T81" fmla="*/ 86 h 300"/>
                    <a:gd name="T82" fmla="*/ 123 w 279"/>
                    <a:gd name="T83" fmla="*/ 88 h 300"/>
                    <a:gd name="T84" fmla="*/ 123 w 279"/>
                    <a:gd name="T85" fmla="*/ 104 h 300"/>
                    <a:gd name="T86" fmla="*/ 22 w 279"/>
                    <a:gd name="T87" fmla="*/ 139 h 300"/>
                    <a:gd name="T88" fmla="*/ 140 w 279"/>
                    <a:gd name="T89" fmla="*/ 22 h 300"/>
                    <a:gd name="T90" fmla="*/ 140 w 279"/>
                    <a:gd name="T91" fmla="*/ 2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300">
                      <a:moveTo>
                        <a:pt x="171" y="109"/>
                      </a:moveTo>
                      <a:cubicBezTo>
                        <a:pt x="183" y="109"/>
                        <a:pt x="183" y="109"/>
                        <a:pt x="183" y="109"/>
                      </a:cubicBezTo>
                      <a:cubicBezTo>
                        <a:pt x="185" y="109"/>
                        <a:pt x="187" y="107"/>
                        <a:pt x="187" y="105"/>
                      </a:cubicBezTo>
                      <a:cubicBezTo>
                        <a:pt x="187" y="86"/>
                        <a:pt x="187" y="86"/>
                        <a:pt x="187" y="86"/>
                      </a:cubicBezTo>
                      <a:cubicBezTo>
                        <a:pt x="187" y="84"/>
                        <a:pt x="185" y="83"/>
                        <a:pt x="183" y="83"/>
                      </a:cubicBezTo>
                      <a:cubicBezTo>
                        <a:pt x="171" y="83"/>
                        <a:pt x="171" y="83"/>
                        <a:pt x="171" y="83"/>
                      </a:cubicBezTo>
                      <a:cubicBezTo>
                        <a:pt x="169" y="83"/>
                        <a:pt x="167" y="84"/>
                        <a:pt x="167" y="86"/>
                      </a:cubicBezTo>
                      <a:cubicBezTo>
                        <a:pt x="167" y="105"/>
                        <a:pt x="167" y="105"/>
                        <a:pt x="167" y="105"/>
                      </a:cubicBezTo>
                      <a:cubicBezTo>
                        <a:pt x="167" y="107"/>
                        <a:pt x="169" y="109"/>
                        <a:pt x="171" y="109"/>
                      </a:cubicBezTo>
                      <a:close/>
                      <a:moveTo>
                        <a:pt x="173" y="88"/>
                      </a:moveTo>
                      <a:cubicBezTo>
                        <a:pt x="181" y="88"/>
                        <a:pt x="181" y="88"/>
                        <a:pt x="181" y="88"/>
                      </a:cubicBezTo>
                      <a:cubicBezTo>
                        <a:pt x="181" y="104"/>
                        <a:pt x="181" y="104"/>
                        <a:pt x="181" y="104"/>
                      </a:cubicBezTo>
                      <a:cubicBezTo>
                        <a:pt x="173" y="104"/>
                        <a:pt x="173" y="104"/>
                        <a:pt x="173" y="104"/>
                      </a:cubicBezTo>
                      <a:lnTo>
                        <a:pt x="173" y="88"/>
                      </a:lnTo>
                      <a:close/>
                      <a:moveTo>
                        <a:pt x="140" y="0"/>
                      </a:moveTo>
                      <a:cubicBezTo>
                        <a:pt x="63" y="0"/>
                        <a:pt x="0" y="62"/>
                        <a:pt x="0" y="139"/>
                      </a:cubicBezTo>
                      <a:cubicBezTo>
                        <a:pt x="0" y="201"/>
                        <a:pt x="40" y="253"/>
                        <a:pt x="96" y="271"/>
                      </a:cubicBezTo>
                      <a:cubicBezTo>
                        <a:pt x="96" y="296"/>
                        <a:pt x="96" y="296"/>
                        <a:pt x="96" y="296"/>
                      </a:cubicBezTo>
                      <a:cubicBezTo>
                        <a:pt x="96" y="298"/>
                        <a:pt x="97" y="300"/>
                        <a:pt x="99" y="300"/>
                      </a:cubicBezTo>
                      <a:cubicBezTo>
                        <a:pt x="114" y="300"/>
                        <a:pt x="114" y="300"/>
                        <a:pt x="114" y="300"/>
                      </a:cubicBezTo>
                      <a:cubicBezTo>
                        <a:pt x="116" y="300"/>
                        <a:pt x="118" y="298"/>
                        <a:pt x="118" y="296"/>
                      </a:cubicBezTo>
                      <a:cubicBezTo>
                        <a:pt x="118" y="277"/>
                        <a:pt x="118" y="277"/>
                        <a:pt x="118" y="277"/>
                      </a:cubicBezTo>
                      <a:cubicBezTo>
                        <a:pt x="121" y="277"/>
                        <a:pt x="125" y="278"/>
                        <a:pt x="129" y="278"/>
                      </a:cubicBezTo>
                      <a:cubicBezTo>
                        <a:pt x="129" y="296"/>
                        <a:pt x="129" y="296"/>
                        <a:pt x="129" y="296"/>
                      </a:cubicBezTo>
                      <a:cubicBezTo>
                        <a:pt x="129" y="298"/>
                        <a:pt x="130" y="300"/>
                        <a:pt x="132" y="300"/>
                      </a:cubicBezTo>
                      <a:cubicBezTo>
                        <a:pt x="147" y="300"/>
                        <a:pt x="147" y="300"/>
                        <a:pt x="147" y="300"/>
                      </a:cubicBezTo>
                      <a:cubicBezTo>
                        <a:pt x="149" y="300"/>
                        <a:pt x="151" y="298"/>
                        <a:pt x="151" y="296"/>
                      </a:cubicBezTo>
                      <a:cubicBezTo>
                        <a:pt x="151" y="278"/>
                        <a:pt x="151" y="278"/>
                        <a:pt x="151" y="278"/>
                      </a:cubicBezTo>
                      <a:cubicBezTo>
                        <a:pt x="154" y="278"/>
                        <a:pt x="158" y="277"/>
                        <a:pt x="162" y="277"/>
                      </a:cubicBezTo>
                      <a:cubicBezTo>
                        <a:pt x="162" y="296"/>
                        <a:pt x="162" y="296"/>
                        <a:pt x="162" y="296"/>
                      </a:cubicBezTo>
                      <a:cubicBezTo>
                        <a:pt x="162" y="298"/>
                        <a:pt x="163" y="300"/>
                        <a:pt x="165" y="300"/>
                      </a:cubicBezTo>
                      <a:cubicBezTo>
                        <a:pt x="180" y="300"/>
                        <a:pt x="180" y="300"/>
                        <a:pt x="180" y="300"/>
                      </a:cubicBezTo>
                      <a:cubicBezTo>
                        <a:pt x="182" y="300"/>
                        <a:pt x="184" y="298"/>
                        <a:pt x="184" y="296"/>
                      </a:cubicBezTo>
                      <a:cubicBezTo>
                        <a:pt x="184" y="271"/>
                        <a:pt x="184" y="271"/>
                        <a:pt x="184" y="271"/>
                      </a:cubicBezTo>
                      <a:cubicBezTo>
                        <a:pt x="239" y="253"/>
                        <a:pt x="279" y="201"/>
                        <a:pt x="279" y="139"/>
                      </a:cubicBezTo>
                      <a:cubicBezTo>
                        <a:pt x="279" y="62"/>
                        <a:pt x="217" y="0"/>
                        <a:pt x="140" y="0"/>
                      </a:cubicBezTo>
                      <a:close/>
                      <a:moveTo>
                        <a:pt x="140" y="267"/>
                      </a:moveTo>
                      <a:cubicBezTo>
                        <a:pt x="69" y="267"/>
                        <a:pt x="11" y="210"/>
                        <a:pt x="11" y="139"/>
                      </a:cubicBezTo>
                      <a:cubicBezTo>
                        <a:pt x="11" y="68"/>
                        <a:pt x="69" y="11"/>
                        <a:pt x="140" y="11"/>
                      </a:cubicBezTo>
                      <a:cubicBezTo>
                        <a:pt x="210" y="11"/>
                        <a:pt x="268" y="68"/>
                        <a:pt x="268" y="139"/>
                      </a:cubicBezTo>
                      <a:cubicBezTo>
                        <a:pt x="268" y="210"/>
                        <a:pt x="210" y="267"/>
                        <a:pt x="140" y="267"/>
                      </a:cubicBezTo>
                      <a:close/>
                      <a:moveTo>
                        <a:pt x="158" y="193"/>
                      </a:moveTo>
                      <a:cubicBezTo>
                        <a:pt x="144" y="193"/>
                        <a:pt x="144" y="193"/>
                        <a:pt x="144" y="193"/>
                      </a:cubicBezTo>
                      <a:cubicBezTo>
                        <a:pt x="142" y="193"/>
                        <a:pt x="141" y="191"/>
                        <a:pt x="142" y="189"/>
                      </a:cubicBezTo>
                      <a:cubicBezTo>
                        <a:pt x="155" y="163"/>
                        <a:pt x="155" y="163"/>
                        <a:pt x="155" y="163"/>
                      </a:cubicBezTo>
                      <a:cubicBezTo>
                        <a:pt x="156" y="161"/>
                        <a:pt x="155" y="160"/>
                        <a:pt x="153" y="160"/>
                      </a:cubicBezTo>
                      <a:cubicBezTo>
                        <a:pt x="137" y="160"/>
                        <a:pt x="137" y="160"/>
                        <a:pt x="137" y="160"/>
                      </a:cubicBezTo>
                      <a:cubicBezTo>
                        <a:pt x="135" y="160"/>
                        <a:pt x="133" y="161"/>
                        <a:pt x="132" y="163"/>
                      </a:cubicBezTo>
                      <a:cubicBezTo>
                        <a:pt x="119" y="201"/>
                        <a:pt x="119" y="201"/>
                        <a:pt x="119" y="201"/>
                      </a:cubicBezTo>
                      <a:cubicBezTo>
                        <a:pt x="118" y="203"/>
                        <a:pt x="119" y="205"/>
                        <a:pt x="121" y="205"/>
                      </a:cubicBezTo>
                      <a:cubicBezTo>
                        <a:pt x="138" y="205"/>
                        <a:pt x="138" y="205"/>
                        <a:pt x="138" y="205"/>
                      </a:cubicBezTo>
                      <a:cubicBezTo>
                        <a:pt x="140" y="205"/>
                        <a:pt x="141" y="206"/>
                        <a:pt x="140" y="208"/>
                      </a:cubicBezTo>
                      <a:cubicBezTo>
                        <a:pt x="127" y="236"/>
                        <a:pt x="127" y="236"/>
                        <a:pt x="127" y="236"/>
                      </a:cubicBezTo>
                      <a:cubicBezTo>
                        <a:pt x="126" y="238"/>
                        <a:pt x="126" y="238"/>
                        <a:pt x="128" y="237"/>
                      </a:cubicBezTo>
                      <a:cubicBezTo>
                        <a:pt x="160" y="196"/>
                        <a:pt x="160" y="196"/>
                        <a:pt x="160" y="196"/>
                      </a:cubicBezTo>
                      <a:cubicBezTo>
                        <a:pt x="161" y="194"/>
                        <a:pt x="160" y="193"/>
                        <a:pt x="158" y="193"/>
                      </a:cubicBezTo>
                      <a:close/>
                      <a:moveTo>
                        <a:pt x="146" y="109"/>
                      </a:moveTo>
                      <a:cubicBezTo>
                        <a:pt x="158" y="109"/>
                        <a:pt x="158" y="109"/>
                        <a:pt x="158" y="109"/>
                      </a:cubicBezTo>
                      <a:cubicBezTo>
                        <a:pt x="160" y="109"/>
                        <a:pt x="162" y="107"/>
                        <a:pt x="162" y="105"/>
                      </a:cubicBezTo>
                      <a:cubicBezTo>
                        <a:pt x="162" y="86"/>
                        <a:pt x="162" y="86"/>
                        <a:pt x="162" y="86"/>
                      </a:cubicBezTo>
                      <a:cubicBezTo>
                        <a:pt x="162" y="84"/>
                        <a:pt x="160" y="83"/>
                        <a:pt x="158" y="83"/>
                      </a:cubicBezTo>
                      <a:cubicBezTo>
                        <a:pt x="146" y="83"/>
                        <a:pt x="146" y="83"/>
                        <a:pt x="146" y="83"/>
                      </a:cubicBezTo>
                      <a:cubicBezTo>
                        <a:pt x="144" y="83"/>
                        <a:pt x="142" y="84"/>
                        <a:pt x="142" y="86"/>
                      </a:cubicBezTo>
                      <a:cubicBezTo>
                        <a:pt x="142" y="105"/>
                        <a:pt x="142" y="105"/>
                        <a:pt x="142" y="105"/>
                      </a:cubicBezTo>
                      <a:cubicBezTo>
                        <a:pt x="142" y="107"/>
                        <a:pt x="144" y="109"/>
                        <a:pt x="146" y="109"/>
                      </a:cubicBezTo>
                      <a:close/>
                      <a:moveTo>
                        <a:pt x="148" y="88"/>
                      </a:moveTo>
                      <a:cubicBezTo>
                        <a:pt x="156" y="88"/>
                        <a:pt x="156" y="88"/>
                        <a:pt x="156" y="88"/>
                      </a:cubicBezTo>
                      <a:cubicBezTo>
                        <a:pt x="156" y="104"/>
                        <a:pt x="156" y="104"/>
                        <a:pt x="156" y="104"/>
                      </a:cubicBezTo>
                      <a:cubicBezTo>
                        <a:pt x="148" y="104"/>
                        <a:pt x="148" y="104"/>
                        <a:pt x="148" y="104"/>
                      </a:cubicBezTo>
                      <a:lnTo>
                        <a:pt x="148" y="88"/>
                      </a:lnTo>
                      <a:close/>
                      <a:moveTo>
                        <a:pt x="206" y="69"/>
                      </a:moveTo>
                      <a:cubicBezTo>
                        <a:pt x="74" y="69"/>
                        <a:pt x="74" y="69"/>
                        <a:pt x="74" y="69"/>
                      </a:cubicBezTo>
                      <a:cubicBezTo>
                        <a:pt x="69" y="69"/>
                        <a:pt x="66" y="72"/>
                        <a:pt x="66" y="76"/>
                      </a:cubicBezTo>
                      <a:cubicBezTo>
                        <a:pt x="66" y="142"/>
                        <a:pt x="66" y="142"/>
                        <a:pt x="66" y="142"/>
                      </a:cubicBezTo>
                      <a:cubicBezTo>
                        <a:pt x="66" y="146"/>
                        <a:pt x="69" y="149"/>
                        <a:pt x="74" y="149"/>
                      </a:cubicBezTo>
                      <a:cubicBezTo>
                        <a:pt x="206" y="149"/>
                        <a:pt x="206" y="149"/>
                        <a:pt x="206" y="149"/>
                      </a:cubicBezTo>
                      <a:cubicBezTo>
                        <a:pt x="210" y="149"/>
                        <a:pt x="213" y="146"/>
                        <a:pt x="213" y="142"/>
                      </a:cubicBezTo>
                      <a:cubicBezTo>
                        <a:pt x="213" y="76"/>
                        <a:pt x="213" y="76"/>
                        <a:pt x="213" y="76"/>
                      </a:cubicBezTo>
                      <a:cubicBezTo>
                        <a:pt x="213" y="72"/>
                        <a:pt x="210" y="69"/>
                        <a:pt x="206" y="69"/>
                      </a:cubicBezTo>
                      <a:close/>
                      <a:moveTo>
                        <a:pt x="208" y="142"/>
                      </a:moveTo>
                      <a:cubicBezTo>
                        <a:pt x="208" y="143"/>
                        <a:pt x="207" y="144"/>
                        <a:pt x="206" y="144"/>
                      </a:cubicBezTo>
                      <a:cubicBezTo>
                        <a:pt x="74" y="144"/>
                        <a:pt x="74" y="144"/>
                        <a:pt x="74" y="144"/>
                      </a:cubicBezTo>
                      <a:cubicBezTo>
                        <a:pt x="73" y="144"/>
                        <a:pt x="72" y="143"/>
                        <a:pt x="72" y="142"/>
                      </a:cubicBezTo>
                      <a:cubicBezTo>
                        <a:pt x="72" y="76"/>
                        <a:pt x="72" y="76"/>
                        <a:pt x="72" y="76"/>
                      </a:cubicBezTo>
                      <a:cubicBezTo>
                        <a:pt x="72" y="75"/>
                        <a:pt x="73" y="74"/>
                        <a:pt x="74" y="74"/>
                      </a:cubicBezTo>
                      <a:cubicBezTo>
                        <a:pt x="206" y="74"/>
                        <a:pt x="206" y="74"/>
                        <a:pt x="206" y="74"/>
                      </a:cubicBezTo>
                      <a:cubicBezTo>
                        <a:pt x="207" y="74"/>
                        <a:pt x="208" y="75"/>
                        <a:pt x="208" y="76"/>
                      </a:cubicBezTo>
                      <a:lnTo>
                        <a:pt x="208" y="142"/>
                      </a:lnTo>
                      <a:close/>
                      <a:moveTo>
                        <a:pt x="96" y="109"/>
                      </a:moveTo>
                      <a:cubicBezTo>
                        <a:pt x="108" y="109"/>
                        <a:pt x="108" y="109"/>
                        <a:pt x="108" y="109"/>
                      </a:cubicBezTo>
                      <a:cubicBezTo>
                        <a:pt x="110" y="109"/>
                        <a:pt x="112" y="107"/>
                        <a:pt x="112" y="105"/>
                      </a:cubicBezTo>
                      <a:cubicBezTo>
                        <a:pt x="112" y="86"/>
                        <a:pt x="112" y="86"/>
                        <a:pt x="112" y="86"/>
                      </a:cubicBezTo>
                      <a:cubicBezTo>
                        <a:pt x="112" y="84"/>
                        <a:pt x="110" y="83"/>
                        <a:pt x="108" y="83"/>
                      </a:cubicBezTo>
                      <a:cubicBezTo>
                        <a:pt x="96" y="83"/>
                        <a:pt x="96" y="83"/>
                        <a:pt x="96" y="83"/>
                      </a:cubicBezTo>
                      <a:cubicBezTo>
                        <a:pt x="94" y="83"/>
                        <a:pt x="92" y="84"/>
                        <a:pt x="92" y="86"/>
                      </a:cubicBezTo>
                      <a:cubicBezTo>
                        <a:pt x="92" y="105"/>
                        <a:pt x="92" y="105"/>
                        <a:pt x="92" y="105"/>
                      </a:cubicBezTo>
                      <a:cubicBezTo>
                        <a:pt x="92" y="107"/>
                        <a:pt x="94" y="109"/>
                        <a:pt x="96" y="109"/>
                      </a:cubicBezTo>
                      <a:close/>
                      <a:moveTo>
                        <a:pt x="98" y="88"/>
                      </a:moveTo>
                      <a:cubicBezTo>
                        <a:pt x="106" y="88"/>
                        <a:pt x="106" y="88"/>
                        <a:pt x="106" y="88"/>
                      </a:cubicBezTo>
                      <a:cubicBezTo>
                        <a:pt x="106" y="104"/>
                        <a:pt x="106" y="104"/>
                        <a:pt x="106" y="104"/>
                      </a:cubicBezTo>
                      <a:cubicBezTo>
                        <a:pt x="98" y="104"/>
                        <a:pt x="98" y="104"/>
                        <a:pt x="98" y="104"/>
                      </a:cubicBezTo>
                      <a:lnTo>
                        <a:pt x="98" y="88"/>
                      </a:lnTo>
                      <a:close/>
                      <a:moveTo>
                        <a:pt x="198" y="115"/>
                      </a:moveTo>
                      <a:cubicBezTo>
                        <a:pt x="81" y="115"/>
                        <a:pt x="81" y="115"/>
                        <a:pt x="81" y="115"/>
                      </a:cubicBezTo>
                      <a:cubicBezTo>
                        <a:pt x="79" y="115"/>
                        <a:pt x="77" y="116"/>
                        <a:pt x="77" y="118"/>
                      </a:cubicBezTo>
                      <a:cubicBezTo>
                        <a:pt x="77" y="132"/>
                        <a:pt x="77" y="132"/>
                        <a:pt x="77" y="132"/>
                      </a:cubicBezTo>
                      <a:cubicBezTo>
                        <a:pt x="77" y="134"/>
                        <a:pt x="79" y="136"/>
                        <a:pt x="81" y="136"/>
                      </a:cubicBezTo>
                      <a:cubicBezTo>
                        <a:pt x="198" y="136"/>
                        <a:pt x="198" y="136"/>
                        <a:pt x="198" y="136"/>
                      </a:cubicBezTo>
                      <a:cubicBezTo>
                        <a:pt x="201" y="136"/>
                        <a:pt x="202" y="134"/>
                        <a:pt x="202" y="132"/>
                      </a:cubicBezTo>
                      <a:cubicBezTo>
                        <a:pt x="202" y="118"/>
                        <a:pt x="202" y="118"/>
                        <a:pt x="202" y="118"/>
                      </a:cubicBezTo>
                      <a:cubicBezTo>
                        <a:pt x="202" y="116"/>
                        <a:pt x="201" y="115"/>
                        <a:pt x="198" y="115"/>
                      </a:cubicBezTo>
                      <a:close/>
                      <a:moveTo>
                        <a:pt x="197" y="130"/>
                      </a:moveTo>
                      <a:cubicBezTo>
                        <a:pt x="83" y="130"/>
                        <a:pt x="83" y="130"/>
                        <a:pt x="83" y="130"/>
                      </a:cubicBezTo>
                      <a:cubicBezTo>
                        <a:pt x="83" y="120"/>
                        <a:pt x="83" y="120"/>
                        <a:pt x="83" y="120"/>
                      </a:cubicBezTo>
                      <a:cubicBezTo>
                        <a:pt x="197" y="120"/>
                        <a:pt x="197" y="120"/>
                        <a:pt x="197" y="120"/>
                      </a:cubicBezTo>
                      <a:lnTo>
                        <a:pt x="197" y="130"/>
                      </a:lnTo>
                      <a:close/>
                      <a:moveTo>
                        <a:pt x="121" y="109"/>
                      </a:moveTo>
                      <a:cubicBezTo>
                        <a:pt x="133" y="109"/>
                        <a:pt x="133" y="109"/>
                        <a:pt x="133" y="109"/>
                      </a:cubicBezTo>
                      <a:cubicBezTo>
                        <a:pt x="135" y="109"/>
                        <a:pt x="137" y="107"/>
                        <a:pt x="137" y="105"/>
                      </a:cubicBezTo>
                      <a:cubicBezTo>
                        <a:pt x="137" y="86"/>
                        <a:pt x="137" y="86"/>
                        <a:pt x="137" y="86"/>
                      </a:cubicBezTo>
                      <a:cubicBezTo>
                        <a:pt x="137" y="84"/>
                        <a:pt x="135" y="83"/>
                        <a:pt x="133" y="83"/>
                      </a:cubicBezTo>
                      <a:cubicBezTo>
                        <a:pt x="121" y="83"/>
                        <a:pt x="121" y="83"/>
                        <a:pt x="121" y="83"/>
                      </a:cubicBezTo>
                      <a:cubicBezTo>
                        <a:pt x="119" y="83"/>
                        <a:pt x="117" y="84"/>
                        <a:pt x="117" y="86"/>
                      </a:cubicBezTo>
                      <a:cubicBezTo>
                        <a:pt x="117" y="105"/>
                        <a:pt x="117" y="105"/>
                        <a:pt x="117" y="105"/>
                      </a:cubicBezTo>
                      <a:cubicBezTo>
                        <a:pt x="117" y="107"/>
                        <a:pt x="119" y="109"/>
                        <a:pt x="121" y="109"/>
                      </a:cubicBezTo>
                      <a:close/>
                      <a:moveTo>
                        <a:pt x="123" y="88"/>
                      </a:moveTo>
                      <a:cubicBezTo>
                        <a:pt x="131" y="88"/>
                        <a:pt x="131" y="88"/>
                        <a:pt x="131" y="88"/>
                      </a:cubicBezTo>
                      <a:cubicBezTo>
                        <a:pt x="131" y="104"/>
                        <a:pt x="131" y="104"/>
                        <a:pt x="131" y="104"/>
                      </a:cubicBezTo>
                      <a:cubicBezTo>
                        <a:pt x="123" y="104"/>
                        <a:pt x="123" y="104"/>
                        <a:pt x="123" y="104"/>
                      </a:cubicBezTo>
                      <a:lnTo>
                        <a:pt x="123" y="88"/>
                      </a:lnTo>
                      <a:close/>
                      <a:moveTo>
                        <a:pt x="140" y="22"/>
                      </a:moveTo>
                      <a:cubicBezTo>
                        <a:pt x="75" y="22"/>
                        <a:pt x="22" y="74"/>
                        <a:pt x="22" y="139"/>
                      </a:cubicBezTo>
                      <a:cubicBezTo>
                        <a:pt x="22" y="204"/>
                        <a:pt x="75" y="256"/>
                        <a:pt x="140" y="256"/>
                      </a:cubicBezTo>
                      <a:cubicBezTo>
                        <a:pt x="204" y="256"/>
                        <a:pt x="257" y="204"/>
                        <a:pt x="257" y="139"/>
                      </a:cubicBezTo>
                      <a:cubicBezTo>
                        <a:pt x="257" y="74"/>
                        <a:pt x="204" y="22"/>
                        <a:pt x="140" y="22"/>
                      </a:cubicBezTo>
                      <a:close/>
                      <a:moveTo>
                        <a:pt x="140" y="251"/>
                      </a:moveTo>
                      <a:cubicBezTo>
                        <a:pt x="78" y="251"/>
                        <a:pt x="28" y="201"/>
                        <a:pt x="28" y="139"/>
                      </a:cubicBezTo>
                      <a:cubicBezTo>
                        <a:pt x="28" y="78"/>
                        <a:pt x="78" y="27"/>
                        <a:pt x="140" y="27"/>
                      </a:cubicBezTo>
                      <a:cubicBezTo>
                        <a:pt x="201" y="27"/>
                        <a:pt x="251" y="78"/>
                        <a:pt x="251" y="139"/>
                      </a:cubicBezTo>
                      <a:cubicBezTo>
                        <a:pt x="251" y="201"/>
                        <a:pt x="201" y="251"/>
                        <a:pt x="140" y="251"/>
                      </a:cubicBezTo>
                      <a:close/>
                    </a:path>
                  </a:pathLst>
                </a:custGeom>
                <a:solidFill>
                  <a:srgbClr val="BBE0E3">
                    <a:lumMod val="75000"/>
                  </a:srgbClr>
                </a:solidFill>
                <a:ln>
                  <a:noFill/>
                </a:ln>
              </p:spPr>
              <p:txBody>
                <a:bodyPr vert="horz" wrap="square" lIns="91344" tIns="45672" rIns="91344" bIns="45672" numCol="1" anchor="t" anchorCtr="0" compatLnSpc="1">
                  <a:prstTxWarp prst="textNoShape">
                    <a:avLst/>
                  </a:prstTxWarp>
                  <a:noAutofit/>
                </a:bodyPr>
                <a:lstStyle/>
                <a:p>
                  <a:pPr marL="0" marR="0" lvl="0" indent="0" defTabSz="913645" eaLnBrk="1" fontAlgn="ctr" latinLnBrk="0" hangingPunct="1">
                    <a:lnSpc>
                      <a:spcPct val="100000"/>
                    </a:lnSpc>
                    <a:spcBef>
                      <a:spcPts val="0"/>
                    </a:spcBef>
                    <a:spcAft>
                      <a:spcPts val="0"/>
                    </a:spcAft>
                    <a:buClrTx/>
                    <a:buSzTx/>
                    <a:buFontTx/>
                    <a:buNone/>
                    <a:tabLst/>
                    <a:defRPr/>
                  </a:pPr>
                  <a:endParaRPr kumimoji="0" lang="en-US" altLang="zh-CN" sz="1200" b="0" i="0" u="none" strike="noStrike" kern="0" cap="none" spc="0" normalizeH="0" baseline="0" noProof="0" dirty="0">
                    <a:ln>
                      <a:noFill/>
                    </a:ln>
                    <a:solidFill>
                      <a:prstClr val="black"/>
                    </a:solidFill>
                    <a:effectLst/>
                    <a:uLnTx/>
                    <a:uFillTx/>
                    <a:ea typeface="方正兰亭黑简体" panose="02000000000000000000" pitchFamily="2" charset="-122"/>
                    <a:cs typeface="Huawei Sans" panose="020C0503030203020204" pitchFamily="34" charset="0"/>
                  </a:endParaRPr>
                </a:p>
              </p:txBody>
            </p:sp>
            <p:sp>
              <p:nvSpPr>
                <p:cNvPr id="1139" name="矩形 122">
                  <a:extLst>
                    <a:ext uri="{FF2B5EF4-FFF2-40B4-BE49-F238E27FC236}">
                      <a16:creationId xmlns:a16="http://schemas.microsoft.com/office/drawing/2014/main" id="{B7716F51-4D82-4262-8A2F-BFBC21C0A114}"/>
                    </a:ext>
                  </a:extLst>
                </p:cNvPr>
                <p:cNvSpPr/>
                <p:nvPr/>
              </p:nvSpPr>
              <p:spPr>
                <a:xfrm>
                  <a:off x="5163096" y="1778987"/>
                  <a:ext cx="850230" cy="157585"/>
                </a:xfrm>
                <a:prstGeom prst="rect">
                  <a:avLst/>
                </a:prstGeom>
              </p:spPr>
              <p:txBody>
                <a:bodyPr wrap="square"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1D1D1A"/>
                      </a:solidFill>
                      <a:effectLst/>
                      <a:uLnTx/>
                      <a:uFillTx/>
                    </a:rPr>
                    <a:t>PV modules</a:t>
                  </a:r>
                  <a:endParaRPr kumimoji="0" lang="en-US" altLang="zh-CN" sz="700" b="1" i="0" u="none" strike="noStrike" kern="0" cap="none" spc="0" normalizeH="0" baseline="0" noProof="0" dirty="0">
                    <a:ln>
                      <a:noFill/>
                    </a:ln>
                    <a:solidFill>
                      <a:srgbClr val="1D1D1A"/>
                    </a:solidFill>
                    <a:effectLst/>
                    <a:uLnTx/>
                    <a:uFillTx/>
                    <a:cs typeface="Huawei Sans" panose="020C0503030203020204" pitchFamily="34" charset="0"/>
                  </a:endParaRPr>
                </a:p>
              </p:txBody>
            </p:sp>
            <p:cxnSp>
              <p:nvCxnSpPr>
                <p:cNvPr id="1140" name="Straight Connector 2">
                  <a:extLst>
                    <a:ext uri="{FF2B5EF4-FFF2-40B4-BE49-F238E27FC236}">
                      <a16:creationId xmlns:a16="http://schemas.microsoft.com/office/drawing/2014/main" id="{5011262A-1802-45FE-834B-C23C87876C40}"/>
                    </a:ext>
                  </a:extLst>
                </p:cNvPr>
                <p:cNvCxnSpPr/>
                <p:nvPr/>
              </p:nvCxnSpPr>
              <p:spPr bwMode="auto">
                <a:xfrm>
                  <a:off x="6595489" y="3242107"/>
                  <a:ext cx="654387" cy="0"/>
                </a:xfrm>
                <a:prstGeom prst="line">
                  <a:avLst/>
                </a:prstGeom>
                <a:noFill/>
                <a:ln w="19050" cap="flat" cmpd="sng" algn="ctr">
                  <a:solidFill>
                    <a:srgbClr val="44546A"/>
                  </a:solidFill>
                  <a:prstDash val="solid"/>
                  <a:round/>
                  <a:headEnd type="none" w="med" len="med"/>
                  <a:tailEnd type="none" w="med" len="med"/>
                </a:ln>
                <a:effectLst/>
              </p:spPr>
            </p:cxnSp>
            <p:cxnSp>
              <p:nvCxnSpPr>
                <p:cNvPr id="1141" name="肘形连接符 310">
                  <a:extLst>
                    <a:ext uri="{FF2B5EF4-FFF2-40B4-BE49-F238E27FC236}">
                      <a16:creationId xmlns:a16="http://schemas.microsoft.com/office/drawing/2014/main" id="{29DE660E-BE57-4882-BCFF-94543D8B8811}"/>
                    </a:ext>
                  </a:extLst>
                </p:cNvPr>
                <p:cNvCxnSpPr/>
                <p:nvPr/>
              </p:nvCxnSpPr>
              <p:spPr>
                <a:xfrm flipV="1">
                  <a:off x="6614609" y="2727046"/>
                  <a:ext cx="635267" cy="1464120"/>
                </a:xfrm>
                <a:prstGeom prst="bentConnector2">
                  <a:avLst/>
                </a:prstGeom>
                <a:noFill/>
                <a:ln w="19050" cap="flat" cmpd="sng" algn="ctr">
                  <a:solidFill>
                    <a:srgbClr val="44546A"/>
                  </a:solidFill>
                  <a:prstDash val="solid"/>
                  <a:round/>
                  <a:headEnd type="none" w="med" len="med"/>
                  <a:tailEnd type="none" w="med" len="med"/>
                </a:ln>
                <a:effectLst/>
              </p:spPr>
            </p:cxnSp>
            <p:grpSp>
              <p:nvGrpSpPr>
                <p:cNvPr id="1142" name="Group 9">
                  <a:extLst>
                    <a:ext uri="{FF2B5EF4-FFF2-40B4-BE49-F238E27FC236}">
                      <a16:creationId xmlns:a16="http://schemas.microsoft.com/office/drawing/2014/main" id="{02449494-FBA4-4E4A-BCCB-02A4ADABD2B4}"/>
                    </a:ext>
                  </a:extLst>
                </p:cNvPr>
                <p:cNvGrpSpPr>
                  <a:grpSpLocks noChangeAspect="1"/>
                </p:cNvGrpSpPr>
                <p:nvPr/>
              </p:nvGrpSpPr>
              <p:grpSpPr bwMode="auto">
                <a:xfrm>
                  <a:off x="8509740" y="2590848"/>
                  <a:ext cx="196127" cy="274734"/>
                  <a:chOff x="4941" y="146"/>
                  <a:chExt cx="298" cy="914"/>
                </a:xfrm>
                <a:solidFill>
                  <a:sysClr val="window" lastClr="FFFFFF"/>
                </a:solidFill>
              </p:grpSpPr>
              <p:sp>
                <p:nvSpPr>
                  <p:cNvPr id="1160" name="AutoShape 8">
                    <a:extLst>
                      <a:ext uri="{FF2B5EF4-FFF2-40B4-BE49-F238E27FC236}">
                        <a16:creationId xmlns:a16="http://schemas.microsoft.com/office/drawing/2014/main" id="{64D480E7-CA25-4E4B-B5B7-496123AB60EA}"/>
                      </a:ext>
                    </a:extLst>
                  </p:cNvPr>
                  <p:cNvSpPr>
                    <a:spLocks noChangeAspect="1" noChangeArrowheads="1" noTextEdit="1"/>
                  </p:cNvSpPr>
                  <p:nvPr/>
                </p:nvSpPr>
                <p:spPr bwMode="auto">
                  <a:xfrm>
                    <a:off x="4941" y="146"/>
                    <a:ext cx="298" cy="914"/>
                  </a:xfrm>
                  <a:prstGeom prst="rect">
                    <a:avLst/>
                  </a:prstGeom>
                  <a:grpFill/>
                  <a:ln w="9525">
                    <a:solidFill>
                      <a:sysClr val="window" lastClr="FFFFFF">
                        <a:lumMod val="50000"/>
                      </a:sysClr>
                    </a:solidFill>
                    <a:miter lim="800000"/>
                    <a:headEnd/>
                    <a:tailEnd/>
                  </a:ln>
                </p:spPr>
                <p:txBody>
                  <a:bodyPr vert="horz" wrap="square" lIns="16679" tIns="8340" rIns="16679" bIns="8340" numCol="1" anchor="t" anchorCtr="0" compatLnSpc="1">
                    <a:prstTxWarp prst="textNoShape">
                      <a:avLst/>
                    </a:prstTxWarp>
                    <a:noAutofit/>
                  </a:bodyPr>
                  <a:lstStyle/>
                  <a:p>
                    <a:pPr marL="0" marR="0" lvl="0" indent="0" defTabSz="717064" eaLnBrk="1" fontAlgn="ctr" latinLnBrk="0" hangingPunct="1">
                      <a:lnSpc>
                        <a:spcPct val="100000"/>
                      </a:lnSpc>
                      <a:spcBef>
                        <a:spcPts val="0"/>
                      </a:spcBef>
                      <a:spcAft>
                        <a:spcPts val="0"/>
                      </a:spcAft>
                      <a:buClrTx/>
                      <a:buSzTx/>
                      <a:buFontTx/>
                      <a:buNone/>
                      <a:tabLst/>
                      <a:defRPr/>
                    </a:pPr>
                    <a:endParaRPr kumimoji="0" lang="en-US" altLang="zh-CN" sz="100" b="0" i="0" u="none" strike="noStrike" kern="0" cap="none" spc="0" normalizeH="0" baseline="0" noProof="0" dirty="0">
                      <a:ln>
                        <a:noFill/>
                      </a:ln>
                      <a:solidFill>
                        <a:prstClr val="white"/>
                      </a:solidFill>
                      <a:effectLst/>
                      <a:uLnTx/>
                      <a:uFillTx/>
                    </a:endParaRPr>
                  </a:p>
                </p:txBody>
              </p:sp>
              <p:sp>
                <p:nvSpPr>
                  <p:cNvPr id="1161" name="Freeform 10">
                    <a:extLst>
                      <a:ext uri="{FF2B5EF4-FFF2-40B4-BE49-F238E27FC236}">
                        <a16:creationId xmlns:a16="http://schemas.microsoft.com/office/drawing/2014/main" id="{2990A604-966F-47ED-BAE7-38E202819578}"/>
                      </a:ext>
                    </a:extLst>
                  </p:cNvPr>
                  <p:cNvSpPr>
                    <a:spLocks noEditPoints="1"/>
                  </p:cNvSpPr>
                  <p:nvPr/>
                </p:nvSpPr>
                <p:spPr bwMode="auto">
                  <a:xfrm>
                    <a:off x="5057" y="296"/>
                    <a:ext cx="66" cy="31"/>
                  </a:xfrm>
                  <a:custGeom>
                    <a:avLst/>
                    <a:gdLst>
                      <a:gd name="T0" fmla="*/ 24 w 27"/>
                      <a:gd name="T1" fmla="*/ 0 h 13"/>
                      <a:gd name="T2" fmla="*/ 3 w 27"/>
                      <a:gd name="T3" fmla="*/ 0 h 13"/>
                      <a:gd name="T4" fmla="*/ 0 w 27"/>
                      <a:gd name="T5" fmla="*/ 3 h 13"/>
                      <a:gd name="T6" fmla="*/ 0 w 27"/>
                      <a:gd name="T7" fmla="*/ 10 h 13"/>
                      <a:gd name="T8" fmla="*/ 3 w 27"/>
                      <a:gd name="T9" fmla="*/ 13 h 13"/>
                      <a:gd name="T10" fmla="*/ 24 w 27"/>
                      <a:gd name="T11" fmla="*/ 13 h 13"/>
                      <a:gd name="T12" fmla="*/ 27 w 27"/>
                      <a:gd name="T13" fmla="*/ 10 h 13"/>
                      <a:gd name="T14" fmla="*/ 27 w 27"/>
                      <a:gd name="T15" fmla="*/ 3 h 13"/>
                      <a:gd name="T16" fmla="*/ 24 w 27"/>
                      <a:gd name="T17" fmla="*/ 0 h 13"/>
                      <a:gd name="T18" fmla="*/ 6 w 27"/>
                      <a:gd name="T19" fmla="*/ 9 h 13"/>
                      <a:gd name="T20" fmla="*/ 5 w 27"/>
                      <a:gd name="T21" fmla="*/ 9 h 13"/>
                      <a:gd name="T22" fmla="*/ 6 w 27"/>
                      <a:gd name="T23" fmla="*/ 8 h 13"/>
                      <a:gd name="T24" fmla="*/ 7 w 27"/>
                      <a:gd name="T25" fmla="*/ 9 h 13"/>
                      <a:gd name="T26" fmla="*/ 6 w 27"/>
                      <a:gd name="T27" fmla="*/ 9 h 13"/>
                      <a:gd name="T28" fmla="*/ 11 w 27"/>
                      <a:gd name="T29" fmla="*/ 9 h 13"/>
                      <a:gd name="T30" fmla="*/ 10 w 27"/>
                      <a:gd name="T31" fmla="*/ 9 h 13"/>
                      <a:gd name="T32" fmla="*/ 11 w 27"/>
                      <a:gd name="T33" fmla="*/ 8 h 13"/>
                      <a:gd name="T34" fmla="*/ 12 w 27"/>
                      <a:gd name="T35" fmla="*/ 9 h 13"/>
                      <a:gd name="T36" fmla="*/ 11 w 27"/>
                      <a:gd name="T37" fmla="*/ 9 h 13"/>
                      <a:gd name="T38" fmla="*/ 16 w 27"/>
                      <a:gd name="T39" fmla="*/ 9 h 13"/>
                      <a:gd name="T40" fmla="*/ 15 w 27"/>
                      <a:gd name="T41" fmla="*/ 9 h 13"/>
                      <a:gd name="T42" fmla="*/ 16 w 27"/>
                      <a:gd name="T43" fmla="*/ 8 h 13"/>
                      <a:gd name="T44" fmla="*/ 17 w 27"/>
                      <a:gd name="T45" fmla="*/ 9 h 13"/>
                      <a:gd name="T46" fmla="*/ 16 w 27"/>
                      <a:gd name="T47" fmla="*/ 9 h 13"/>
                      <a:gd name="T48" fmla="*/ 7 w 27"/>
                      <a:gd name="T49" fmla="*/ 5 h 13"/>
                      <a:gd name="T50" fmla="*/ 6 w 27"/>
                      <a:gd name="T51" fmla="*/ 4 h 13"/>
                      <a:gd name="T52" fmla="*/ 6 w 27"/>
                      <a:gd name="T53" fmla="*/ 4 h 13"/>
                      <a:gd name="T54" fmla="*/ 7 w 27"/>
                      <a:gd name="T55" fmla="*/ 2 h 13"/>
                      <a:gd name="T56" fmla="*/ 20 w 27"/>
                      <a:gd name="T57" fmla="*/ 2 h 13"/>
                      <a:gd name="T58" fmla="*/ 21 w 27"/>
                      <a:gd name="T59" fmla="*/ 4 h 13"/>
                      <a:gd name="T60" fmla="*/ 21 w 27"/>
                      <a:gd name="T61" fmla="*/ 4 h 13"/>
                      <a:gd name="T62" fmla="*/ 20 w 27"/>
                      <a:gd name="T63" fmla="*/ 5 h 13"/>
                      <a:gd name="T64" fmla="*/ 7 w 27"/>
                      <a:gd name="T65" fmla="*/ 5 h 13"/>
                      <a:gd name="T66" fmla="*/ 22 w 27"/>
                      <a:gd name="T67" fmla="*/ 9 h 13"/>
                      <a:gd name="T68" fmla="*/ 21 w 27"/>
                      <a:gd name="T69" fmla="*/ 9 h 13"/>
                      <a:gd name="T70" fmla="*/ 22 w 27"/>
                      <a:gd name="T71" fmla="*/ 8 h 13"/>
                      <a:gd name="T72" fmla="*/ 23 w 27"/>
                      <a:gd name="T73" fmla="*/ 9 h 13"/>
                      <a:gd name="T74" fmla="*/ 22 w 27"/>
                      <a:gd name="T7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13">
                        <a:moveTo>
                          <a:pt x="24" y="0"/>
                        </a:moveTo>
                        <a:cubicBezTo>
                          <a:pt x="3" y="0"/>
                          <a:pt x="3" y="0"/>
                          <a:pt x="3" y="0"/>
                        </a:cubicBezTo>
                        <a:cubicBezTo>
                          <a:pt x="1" y="0"/>
                          <a:pt x="0" y="1"/>
                          <a:pt x="0" y="3"/>
                        </a:cubicBezTo>
                        <a:cubicBezTo>
                          <a:pt x="0" y="10"/>
                          <a:pt x="0" y="10"/>
                          <a:pt x="0" y="10"/>
                        </a:cubicBezTo>
                        <a:cubicBezTo>
                          <a:pt x="0" y="11"/>
                          <a:pt x="1" y="13"/>
                          <a:pt x="3" y="13"/>
                        </a:cubicBezTo>
                        <a:cubicBezTo>
                          <a:pt x="24" y="13"/>
                          <a:pt x="24" y="13"/>
                          <a:pt x="24" y="13"/>
                        </a:cubicBezTo>
                        <a:cubicBezTo>
                          <a:pt x="26" y="13"/>
                          <a:pt x="27" y="11"/>
                          <a:pt x="27" y="10"/>
                        </a:cubicBezTo>
                        <a:cubicBezTo>
                          <a:pt x="27" y="3"/>
                          <a:pt x="27" y="3"/>
                          <a:pt x="27" y="3"/>
                        </a:cubicBezTo>
                        <a:cubicBezTo>
                          <a:pt x="27" y="1"/>
                          <a:pt x="26" y="0"/>
                          <a:pt x="24" y="0"/>
                        </a:cubicBezTo>
                        <a:close/>
                        <a:moveTo>
                          <a:pt x="6" y="9"/>
                        </a:moveTo>
                        <a:cubicBezTo>
                          <a:pt x="5" y="9"/>
                          <a:pt x="5" y="9"/>
                          <a:pt x="5" y="9"/>
                        </a:cubicBezTo>
                        <a:cubicBezTo>
                          <a:pt x="5" y="8"/>
                          <a:pt x="5" y="8"/>
                          <a:pt x="6" y="8"/>
                        </a:cubicBezTo>
                        <a:cubicBezTo>
                          <a:pt x="6" y="8"/>
                          <a:pt x="7" y="8"/>
                          <a:pt x="7" y="9"/>
                        </a:cubicBezTo>
                        <a:cubicBezTo>
                          <a:pt x="7" y="9"/>
                          <a:pt x="6" y="9"/>
                          <a:pt x="6" y="9"/>
                        </a:cubicBezTo>
                        <a:close/>
                        <a:moveTo>
                          <a:pt x="11" y="9"/>
                        </a:moveTo>
                        <a:cubicBezTo>
                          <a:pt x="11" y="9"/>
                          <a:pt x="10" y="9"/>
                          <a:pt x="10" y="9"/>
                        </a:cubicBezTo>
                        <a:cubicBezTo>
                          <a:pt x="10" y="8"/>
                          <a:pt x="11" y="8"/>
                          <a:pt x="11" y="8"/>
                        </a:cubicBezTo>
                        <a:cubicBezTo>
                          <a:pt x="12" y="8"/>
                          <a:pt x="12" y="8"/>
                          <a:pt x="12" y="9"/>
                        </a:cubicBezTo>
                        <a:cubicBezTo>
                          <a:pt x="12" y="9"/>
                          <a:pt x="12" y="9"/>
                          <a:pt x="11" y="9"/>
                        </a:cubicBezTo>
                        <a:close/>
                        <a:moveTo>
                          <a:pt x="16" y="9"/>
                        </a:moveTo>
                        <a:cubicBezTo>
                          <a:pt x="16" y="9"/>
                          <a:pt x="15" y="9"/>
                          <a:pt x="15" y="9"/>
                        </a:cubicBezTo>
                        <a:cubicBezTo>
                          <a:pt x="15" y="8"/>
                          <a:pt x="16" y="8"/>
                          <a:pt x="16" y="8"/>
                        </a:cubicBezTo>
                        <a:cubicBezTo>
                          <a:pt x="17" y="8"/>
                          <a:pt x="17" y="8"/>
                          <a:pt x="17" y="9"/>
                        </a:cubicBezTo>
                        <a:cubicBezTo>
                          <a:pt x="17" y="9"/>
                          <a:pt x="17" y="9"/>
                          <a:pt x="16" y="9"/>
                        </a:cubicBezTo>
                        <a:close/>
                        <a:moveTo>
                          <a:pt x="7" y="5"/>
                        </a:moveTo>
                        <a:cubicBezTo>
                          <a:pt x="7" y="5"/>
                          <a:pt x="6" y="4"/>
                          <a:pt x="6" y="4"/>
                        </a:cubicBezTo>
                        <a:cubicBezTo>
                          <a:pt x="6" y="4"/>
                          <a:pt x="6" y="4"/>
                          <a:pt x="6" y="4"/>
                        </a:cubicBezTo>
                        <a:cubicBezTo>
                          <a:pt x="6" y="3"/>
                          <a:pt x="7" y="2"/>
                          <a:pt x="7" y="2"/>
                        </a:cubicBezTo>
                        <a:cubicBezTo>
                          <a:pt x="20" y="2"/>
                          <a:pt x="20" y="2"/>
                          <a:pt x="20" y="2"/>
                        </a:cubicBezTo>
                        <a:cubicBezTo>
                          <a:pt x="21" y="2"/>
                          <a:pt x="21" y="3"/>
                          <a:pt x="21" y="4"/>
                        </a:cubicBezTo>
                        <a:cubicBezTo>
                          <a:pt x="21" y="4"/>
                          <a:pt x="21" y="4"/>
                          <a:pt x="21" y="4"/>
                        </a:cubicBezTo>
                        <a:cubicBezTo>
                          <a:pt x="21" y="4"/>
                          <a:pt x="21" y="5"/>
                          <a:pt x="20" y="5"/>
                        </a:cubicBezTo>
                        <a:lnTo>
                          <a:pt x="7" y="5"/>
                        </a:lnTo>
                        <a:close/>
                        <a:moveTo>
                          <a:pt x="22" y="9"/>
                        </a:moveTo>
                        <a:cubicBezTo>
                          <a:pt x="21" y="9"/>
                          <a:pt x="21" y="9"/>
                          <a:pt x="21" y="9"/>
                        </a:cubicBezTo>
                        <a:cubicBezTo>
                          <a:pt x="21" y="8"/>
                          <a:pt x="21" y="8"/>
                          <a:pt x="22" y="8"/>
                        </a:cubicBezTo>
                        <a:cubicBezTo>
                          <a:pt x="22" y="8"/>
                          <a:pt x="23" y="8"/>
                          <a:pt x="23" y="9"/>
                        </a:cubicBezTo>
                        <a:cubicBezTo>
                          <a:pt x="23" y="9"/>
                          <a:pt x="22" y="9"/>
                          <a:pt x="22" y="9"/>
                        </a:cubicBezTo>
                        <a:close/>
                      </a:path>
                    </a:pathLst>
                  </a:custGeom>
                  <a:grpFill/>
                  <a:ln w="9525">
                    <a:solidFill>
                      <a:sysClr val="window" lastClr="FFFFFF">
                        <a:lumMod val="50000"/>
                      </a:sysClr>
                    </a:solidFill>
                    <a:round/>
                    <a:headEnd/>
                    <a:tailEnd/>
                  </a:ln>
                </p:spPr>
                <p:txBody>
                  <a:bodyPr vert="horz" wrap="square" lIns="16679" tIns="8340" rIns="16679" bIns="8340" numCol="1" anchor="t" anchorCtr="0" compatLnSpc="1">
                    <a:prstTxWarp prst="textNoShape">
                      <a:avLst/>
                    </a:prstTxWarp>
                    <a:noAutofit/>
                  </a:bodyPr>
                  <a:lstStyle/>
                  <a:p>
                    <a:pPr marL="0" marR="0" lvl="0" indent="0" defTabSz="717064" eaLnBrk="1" fontAlgn="ctr" latinLnBrk="0" hangingPunct="1">
                      <a:lnSpc>
                        <a:spcPct val="100000"/>
                      </a:lnSpc>
                      <a:spcBef>
                        <a:spcPts val="0"/>
                      </a:spcBef>
                      <a:spcAft>
                        <a:spcPts val="0"/>
                      </a:spcAft>
                      <a:buClrTx/>
                      <a:buSzTx/>
                      <a:buFontTx/>
                      <a:buNone/>
                      <a:tabLst/>
                      <a:defRPr/>
                    </a:pPr>
                    <a:endParaRPr kumimoji="0" lang="en-US" altLang="zh-CN" sz="100" b="0" i="0" u="none" strike="noStrike" kern="0" cap="none" spc="0" normalizeH="0" baseline="0" noProof="0" dirty="0">
                      <a:ln>
                        <a:noFill/>
                      </a:ln>
                      <a:solidFill>
                        <a:prstClr val="white"/>
                      </a:solidFill>
                      <a:effectLst/>
                      <a:uLnTx/>
                      <a:uFillTx/>
                    </a:endParaRPr>
                  </a:p>
                </p:txBody>
              </p:sp>
              <p:sp>
                <p:nvSpPr>
                  <p:cNvPr id="1162" name="Freeform 11">
                    <a:extLst>
                      <a:ext uri="{FF2B5EF4-FFF2-40B4-BE49-F238E27FC236}">
                        <a16:creationId xmlns:a16="http://schemas.microsoft.com/office/drawing/2014/main" id="{94AA9764-2293-4997-BB22-D0593B5D58BF}"/>
                      </a:ext>
                    </a:extLst>
                  </p:cNvPr>
                  <p:cNvSpPr>
                    <a:spLocks noEditPoints="1"/>
                  </p:cNvSpPr>
                  <p:nvPr/>
                </p:nvSpPr>
                <p:spPr bwMode="auto">
                  <a:xfrm>
                    <a:off x="4943" y="148"/>
                    <a:ext cx="296" cy="912"/>
                  </a:xfrm>
                  <a:custGeom>
                    <a:avLst/>
                    <a:gdLst>
                      <a:gd name="T0" fmla="*/ 113 w 122"/>
                      <a:gd name="T1" fmla="*/ 0 h 383"/>
                      <a:gd name="T2" fmla="*/ 8 w 122"/>
                      <a:gd name="T3" fmla="*/ 0 h 383"/>
                      <a:gd name="T4" fmla="*/ 0 w 122"/>
                      <a:gd name="T5" fmla="*/ 9 h 383"/>
                      <a:gd name="T6" fmla="*/ 0 w 122"/>
                      <a:gd name="T7" fmla="*/ 374 h 383"/>
                      <a:gd name="T8" fmla="*/ 8 w 122"/>
                      <a:gd name="T9" fmla="*/ 383 h 383"/>
                      <a:gd name="T10" fmla="*/ 113 w 122"/>
                      <a:gd name="T11" fmla="*/ 383 h 383"/>
                      <a:gd name="T12" fmla="*/ 122 w 122"/>
                      <a:gd name="T13" fmla="*/ 374 h 383"/>
                      <a:gd name="T14" fmla="*/ 122 w 122"/>
                      <a:gd name="T15" fmla="*/ 9 h 383"/>
                      <a:gd name="T16" fmla="*/ 113 w 122"/>
                      <a:gd name="T17" fmla="*/ 0 h 383"/>
                      <a:gd name="T18" fmla="*/ 26 w 122"/>
                      <a:gd name="T19" fmla="*/ 206 h 383"/>
                      <a:gd name="T20" fmla="*/ 23 w 122"/>
                      <a:gd name="T21" fmla="*/ 209 h 383"/>
                      <a:gd name="T22" fmla="*/ 19 w 122"/>
                      <a:gd name="T23" fmla="*/ 209 h 383"/>
                      <a:gd name="T24" fmla="*/ 15 w 122"/>
                      <a:gd name="T25" fmla="*/ 206 h 383"/>
                      <a:gd name="T26" fmla="*/ 15 w 122"/>
                      <a:gd name="T27" fmla="*/ 173 h 383"/>
                      <a:gd name="T28" fmla="*/ 19 w 122"/>
                      <a:gd name="T29" fmla="*/ 169 h 383"/>
                      <a:gd name="T30" fmla="*/ 23 w 122"/>
                      <a:gd name="T31" fmla="*/ 169 h 383"/>
                      <a:gd name="T32" fmla="*/ 26 w 122"/>
                      <a:gd name="T33" fmla="*/ 173 h 383"/>
                      <a:gd name="T34" fmla="*/ 26 w 122"/>
                      <a:gd name="T35" fmla="*/ 206 h 383"/>
                      <a:gd name="T36" fmla="*/ 76 w 122"/>
                      <a:gd name="T37" fmla="*/ 72 h 383"/>
                      <a:gd name="T38" fmla="*/ 71 w 122"/>
                      <a:gd name="T39" fmla="*/ 76 h 383"/>
                      <a:gd name="T40" fmla="*/ 50 w 122"/>
                      <a:gd name="T41" fmla="*/ 76 h 383"/>
                      <a:gd name="T42" fmla="*/ 46 w 122"/>
                      <a:gd name="T43" fmla="*/ 72 h 383"/>
                      <a:gd name="T44" fmla="*/ 46 w 122"/>
                      <a:gd name="T45" fmla="*/ 65 h 383"/>
                      <a:gd name="T46" fmla="*/ 50 w 122"/>
                      <a:gd name="T47" fmla="*/ 60 h 383"/>
                      <a:gd name="T48" fmla="*/ 71 w 122"/>
                      <a:gd name="T49" fmla="*/ 60 h 383"/>
                      <a:gd name="T50" fmla="*/ 76 w 122"/>
                      <a:gd name="T51" fmla="*/ 65 h 383"/>
                      <a:gd name="T52" fmla="*/ 76 w 122"/>
                      <a:gd name="T53" fmla="*/ 72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383">
                        <a:moveTo>
                          <a:pt x="113" y="0"/>
                        </a:moveTo>
                        <a:cubicBezTo>
                          <a:pt x="8" y="0"/>
                          <a:pt x="8" y="0"/>
                          <a:pt x="8" y="0"/>
                        </a:cubicBezTo>
                        <a:cubicBezTo>
                          <a:pt x="4" y="0"/>
                          <a:pt x="0" y="4"/>
                          <a:pt x="0" y="9"/>
                        </a:cubicBezTo>
                        <a:cubicBezTo>
                          <a:pt x="0" y="374"/>
                          <a:pt x="0" y="374"/>
                          <a:pt x="0" y="374"/>
                        </a:cubicBezTo>
                        <a:cubicBezTo>
                          <a:pt x="0" y="379"/>
                          <a:pt x="4" y="383"/>
                          <a:pt x="8" y="383"/>
                        </a:cubicBezTo>
                        <a:cubicBezTo>
                          <a:pt x="113" y="383"/>
                          <a:pt x="113" y="383"/>
                          <a:pt x="113" y="383"/>
                        </a:cubicBezTo>
                        <a:cubicBezTo>
                          <a:pt x="118" y="383"/>
                          <a:pt x="122" y="379"/>
                          <a:pt x="122" y="374"/>
                        </a:cubicBezTo>
                        <a:cubicBezTo>
                          <a:pt x="122" y="9"/>
                          <a:pt x="122" y="9"/>
                          <a:pt x="122" y="9"/>
                        </a:cubicBezTo>
                        <a:cubicBezTo>
                          <a:pt x="122" y="4"/>
                          <a:pt x="118" y="0"/>
                          <a:pt x="113" y="0"/>
                        </a:cubicBezTo>
                        <a:close/>
                        <a:moveTo>
                          <a:pt x="26" y="206"/>
                        </a:moveTo>
                        <a:cubicBezTo>
                          <a:pt x="26" y="208"/>
                          <a:pt x="25" y="209"/>
                          <a:pt x="23" y="209"/>
                        </a:cubicBezTo>
                        <a:cubicBezTo>
                          <a:pt x="19" y="209"/>
                          <a:pt x="19" y="209"/>
                          <a:pt x="19" y="209"/>
                        </a:cubicBezTo>
                        <a:cubicBezTo>
                          <a:pt x="17" y="209"/>
                          <a:pt x="15" y="208"/>
                          <a:pt x="15" y="206"/>
                        </a:cubicBezTo>
                        <a:cubicBezTo>
                          <a:pt x="15" y="173"/>
                          <a:pt x="15" y="173"/>
                          <a:pt x="15" y="173"/>
                        </a:cubicBezTo>
                        <a:cubicBezTo>
                          <a:pt x="15" y="171"/>
                          <a:pt x="17" y="169"/>
                          <a:pt x="19" y="169"/>
                        </a:cubicBezTo>
                        <a:cubicBezTo>
                          <a:pt x="23" y="169"/>
                          <a:pt x="23" y="169"/>
                          <a:pt x="23" y="169"/>
                        </a:cubicBezTo>
                        <a:cubicBezTo>
                          <a:pt x="25" y="169"/>
                          <a:pt x="26" y="171"/>
                          <a:pt x="26" y="173"/>
                        </a:cubicBezTo>
                        <a:lnTo>
                          <a:pt x="26" y="206"/>
                        </a:lnTo>
                        <a:close/>
                        <a:moveTo>
                          <a:pt x="76" y="72"/>
                        </a:moveTo>
                        <a:cubicBezTo>
                          <a:pt x="76" y="74"/>
                          <a:pt x="74" y="76"/>
                          <a:pt x="71" y="76"/>
                        </a:cubicBezTo>
                        <a:cubicBezTo>
                          <a:pt x="50" y="76"/>
                          <a:pt x="50" y="76"/>
                          <a:pt x="50" y="76"/>
                        </a:cubicBezTo>
                        <a:cubicBezTo>
                          <a:pt x="48" y="76"/>
                          <a:pt x="46" y="74"/>
                          <a:pt x="46" y="72"/>
                        </a:cubicBezTo>
                        <a:cubicBezTo>
                          <a:pt x="46" y="65"/>
                          <a:pt x="46" y="65"/>
                          <a:pt x="46" y="65"/>
                        </a:cubicBezTo>
                        <a:cubicBezTo>
                          <a:pt x="46" y="62"/>
                          <a:pt x="48" y="60"/>
                          <a:pt x="50" y="60"/>
                        </a:cubicBezTo>
                        <a:cubicBezTo>
                          <a:pt x="71" y="60"/>
                          <a:pt x="71" y="60"/>
                          <a:pt x="71" y="60"/>
                        </a:cubicBezTo>
                        <a:cubicBezTo>
                          <a:pt x="74" y="60"/>
                          <a:pt x="76" y="62"/>
                          <a:pt x="76" y="65"/>
                        </a:cubicBezTo>
                        <a:lnTo>
                          <a:pt x="76" y="72"/>
                        </a:lnTo>
                        <a:close/>
                      </a:path>
                    </a:pathLst>
                  </a:custGeom>
                  <a:grpFill/>
                  <a:ln w="9525">
                    <a:solidFill>
                      <a:sysClr val="window" lastClr="FFFFFF">
                        <a:lumMod val="50000"/>
                      </a:sysClr>
                    </a:solidFill>
                    <a:round/>
                    <a:headEnd/>
                    <a:tailEnd/>
                  </a:ln>
                </p:spPr>
                <p:txBody>
                  <a:bodyPr vert="horz" wrap="square" lIns="16679" tIns="8340" rIns="16679" bIns="8340" numCol="1" anchor="t" anchorCtr="0" compatLnSpc="1">
                    <a:prstTxWarp prst="textNoShape">
                      <a:avLst/>
                    </a:prstTxWarp>
                    <a:noAutofit/>
                  </a:bodyPr>
                  <a:lstStyle/>
                  <a:p>
                    <a:pPr marL="0" marR="0" lvl="0" indent="0" defTabSz="717064" eaLnBrk="1" fontAlgn="ctr" latinLnBrk="0" hangingPunct="1">
                      <a:lnSpc>
                        <a:spcPct val="100000"/>
                      </a:lnSpc>
                      <a:spcBef>
                        <a:spcPts val="0"/>
                      </a:spcBef>
                      <a:spcAft>
                        <a:spcPts val="0"/>
                      </a:spcAft>
                      <a:buClrTx/>
                      <a:buSzTx/>
                      <a:buFontTx/>
                      <a:buNone/>
                      <a:tabLst/>
                      <a:defRPr/>
                    </a:pPr>
                    <a:endParaRPr kumimoji="0" lang="en-US" altLang="zh-CN" sz="100" b="0" i="0" u="none" strike="noStrike" kern="0" cap="none" spc="0" normalizeH="0" baseline="0" noProof="0" dirty="0">
                      <a:ln>
                        <a:noFill/>
                      </a:ln>
                      <a:solidFill>
                        <a:prstClr val="white"/>
                      </a:solidFill>
                      <a:effectLst/>
                      <a:uLnTx/>
                      <a:uFillTx/>
                    </a:endParaRPr>
                  </a:p>
                </p:txBody>
              </p:sp>
            </p:grpSp>
            <p:cxnSp>
              <p:nvCxnSpPr>
                <p:cNvPr id="1143" name="Straight Connector 2">
                  <a:extLst>
                    <a:ext uri="{FF2B5EF4-FFF2-40B4-BE49-F238E27FC236}">
                      <a16:creationId xmlns:a16="http://schemas.microsoft.com/office/drawing/2014/main" id="{A0F31030-647B-419D-AF6D-A66087B9504A}"/>
                    </a:ext>
                  </a:extLst>
                </p:cNvPr>
                <p:cNvCxnSpPr>
                  <a:cxnSpLocks/>
                  <a:endCxn id="1160" idx="1"/>
                </p:cNvCxnSpPr>
                <p:nvPr/>
              </p:nvCxnSpPr>
              <p:spPr bwMode="auto">
                <a:xfrm>
                  <a:off x="6834476" y="2718373"/>
                  <a:ext cx="1675264" cy="9842"/>
                </a:xfrm>
                <a:prstGeom prst="line">
                  <a:avLst/>
                </a:prstGeom>
                <a:noFill/>
                <a:ln w="19050" cap="flat" cmpd="sng" algn="ctr">
                  <a:solidFill>
                    <a:srgbClr val="44546A"/>
                  </a:solidFill>
                  <a:prstDash val="solid"/>
                  <a:round/>
                  <a:headEnd type="none" w="med" len="med"/>
                  <a:tailEnd type="none" w="med" len="med"/>
                </a:ln>
                <a:effectLst/>
              </p:spPr>
            </p:cxnSp>
            <p:sp>
              <p:nvSpPr>
                <p:cNvPr id="1144" name="文本框 1143">
                  <a:extLst>
                    <a:ext uri="{FF2B5EF4-FFF2-40B4-BE49-F238E27FC236}">
                      <a16:creationId xmlns:a16="http://schemas.microsoft.com/office/drawing/2014/main" id="{9C3E2228-B3AC-412A-9038-E107BB3ABED1}"/>
                    </a:ext>
                  </a:extLst>
                </p:cNvPr>
                <p:cNvSpPr txBox="1"/>
                <p:nvPr/>
              </p:nvSpPr>
              <p:spPr>
                <a:xfrm>
                  <a:off x="8068518" y="1952722"/>
                  <a:ext cx="259078" cy="84854"/>
                </a:xfrm>
                <a:prstGeom prst="rect">
                  <a:avLst/>
                </a:prstGeom>
                <a:noFill/>
              </p:spPr>
              <p:txBody>
                <a:bodyPr wrap="non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400 V AC</a:t>
                  </a:r>
                  <a:endParaRPr kumimoji="1" lang="en-US" altLang="zh-CN" sz="700" b="0" i="0" u="none" strike="noStrike" kern="0" cap="none" spc="0" normalizeH="0" baseline="0" noProof="0" dirty="0">
                    <a:ln>
                      <a:noFill/>
                    </a:ln>
                    <a:solidFill>
                      <a:srgbClr val="000000"/>
                    </a:solidFill>
                    <a:effectLst/>
                    <a:uLnTx/>
                    <a:uFillTx/>
                  </a:endParaRPr>
                </a:p>
              </p:txBody>
            </p:sp>
            <p:sp>
              <p:nvSpPr>
                <p:cNvPr id="1145" name="文本框 1144">
                  <a:extLst>
                    <a:ext uri="{FF2B5EF4-FFF2-40B4-BE49-F238E27FC236}">
                      <a16:creationId xmlns:a16="http://schemas.microsoft.com/office/drawing/2014/main" id="{D4FF52A8-1F9F-4B7D-8108-27D0FCDA837E}"/>
                    </a:ext>
                  </a:extLst>
                </p:cNvPr>
                <p:cNvSpPr txBox="1"/>
                <p:nvPr/>
              </p:nvSpPr>
              <p:spPr>
                <a:xfrm>
                  <a:off x="8053653" y="1546317"/>
                  <a:ext cx="259078" cy="84854"/>
                </a:xfrm>
                <a:prstGeom prst="rect">
                  <a:avLst/>
                </a:prstGeom>
                <a:noFill/>
              </p:spPr>
              <p:txBody>
                <a:bodyPr wrap="non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400 V AC</a:t>
                  </a:r>
                  <a:endParaRPr kumimoji="1" lang="en-US" altLang="zh-CN" sz="700" b="0" i="0" u="none" strike="noStrike" kern="0" cap="none" spc="0" normalizeH="0" baseline="0" noProof="0" dirty="0">
                    <a:ln>
                      <a:noFill/>
                    </a:ln>
                    <a:solidFill>
                      <a:srgbClr val="000000"/>
                    </a:solidFill>
                    <a:effectLst/>
                    <a:uLnTx/>
                    <a:uFillTx/>
                  </a:endParaRPr>
                </a:p>
              </p:txBody>
            </p:sp>
            <p:sp>
              <p:nvSpPr>
                <p:cNvPr id="1146" name="文本框 1145">
                  <a:extLst>
                    <a:ext uri="{FF2B5EF4-FFF2-40B4-BE49-F238E27FC236}">
                      <a16:creationId xmlns:a16="http://schemas.microsoft.com/office/drawing/2014/main" id="{4A118D4F-47CD-4B62-9AB8-3F0BBD3FE616}"/>
                    </a:ext>
                  </a:extLst>
                </p:cNvPr>
                <p:cNvSpPr txBox="1"/>
                <p:nvPr/>
              </p:nvSpPr>
              <p:spPr>
                <a:xfrm>
                  <a:off x="9260914" y="2280947"/>
                  <a:ext cx="882691" cy="117836"/>
                </a:xfrm>
                <a:prstGeom prst="rect">
                  <a:avLst/>
                </a:prstGeom>
                <a:noFill/>
              </p:spPr>
              <p:txBody>
                <a:bodyPr wrap="square" lIns="0" tIns="0" rIns="0" bIns="0" rtlCol="0">
                  <a:noAutofit/>
                </a:bodyPr>
                <a:lstStyle/>
                <a:p>
                  <a:pPr marL="0" marR="0" lvl="0" indent="0" algn="ctr" defTabSz="914112" eaLnBrk="1" fontAlgn="ctr"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rPr>
                    <a:t>Metering point of grid company</a:t>
                  </a:r>
                </a:p>
              </p:txBody>
            </p:sp>
            <p:cxnSp>
              <p:nvCxnSpPr>
                <p:cNvPr id="1147" name="肘形连接符 316">
                  <a:extLst>
                    <a:ext uri="{FF2B5EF4-FFF2-40B4-BE49-F238E27FC236}">
                      <a16:creationId xmlns:a16="http://schemas.microsoft.com/office/drawing/2014/main" id="{5E0A9627-7555-4333-8407-56CF488EF82E}"/>
                    </a:ext>
                  </a:extLst>
                </p:cNvPr>
                <p:cNvCxnSpPr/>
                <p:nvPr/>
              </p:nvCxnSpPr>
              <p:spPr>
                <a:xfrm rot="10800000" flipV="1">
                  <a:off x="6483941" y="2652197"/>
                  <a:ext cx="5537" cy="534534"/>
                </a:xfrm>
                <a:prstGeom prst="bentConnector3">
                  <a:avLst>
                    <a:gd name="adj1" fmla="val 2272946"/>
                  </a:avLst>
                </a:prstGeom>
                <a:noFill/>
                <a:ln w="12700" cap="flat" cmpd="sng" algn="ctr">
                  <a:solidFill>
                    <a:srgbClr val="E9002F"/>
                  </a:solidFill>
                  <a:prstDash val="dash"/>
                  <a:miter lim="800000"/>
                </a:ln>
                <a:effectLst/>
              </p:spPr>
            </p:cxnSp>
            <p:cxnSp>
              <p:nvCxnSpPr>
                <p:cNvPr id="1148" name="肘形连接符 317">
                  <a:extLst>
                    <a:ext uri="{FF2B5EF4-FFF2-40B4-BE49-F238E27FC236}">
                      <a16:creationId xmlns:a16="http://schemas.microsoft.com/office/drawing/2014/main" id="{197866F9-E1DA-4511-9B83-3540FB8EB069}"/>
                    </a:ext>
                  </a:extLst>
                </p:cNvPr>
                <p:cNvCxnSpPr/>
                <p:nvPr/>
              </p:nvCxnSpPr>
              <p:spPr>
                <a:xfrm rot="10800000" flipV="1">
                  <a:off x="6473964" y="3766679"/>
                  <a:ext cx="5537" cy="534534"/>
                </a:xfrm>
                <a:prstGeom prst="bentConnector3">
                  <a:avLst>
                    <a:gd name="adj1" fmla="val 2272946"/>
                  </a:avLst>
                </a:prstGeom>
                <a:noFill/>
                <a:ln w="12700" cap="flat" cmpd="sng" algn="ctr">
                  <a:solidFill>
                    <a:srgbClr val="E9002F"/>
                  </a:solidFill>
                  <a:prstDash val="dash"/>
                  <a:miter lim="800000"/>
                </a:ln>
                <a:effectLst/>
              </p:spPr>
            </p:cxnSp>
            <p:cxnSp>
              <p:nvCxnSpPr>
                <p:cNvPr id="1149" name="肘形连接符 318">
                  <a:extLst>
                    <a:ext uri="{FF2B5EF4-FFF2-40B4-BE49-F238E27FC236}">
                      <a16:creationId xmlns:a16="http://schemas.microsoft.com/office/drawing/2014/main" id="{CC3237B9-C5D6-4909-9646-382DDD8F3031}"/>
                    </a:ext>
                  </a:extLst>
                </p:cNvPr>
                <p:cNvCxnSpPr/>
                <p:nvPr/>
              </p:nvCxnSpPr>
              <p:spPr>
                <a:xfrm rot="10800000" flipV="1">
                  <a:off x="6473395" y="3207341"/>
                  <a:ext cx="5537" cy="534534"/>
                </a:xfrm>
                <a:prstGeom prst="bentConnector3">
                  <a:avLst>
                    <a:gd name="adj1" fmla="val 2272946"/>
                  </a:avLst>
                </a:prstGeom>
                <a:noFill/>
                <a:ln w="12700" cap="flat" cmpd="sng" algn="ctr">
                  <a:solidFill>
                    <a:srgbClr val="E9002F"/>
                  </a:solidFill>
                  <a:prstDash val="dash"/>
                  <a:miter lim="800000"/>
                </a:ln>
                <a:effectLst/>
              </p:spPr>
            </p:cxnSp>
            <p:cxnSp>
              <p:nvCxnSpPr>
                <p:cNvPr id="1150" name="肘形连接符 319">
                  <a:extLst>
                    <a:ext uri="{FF2B5EF4-FFF2-40B4-BE49-F238E27FC236}">
                      <a16:creationId xmlns:a16="http://schemas.microsoft.com/office/drawing/2014/main" id="{530B3924-4EF2-45CF-85ED-CABD6062418E}"/>
                    </a:ext>
                  </a:extLst>
                </p:cNvPr>
                <p:cNvCxnSpPr>
                  <a:cxnSpLocks/>
                </p:cNvCxnSpPr>
                <p:nvPr/>
              </p:nvCxnSpPr>
              <p:spPr>
                <a:xfrm>
                  <a:off x="6545602" y="2548311"/>
                  <a:ext cx="2562593" cy="1604082"/>
                </a:xfrm>
                <a:prstGeom prst="bentConnector4">
                  <a:avLst>
                    <a:gd name="adj1" fmla="val -10152"/>
                    <a:gd name="adj2" fmla="val 114251"/>
                  </a:avLst>
                </a:prstGeom>
                <a:noFill/>
                <a:ln w="12700" cap="flat" cmpd="sng" algn="ctr">
                  <a:solidFill>
                    <a:srgbClr val="E9002F"/>
                  </a:solidFill>
                  <a:prstDash val="dash"/>
                  <a:miter lim="800000"/>
                </a:ln>
                <a:effectLst/>
              </p:spPr>
            </p:cxnSp>
            <p:cxnSp>
              <p:nvCxnSpPr>
                <p:cNvPr id="1151" name="直接连接符 1150">
                  <a:extLst>
                    <a:ext uri="{FF2B5EF4-FFF2-40B4-BE49-F238E27FC236}">
                      <a16:creationId xmlns:a16="http://schemas.microsoft.com/office/drawing/2014/main" id="{1F998A58-A0F2-4DEF-B0CF-4A3C7FDE9DE1}"/>
                    </a:ext>
                  </a:extLst>
                </p:cNvPr>
                <p:cNvCxnSpPr/>
                <p:nvPr/>
              </p:nvCxnSpPr>
              <p:spPr>
                <a:xfrm>
                  <a:off x="6661977" y="2895504"/>
                  <a:ext cx="0" cy="0"/>
                </a:xfrm>
                <a:prstGeom prst="line">
                  <a:avLst/>
                </a:prstGeom>
                <a:noFill/>
                <a:ln w="6350" cap="flat" cmpd="sng" algn="ctr">
                  <a:solidFill>
                    <a:srgbClr val="E9002F"/>
                  </a:solidFill>
                  <a:prstDash val="solid"/>
                  <a:miter lim="800000"/>
                </a:ln>
                <a:effectLst/>
              </p:spPr>
            </p:cxnSp>
            <p:cxnSp>
              <p:nvCxnSpPr>
                <p:cNvPr id="1152" name="肘形连接符 321">
                  <a:extLst>
                    <a:ext uri="{FF2B5EF4-FFF2-40B4-BE49-F238E27FC236}">
                      <a16:creationId xmlns:a16="http://schemas.microsoft.com/office/drawing/2014/main" id="{445657B2-D55D-4E0B-9940-B039F67E2BA4}"/>
                    </a:ext>
                  </a:extLst>
                </p:cNvPr>
                <p:cNvCxnSpPr>
                  <a:cxnSpLocks/>
                </p:cNvCxnSpPr>
                <p:nvPr/>
              </p:nvCxnSpPr>
              <p:spPr>
                <a:xfrm flipV="1">
                  <a:off x="6728161" y="3958432"/>
                  <a:ext cx="2270538" cy="338043"/>
                </a:xfrm>
                <a:prstGeom prst="bentConnector2">
                  <a:avLst/>
                </a:prstGeom>
                <a:noFill/>
                <a:ln w="12700" cap="flat" cmpd="sng" algn="ctr">
                  <a:solidFill>
                    <a:srgbClr val="E9002F"/>
                  </a:solidFill>
                  <a:prstDash val="dash"/>
                  <a:miter lim="800000"/>
                </a:ln>
                <a:effectLst/>
              </p:spPr>
            </p:cxnSp>
            <p:grpSp>
              <p:nvGrpSpPr>
                <p:cNvPr id="1153" name="组合 1152">
                  <a:extLst>
                    <a:ext uri="{FF2B5EF4-FFF2-40B4-BE49-F238E27FC236}">
                      <a16:creationId xmlns:a16="http://schemas.microsoft.com/office/drawing/2014/main" id="{E5BB4FBE-4E4C-4662-91BC-002C223A4B69}"/>
                    </a:ext>
                  </a:extLst>
                </p:cNvPr>
                <p:cNvGrpSpPr/>
                <p:nvPr/>
              </p:nvGrpSpPr>
              <p:grpSpPr>
                <a:xfrm>
                  <a:off x="5263142" y="1504959"/>
                  <a:ext cx="617481" cy="270445"/>
                  <a:chOff x="722826" y="1977528"/>
                  <a:chExt cx="710931" cy="316173"/>
                </a:xfrm>
              </p:grpSpPr>
              <p:sp>
                <p:nvSpPr>
                  <p:cNvPr id="1156" name="Freeform 12">
                    <a:extLst>
                      <a:ext uri="{FF2B5EF4-FFF2-40B4-BE49-F238E27FC236}">
                        <a16:creationId xmlns:a16="http://schemas.microsoft.com/office/drawing/2014/main" id="{3D0C808C-6ACD-406A-AEDD-64128E957B7A}"/>
                      </a:ext>
                    </a:extLst>
                  </p:cNvPr>
                  <p:cNvSpPr>
                    <a:spLocks noChangeAspect="1" noEditPoints="1"/>
                  </p:cNvSpPr>
                  <p:nvPr/>
                </p:nvSpPr>
                <p:spPr bwMode="auto">
                  <a:xfrm>
                    <a:off x="722826" y="1977528"/>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44" tIns="45672" rIns="91344" bIns="45672" numCol="1" anchor="t" anchorCtr="0" compatLnSpc="1">
                    <a:prstTxWarp prst="textNoShape">
                      <a:avLst/>
                    </a:prstTxWarp>
                    <a:noAutofit/>
                  </a:bodyPr>
                  <a:lstStyle/>
                  <a:p>
                    <a:pPr marL="0" marR="0" lvl="0" indent="0" defTabSz="913645" eaLnBrk="1" fontAlgn="ctr" latinLnBrk="0" hangingPunct="1">
                      <a:lnSpc>
                        <a:spcPct val="100000"/>
                      </a:lnSpc>
                      <a:spcBef>
                        <a:spcPts val="0"/>
                      </a:spcBef>
                      <a:spcAft>
                        <a:spcPts val="0"/>
                      </a:spcAft>
                      <a:buClrTx/>
                      <a:buSzTx/>
                      <a:buFontTx/>
                      <a:buNone/>
                      <a:tabLst/>
                      <a:defRPr/>
                    </a:pPr>
                    <a:endParaRPr kumimoji="0" lang="en-US" altLang="zh-CN" sz="1797" b="0" i="0" u="none" strike="noStrike" kern="0" cap="none" spc="0" normalizeH="0" baseline="0" noProof="0" dirty="0">
                      <a:ln>
                        <a:noFill/>
                      </a:ln>
                      <a:solidFill>
                        <a:srgbClr val="000000"/>
                      </a:solidFill>
                      <a:effectLst/>
                      <a:uLnTx/>
                      <a:uFillTx/>
                      <a:ea typeface="方正兰亭黑简体" panose="02000000000000000000" pitchFamily="2" charset="-122"/>
                      <a:cs typeface="Huawei Sans" panose="020C0503030203020204" pitchFamily="34" charset="0"/>
                      <a:sym typeface="FrutigerNext LT RegularCn" panose="020B0506040504020204" pitchFamily="34" charset="0"/>
                    </a:endParaRPr>
                  </a:p>
                </p:txBody>
              </p:sp>
              <p:sp>
                <p:nvSpPr>
                  <p:cNvPr id="1157" name="Freeform 12">
                    <a:extLst>
                      <a:ext uri="{FF2B5EF4-FFF2-40B4-BE49-F238E27FC236}">
                        <a16:creationId xmlns:a16="http://schemas.microsoft.com/office/drawing/2014/main" id="{61A7F1F4-1EDA-42CC-9BF3-9AF78501076F}"/>
                      </a:ext>
                    </a:extLst>
                  </p:cNvPr>
                  <p:cNvSpPr>
                    <a:spLocks noChangeAspect="1" noEditPoints="1"/>
                  </p:cNvSpPr>
                  <p:nvPr/>
                </p:nvSpPr>
                <p:spPr bwMode="auto">
                  <a:xfrm>
                    <a:off x="903487" y="1978759"/>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44" tIns="45672" rIns="91344" bIns="45672" numCol="1" anchor="t" anchorCtr="0" compatLnSpc="1">
                    <a:prstTxWarp prst="textNoShape">
                      <a:avLst/>
                    </a:prstTxWarp>
                    <a:noAutofit/>
                  </a:bodyPr>
                  <a:lstStyle/>
                  <a:p>
                    <a:pPr marL="0" marR="0" lvl="0" indent="0" defTabSz="913645" eaLnBrk="1" fontAlgn="ctr" latinLnBrk="0" hangingPunct="1">
                      <a:lnSpc>
                        <a:spcPct val="100000"/>
                      </a:lnSpc>
                      <a:spcBef>
                        <a:spcPts val="0"/>
                      </a:spcBef>
                      <a:spcAft>
                        <a:spcPts val="0"/>
                      </a:spcAft>
                      <a:buClrTx/>
                      <a:buSzTx/>
                      <a:buFontTx/>
                      <a:buNone/>
                      <a:tabLst/>
                      <a:defRPr/>
                    </a:pPr>
                    <a:endParaRPr kumimoji="0" lang="en-US" altLang="zh-CN" sz="1797" b="0" i="0" u="none" strike="noStrike" kern="0" cap="none" spc="0" normalizeH="0" baseline="0" noProof="0" dirty="0">
                      <a:ln>
                        <a:noFill/>
                      </a:ln>
                      <a:solidFill>
                        <a:srgbClr val="000000"/>
                      </a:solidFill>
                      <a:effectLst/>
                      <a:uLnTx/>
                      <a:uFillTx/>
                      <a:ea typeface="方正兰亭黑简体" panose="02000000000000000000" pitchFamily="2" charset="-122"/>
                      <a:cs typeface="Huawei Sans" panose="020C0503030203020204" pitchFamily="34" charset="0"/>
                      <a:sym typeface="FrutigerNext LT RegularCn" panose="020B0506040504020204" pitchFamily="34" charset="0"/>
                    </a:endParaRPr>
                  </a:p>
                </p:txBody>
              </p:sp>
              <p:sp>
                <p:nvSpPr>
                  <p:cNvPr id="1158" name="Freeform 12">
                    <a:extLst>
                      <a:ext uri="{FF2B5EF4-FFF2-40B4-BE49-F238E27FC236}">
                        <a16:creationId xmlns:a16="http://schemas.microsoft.com/office/drawing/2014/main" id="{65A67C50-4A53-4000-8317-987AB93FE58D}"/>
                      </a:ext>
                    </a:extLst>
                  </p:cNvPr>
                  <p:cNvSpPr>
                    <a:spLocks noChangeAspect="1" noEditPoints="1"/>
                  </p:cNvSpPr>
                  <p:nvPr/>
                </p:nvSpPr>
                <p:spPr bwMode="auto">
                  <a:xfrm>
                    <a:off x="1084713" y="1978759"/>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44" tIns="45672" rIns="91344" bIns="45672" numCol="1" anchor="t" anchorCtr="0" compatLnSpc="1">
                    <a:prstTxWarp prst="textNoShape">
                      <a:avLst/>
                    </a:prstTxWarp>
                    <a:noAutofit/>
                  </a:bodyPr>
                  <a:lstStyle/>
                  <a:p>
                    <a:pPr marL="0" marR="0" lvl="0" indent="0" defTabSz="913645" eaLnBrk="1" fontAlgn="ctr" latinLnBrk="0" hangingPunct="1">
                      <a:lnSpc>
                        <a:spcPct val="100000"/>
                      </a:lnSpc>
                      <a:spcBef>
                        <a:spcPts val="0"/>
                      </a:spcBef>
                      <a:spcAft>
                        <a:spcPts val="0"/>
                      </a:spcAft>
                      <a:buClrTx/>
                      <a:buSzTx/>
                      <a:buFontTx/>
                      <a:buNone/>
                      <a:tabLst/>
                      <a:defRPr/>
                    </a:pPr>
                    <a:endParaRPr kumimoji="0" lang="en-US" altLang="zh-CN" sz="1797" b="0" i="0" u="none" strike="noStrike" kern="0" cap="none" spc="0" normalizeH="0" baseline="0" noProof="0" dirty="0">
                      <a:ln>
                        <a:noFill/>
                      </a:ln>
                      <a:solidFill>
                        <a:srgbClr val="000000"/>
                      </a:solidFill>
                      <a:effectLst/>
                      <a:uLnTx/>
                      <a:uFillTx/>
                      <a:ea typeface="方正兰亭黑简体" panose="02000000000000000000" pitchFamily="2" charset="-122"/>
                      <a:cs typeface="Huawei Sans" panose="020C0503030203020204" pitchFamily="34" charset="0"/>
                      <a:sym typeface="FrutigerNext LT RegularCn" panose="020B0506040504020204" pitchFamily="34" charset="0"/>
                    </a:endParaRPr>
                  </a:p>
                </p:txBody>
              </p:sp>
              <p:sp>
                <p:nvSpPr>
                  <p:cNvPr id="1159" name="Freeform 12">
                    <a:extLst>
                      <a:ext uri="{FF2B5EF4-FFF2-40B4-BE49-F238E27FC236}">
                        <a16:creationId xmlns:a16="http://schemas.microsoft.com/office/drawing/2014/main" id="{E19447C4-00FF-493A-9A23-756BC05D9092}"/>
                      </a:ext>
                    </a:extLst>
                  </p:cNvPr>
                  <p:cNvSpPr>
                    <a:spLocks noChangeAspect="1" noEditPoints="1"/>
                  </p:cNvSpPr>
                  <p:nvPr/>
                </p:nvSpPr>
                <p:spPr bwMode="auto">
                  <a:xfrm>
                    <a:off x="1264936" y="1978759"/>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44" tIns="45672" rIns="91344" bIns="45672" numCol="1" anchor="t" anchorCtr="0" compatLnSpc="1">
                    <a:prstTxWarp prst="textNoShape">
                      <a:avLst/>
                    </a:prstTxWarp>
                    <a:noAutofit/>
                  </a:bodyPr>
                  <a:lstStyle/>
                  <a:p>
                    <a:pPr marL="0" marR="0" lvl="0" indent="0" defTabSz="913645" eaLnBrk="1" fontAlgn="ctr" latinLnBrk="0" hangingPunct="1">
                      <a:lnSpc>
                        <a:spcPct val="100000"/>
                      </a:lnSpc>
                      <a:spcBef>
                        <a:spcPts val="0"/>
                      </a:spcBef>
                      <a:spcAft>
                        <a:spcPts val="0"/>
                      </a:spcAft>
                      <a:buClrTx/>
                      <a:buSzTx/>
                      <a:buFontTx/>
                      <a:buNone/>
                      <a:tabLst/>
                      <a:defRPr/>
                    </a:pPr>
                    <a:endParaRPr kumimoji="0" lang="en-US" altLang="zh-CN" sz="1797" b="0" i="0" u="none" strike="noStrike" kern="0" cap="none" spc="0" normalizeH="0" baseline="0" noProof="0" dirty="0">
                      <a:ln>
                        <a:noFill/>
                      </a:ln>
                      <a:solidFill>
                        <a:srgbClr val="000000"/>
                      </a:solidFill>
                      <a:effectLst/>
                      <a:uLnTx/>
                      <a:uFillTx/>
                      <a:ea typeface="方正兰亭黑简体" panose="02000000000000000000" pitchFamily="2" charset="-122"/>
                      <a:cs typeface="Huawei Sans" panose="020C0503030203020204" pitchFamily="34" charset="0"/>
                      <a:sym typeface="FrutigerNext LT RegularCn" panose="020B0506040504020204" pitchFamily="34" charset="0"/>
                    </a:endParaRPr>
                  </a:p>
                </p:txBody>
              </p:sp>
            </p:grpSp>
            <p:cxnSp>
              <p:nvCxnSpPr>
                <p:cNvPr id="1154" name="肘形连接符 323">
                  <a:extLst>
                    <a:ext uri="{FF2B5EF4-FFF2-40B4-BE49-F238E27FC236}">
                      <a16:creationId xmlns:a16="http://schemas.microsoft.com/office/drawing/2014/main" id="{98AF2ACF-27A1-420C-A92D-E39220D99D54}"/>
                    </a:ext>
                  </a:extLst>
                </p:cNvPr>
                <p:cNvCxnSpPr/>
                <p:nvPr/>
              </p:nvCxnSpPr>
              <p:spPr>
                <a:xfrm>
                  <a:off x="6793415" y="1728044"/>
                  <a:ext cx="2323794" cy="2185496"/>
                </a:xfrm>
                <a:prstGeom prst="bentConnector3">
                  <a:avLst>
                    <a:gd name="adj1" fmla="val 54490"/>
                  </a:avLst>
                </a:prstGeom>
                <a:noFill/>
                <a:ln w="6350" cap="flat" cmpd="sng" algn="ctr">
                  <a:solidFill>
                    <a:srgbClr val="30B5C5">
                      <a:lumMod val="60000"/>
                      <a:lumOff val="40000"/>
                    </a:srgbClr>
                  </a:solidFill>
                  <a:prstDash val="solid"/>
                  <a:miter lim="800000"/>
                </a:ln>
                <a:effectLst/>
              </p:spPr>
            </p:cxnSp>
            <p:cxnSp>
              <p:nvCxnSpPr>
                <p:cNvPr id="1155" name="肘形连接符 324">
                  <a:extLst>
                    <a:ext uri="{FF2B5EF4-FFF2-40B4-BE49-F238E27FC236}">
                      <a16:creationId xmlns:a16="http://schemas.microsoft.com/office/drawing/2014/main" id="{DB2E08C5-6E1A-4EAD-AEBB-5337286FEB47}"/>
                    </a:ext>
                  </a:extLst>
                </p:cNvPr>
                <p:cNvCxnSpPr/>
                <p:nvPr/>
              </p:nvCxnSpPr>
              <p:spPr>
                <a:xfrm>
                  <a:off x="6790404" y="2173988"/>
                  <a:ext cx="2246670" cy="1866672"/>
                </a:xfrm>
                <a:prstGeom prst="bentConnector3">
                  <a:avLst>
                    <a:gd name="adj1" fmla="val 50000"/>
                  </a:avLst>
                </a:prstGeom>
                <a:noFill/>
                <a:ln w="6350" cap="flat" cmpd="sng" algn="ctr">
                  <a:solidFill>
                    <a:srgbClr val="30B5C5">
                      <a:lumMod val="60000"/>
                      <a:lumOff val="40000"/>
                    </a:srgbClr>
                  </a:solidFill>
                  <a:prstDash val="solid"/>
                  <a:miter lim="800000"/>
                </a:ln>
                <a:effectLst/>
              </p:spPr>
            </p:cxnSp>
          </p:grpSp>
          <p:sp>
            <p:nvSpPr>
              <p:cNvPr id="911" name="文本框 910">
                <a:extLst>
                  <a:ext uri="{FF2B5EF4-FFF2-40B4-BE49-F238E27FC236}">
                    <a16:creationId xmlns:a16="http://schemas.microsoft.com/office/drawing/2014/main" id="{337B191F-32F4-43B0-AA0C-EED9CE82A5C0}"/>
                  </a:ext>
                </a:extLst>
              </p:cNvPr>
              <p:cNvSpPr txBox="1"/>
              <p:nvPr/>
            </p:nvSpPr>
            <p:spPr>
              <a:xfrm>
                <a:off x="2471412" y="2349984"/>
                <a:ext cx="754948" cy="92297"/>
              </a:xfrm>
              <a:prstGeom prst="rect">
                <a:avLst/>
              </a:prstGeom>
              <a:noFill/>
            </p:spPr>
            <p:txBody>
              <a:bodyPr wrap="squar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err="1">
                    <a:ln>
                      <a:noFill/>
                    </a:ln>
                    <a:solidFill>
                      <a:srgbClr val="000000"/>
                    </a:solidFill>
                    <a:effectLst/>
                    <a:uLnTx/>
                    <a:uFillTx/>
                  </a:rPr>
                  <a:t>RS485</a:t>
                </a:r>
                <a:r>
                  <a:rPr kumimoji="0" lang="en-US" sz="600" b="0" i="0" u="none" strike="noStrike" kern="0" cap="none" spc="0" normalizeH="0" baseline="0" noProof="0" dirty="0">
                    <a:ln>
                      <a:noFill/>
                    </a:ln>
                    <a:solidFill>
                      <a:srgbClr val="000000"/>
                    </a:solidFill>
                    <a:effectLst/>
                    <a:uLnTx/>
                    <a:uFillTx/>
                  </a:rPr>
                  <a:t>/</a:t>
                </a:r>
                <a:r>
                  <a:rPr kumimoji="0" lang="en-US" sz="600" b="0" i="0" u="none" strike="noStrike" kern="0" cap="none" spc="0" normalizeH="0" baseline="0" noProof="0" dirty="0" err="1">
                    <a:ln>
                      <a:noFill/>
                    </a:ln>
                    <a:solidFill>
                      <a:srgbClr val="000000"/>
                    </a:solidFill>
                    <a:effectLst/>
                    <a:uLnTx/>
                    <a:uFillTx/>
                  </a:rPr>
                  <a:t>MBUS</a:t>
                </a:r>
                <a:endParaRPr kumimoji="1" lang="en-US" altLang="zh-CN" sz="600" b="0" i="0" u="none" strike="noStrike" kern="0" cap="none" spc="0" normalizeH="0" baseline="0" noProof="0" dirty="0">
                  <a:ln>
                    <a:noFill/>
                  </a:ln>
                  <a:solidFill>
                    <a:srgbClr val="000000"/>
                  </a:solidFill>
                  <a:effectLst/>
                  <a:uLnTx/>
                  <a:uFillTx/>
                </a:endParaRPr>
              </a:p>
            </p:txBody>
          </p:sp>
          <p:sp>
            <p:nvSpPr>
              <p:cNvPr id="912" name="文本框 911">
                <a:extLst>
                  <a:ext uri="{FF2B5EF4-FFF2-40B4-BE49-F238E27FC236}">
                    <a16:creationId xmlns:a16="http://schemas.microsoft.com/office/drawing/2014/main" id="{BF75E086-BFF4-4B95-92B0-97B5BC9D863F}"/>
                  </a:ext>
                </a:extLst>
              </p:cNvPr>
              <p:cNvSpPr txBox="1"/>
              <p:nvPr/>
            </p:nvSpPr>
            <p:spPr>
              <a:xfrm>
                <a:off x="2471661" y="1754368"/>
                <a:ext cx="611450" cy="92297"/>
              </a:xfrm>
              <a:prstGeom prst="rect">
                <a:avLst/>
              </a:prstGeom>
              <a:noFill/>
            </p:spPr>
            <p:txBody>
              <a:bodyPr wrap="square" lIns="0" tIns="0" rIns="0" bIns="0" rtlCol="0">
                <a:noAutofit/>
              </a:bodyPr>
              <a:lstStyle/>
              <a:p>
                <a:pPr marL="0" marR="0" lvl="0" indent="0" defTabSz="914112" eaLnBrk="1" fontAlgn="ctr"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err="1">
                    <a:ln>
                      <a:noFill/>
                    </a:ln>
                    <a:solidFill>
                      <a:srgbClr val="000000"/>
                    </a:solidFill>
                    <a:effectLst/>
                    <a:uLnTx/>
                    <a:uFillTx/>
                  </a:rPr>
                  <a:t>RS485</a:t>
                </a:r>
                <a:r>
                  <a:rPr kumimoji="0" lang="en-US" sz="600" b="0" i="0" u="none" strike="noStrike" kern="0" cap="none" spc="0" normalizeH="0" baseline="0" noProof="0" dirty="0">
                    <a:ln>
                      <a:noFill/>
                    </a:ln>
                    <a:solidFill>
                      <a:srgbClr val="000000"/>
                    </a:solidFill>
                    <a:effectLst/>
                    <a:uLnTx/>
                    <a:uFillTx/>
                  </a:rPr>
                  <a:t>/</a:t>
                </a:r>
                <a:r>
                  <a:rPr kumimoji="0" lang="en-US" sz="600" b="0" i="0" u="none" strike="noStrike" kern="0" cap="none" spc="0" normalizeH="0" baseline="0" noProof="0" dirty="0" err="1">
                    <a:ln>
                      <a:noFill/>
                    </a:ln>
                    <a:solidFill>
                      <a:srgbClr val="000000"/>
                    </a:solidFill>
                    <a:effectLst/>
                    <a:uLnTx/>
                    <a:uFillTx/>
                  </a:rPr>
                  <a:t>MBUS</a:t>
                </a:r>
                <a:endParaRPr kumimoji="1" lang="en-US" altLang="zh-CN" sz="600" b="0" i="0" u="none" strike="noStrike" kern="0" cap="none" spc="0" normalizeH="0" baseline="0" noProof="0" dirty="0">
                  <a:ln>
                    <a:noFill/>
                  </a:ln>
                  <a:solidFill>
                    <a:srgbClr val="000000"/>
                  </a:solidFill>
                  <a:effectLst/>
                  <a:uLnTx/>
                  <a:uFillTx/>
                </a:endParaRPr>
              </a:p>
            </p:txBody>
          </p:sp>
          <p:sp>
            <p:nvSpPr>
              <p:cNvPr id="913" name="文本框 119">
                <a:extLst>
                  <a:ext uri="{FF2B5EF4-FFF2-40B4-BE49-F238E27FC236}">
                    <a16:creationId xmlns:a16="http://schemas.microsoft.com/office/drawing/2014/main" id="{81855465-8508-4C37-8E39-B4CEBA2DEE9E}"/>
                  </a:ext>
                </a:extLst>
              </p:cNvPr>
              <p:cNvSpPr txBox="1"/>
              <p:nvPr/>
            </p:nvSpPr>
            <p:spPr>
              <a:xfrm>
                <a:off x="1463831" y="2196163"/>
                <a:ext cx="1007829" cy="106572"/>
              </a:xfrm>
              <a:prstGeom prst="rect">
                <a:avLst/>
              </a:prstGeom>
              <a:noFill/>
              <a:ln w="12700" cap="flat">
                <a:noFill/>
                <a:miter lim="400000"/>
              </a:ln>
              <a:effectLst/>
              <a:sp3d/>
            </p:spPr>
            <p:txBody>
              <a:bodyPr rot="0" spcFirstLastPara="1" vertOverflow="overflow" horzOverflow="overflow" vert="horz" wrap="square" lIns="8281" tIns="8281" rIns="8281" bIns="8281" numCol="1" spcCol="38100" rtlCol="0"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err="1">
                    <a:ln>
                      <a:noFill/>
                    </a:ln>
                    <a:solidFill>
                      <a:srgbClr val="1D1D1A"/>
                    </a:solidFill>
                    <a:effectLst/>
                    <a:uLnTx/>
                    <a:uFillTx/>
                  </a:rPr>
                  <a:t>V3</a:t>
                </a:r>
                <a:r>
                  <a:rPr kumimoji="0" lang="en-US" sz="500" b="1" i="0" u="none" strike="noStrike" kern="0" cap="none" spc="0" normalizeH="0" baseline="0" noProof="0" dirty="0">
                    <a:ln>
                      <a:noFill/>
                    </a:ln>
                    <a:solidFill>
                      <a:srgbClr val="1D1D1A"/>
                    </a:solidFill>
                    <a:effectLst/>
                    <a:uLnTx/>
                    <a:uFillTx/>
                  </a:rPr>
                  <a:t>/</a:t>
                </a:r>
                <a:r>
                  <a:rPr kumimoji="0" lang="en-US" sz="500" b="1" i="0" u="none" strike="noStrike" kern="0" cap="none" spc="0" normalizeH="0" baseline="0" noProof="0" dirty="0" err="1">
                    <a:ln>
                      <a:noFill/>
                    </a:ln>
                    <a:solidFill>
                      <a:srgbClr val="1D1D1A"/>
                    </a:solidFill>
                    <a:effectLst/>
                    <a:uLnTx/>
                    <a:uFillTx/>
                  </a:rPr>
                  <a:t>V5</a:t>
                </a:r>
                <a:r>
                  <a:rPr kumimoji="0" lang="en-US" sz="500" b="1" i="0" u="none" strike="noStrike" kern="0" cap="none" spc="0" normalizeH="0" baseline="0" noProof="0" dirty="0">
                    <a:ln>
                      <a:noFill/>
                    </a:ln>
                    <a:solidFill>
                      <a:srgbClr val="1D1D1A"/>
                    </a:solidFill>
                    <a:effectLst/>
                    <a:uLnTx/>
                    <a:uFillTx/>
                  </a:rPr>
                  <a:t>/</a:t>
                </a:r>
                <a:r>
                  <a:rPr kumimoji="0" lang="en-US" sz="500" b="1" i="0" u="none" strike="noStrike" kern="0" cap="none" spc="0" normalizeH="0" baseline="0" noProof="0" dirty="0" err="1">
                    <a:ln>
                      <a:noFill/>
                    </a:ln>
                    <a:solidFill>
                      <a:srgbClr val="1D1D1A"/>
                    </a:solidFill>
                    <a:effectLst/>
                    <a:uLnTx/>
                    <a:uFillTx/>
                  </a:rPr>
                  <a:t>V5PLUS</a:t>
                </a:r>
                <a:r>
                  <a:rPr kumimoji="0" lang="en-US" sz="500" b="1" i="0" u="none" strike="noStrike" kern="0" cap="none" spc="0" normalizeH="0" baseline="0" noProof="0" dirty="0">
                    <a:ln>
                      <a:noFill/>
                    </a:ln>
                    <a:solidFill>
                      <a:srgbClr val="1D1D1A"/>
                    </a:solidFill>
                    <a:effectLst/>
                    <a:uLnTx/>
                    <a:uFillTx/>
                  </a:rPr>
                  <a:t>/</a:t>
                </a:r>
                <a:r>
                  <a:rPr kumimoji="0" lang="en-US" sz="500" b="1" i="0" u="none" strike="noStrike" kern="0" cap="none" spc="0" normalizeH="0" baseline="0" noProof="0" dirty="0" err="1">
                    <a:ln>
                      <a:noFill/>
                    </a:ln>
                    <a:solidFill>
                      <a:srgbClr val="1D1D1A"/>
                    </a:solidFill>
                    <a:effectLst/>
                    <a:uLnTx/>
                    <a:uFillTx/>
                  </a:rPr>
                  <a:t>V6</a:t>
                </a:r>
                <a:endParaRPr kumimoji="0" lang="en-US" altLang="zh-CN" sz="500" b="1" i="0" u="none" strike="noStrike" kern="0" cap="none" spc="0" normalizeH="0" baseline="0" noProof="0" dirty="0">
                  <a:ln>
                    <a:noFill/>
                  </a:ln>
                  <a:solidFill>
                    <a:srgbClr val="1D1D1A"/>
                  </a:solidFill>
                  <a:effectLst/>
                  <a:uLnTx/>
                  <a:uFillTx/>
                  <a:cs typeface="Huawei Sans" panose="020C0503030203020204" pitchFamily="34" charset="0"/>
                </a:endParaRPr>
              </a:p>
            </p:txBody>
          </p:sp>
          <p:sp>
            <p:nvSpPr>
              <p:cNvPr id="914" name="文本框 119">
                <a:extLst>
                  <a:ext uri="{FF2B5EF4-FFF2-40B4-BE49-F238E27FC236}">
                    <a16:creationId xmlns:a16="http://schemas.microsoft.com/office/drawing/2014/main" id="{7B84D7A7-02A9-45E3-8FE7-A775C3E6E735}"/>
                  </a:ext>
                </a:extLst>
              </p:cNvPr>
              <p:cNvSpPr txBox="1"/>
              <p:nvPr/>
            </p:nvSpPr>
            <p:spPr>
              <a:xfrm>
                <a:off x="1648042" y="4295098"/>
                <a:ext cx="907483" cy="478208"/>
              </a:xfrm>
              <a:prstGeom prst="rect">
                <a:avLst/>
              </a:prstGeom>
              <a:noFill/>
              <a:ln w="12700" cap="flat">
                <a:noFill/>
                <a:miter lim="400000"/>
              </a:ln>
              <a:effectLst/>
              <a:sp3d/>
            </p:spPr>
            <p:txBody>
              <a:bodyPr rot="0" spcFirstLastPara="1" vertOverflow="overflow" horzOverflow="overflow" vert="horz" wrap="square" lIns="8281" tIns="8281" rIns="8281" bIns="8281" numCol="1" spcCol="38100" rtlCol="0"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D1D1A"/>
                    </a:solidFill>
                    <a:effectLst/>
                    <a:uLnTx/>
                    <a:uFillTx/>
                  </a:rPr>
                  <a:t>.</a:t>
                </a:r>
                <a:endParaRPr kumimoji="0" lang="en-US" altLang="zh-CN" sz="1000" b="1" i="0" u="none" strike="noStrike" kern="0" cap="none" spc="0" normalizeH="0" baseline="0" noProof="0" dirty="0">
                  <a:ln>
                    <a:noFill/>
                  </a:ln>
                  <a:solidFill>
                    <a:srgbClr val="1D1D1A"/>
                  </a:solidFill>
                  <a:effectLst/>
                  <a:uLnTx/>
                  <a:uFillTx/>
                  <a:cs typeface="Huawei Sans" panose="020C0503030203020204" pitchFamily="34" charset="0"/>
                </a:endParaRPr>
              </a:p>
              <a:p>
                <a:pPr marL="0" marR="0" lvl="0" indent="0" algn="ctr" defTabSz="547654" eaLnBrk="1" fontAlgn="ctr"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D1D1A"/>
                    </a:solidFill>
                    <a:effectLst/>
                    <a:uLnTx/>
                    <a:uFillTx/>
                  </a:rPr>
                  <a:t>x 20</a:t>
                </a:r>
              </a:p>
              <a:p>
                <a:pPr marL="0" marR="0" lvl="0" indent="0" algn="ctr" defTabSz="547654" eaLnBrk="1" fontAlgn="ctr"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1D1D1A"/>
                    </a:solidFill>
                    <a:effectLst/>
                    <a:uLnTx/>
                    <a:uFillTx/>
                  </a:rPr>
                  <a:t>.</a:t>
                </a:r>
                <a:endParaRPr kumimoji="0" lang="en-US" altLang="zh-CN" sz="1000" b="1" i="0" u="none" strike="noStrike" kern="0" cap="none" spc="0" normalizeH="0" baseline="0" noProof="0" dirty="0">
                  <a:ln>
                    <a:noFill/>
                  </a:ln>
                  <a:solidFill>
                    <a:srgbClr val="1D1D1A"/>
                  </a:solidFill>
                  <a:effectLst/>
                  <a:uLnTx/>
                  <a:uFillTx/>
                  <a:cs typeface="Huawei Sans" panose="020C0503030203020204" pitchFamily="34" charset="0"/>
                </a:endParaRPr>
              </a:p>
            </p:txBody>
          </p:sp>
          <p:sp>
            <p:nvSpPr>
              <p:cNvPr id="915" name="object 21">
                <a:extLst>
                  <a:ext uri="{FF2B5EF4-FFF2-40B4-BE49-F238E27FC236}">
                    <a16:creationId xmlns:a16="http://schemas.microsoft.com/office/drawing/2014/main" id="{D50C40A0-8151-43AB-A544-EDA5E6DEDF0F}"/>
                  </a:ext>
                </a:extLst>
              </p:cNvPr>
              <p:cNvSpPr txBox="1"/>
              <p:nvPr/>
            </p:nvSpPr>
            <p:spPr>
              <a:xfrm>
                <a:off x="1361421" y="5517440"/>
                <a:ext cx="1518319" cy="120499"/>
              </a:xfrm>
              <a:prstGeom prst="rect">
                <a:avLst/>
              </a:prstGeom>
            </p:spPr>
            <p:txBody>
              <a:bodyPr vert="horz" wrap="square" lIns="0" tIns="12695" rIns="0" bIns="0" rtlCol="0">
                <a:noAutofit/>
              </a:bodyPr>
              <a:lstStyle/>
              <a:p>
                <a:pPr marL="129487" marR="5078" lvl="0" indent="-117428" algn="ctr" defTabSz="914112" eaLnBrk="1" fontAlgn="ctr" latinLnBrk="0" hangingPunct="1">
                  <a:lnSpc>
                    <a:spcPct val="100000"/>
                  </a:lnSpc>
                  <a:spcBef>
                    <a:spcPts val="100"/>
                  </a:spcBef>
                  <a:spcAft>
                    <a:spcPts val="0"/>
                  </a:spcAft>
                  <a:buClrTx/>
                  <a:buSzTx/>
                  <a:buFontTx/>
                  <a:buNone/>
                  <a:tabLst/>
                  <a:defRPr/>
                </a:pPr>
                <a:r>
                  <a:rPr kumimoji="0" lang="en-US" sz="700" b="1" i="0" u="none" strike="noStrike" kern="0" cap="none" spc="0" normalizeH="0" baseline="0" noProof="0" dirty="0">
                    <a:ln>
                      <a:noFill/>
                    </a:ln>
                    <a:solidFill>
                      <a:srgbClr val="1D1D1A"/>
                    </a:solidFill>
                    <a:effectLst/>
                    <a:uLnTx/>
                    <a:uFillTx/>
                  </a:rPr>
                  <a:t>ESS</a:t>
                </a:r>
                <a:endParaRPr kumimoji="0" lang="en-US" altLang="zh-CN" sz="700" b="1" i="0" u="none" strike="noStrike" kern="0" cap="none" spc="-5" normalizeH="0" baseline="0" noProof="0" dirty="0">
                  <a:ln>
                    <a:noFill/>
                  </a:ln>
                  <a:solidFill>
                    <a:srgbClr val="1D1D1A"/>
                  </a:solidFill>
                  <a:effectLst/>
                  <a:uLnTx/>
                  <a:uFillTx/>
                  <a:ea typeface="等线" panose="02010600030101010101" pitchFamily="2" charset="-122"/>
                  <a:cs typeface="微软雅黑"/>
                </a:endParaRPr>
              </a:p>
            </p:txBody>
          </p:sp>
          <p:grpSp>
            <p:nvGrpSpPr>
              <p:cNvPr id="916" name="组合 915">
                <a:extLst>
                  <a:ext uri="{FF2B5EF4-FFF2-40B4-BE49-F238E27FC236}">
                    <a16:creationId xmlns:a16="http://schemas.microsoft.com/office/drawing/2014/main" id="{7993D34B-8730-40E2-8395-1331D834CDCD}"/>
                  </a:ext>
                </a:extLst>
              </p:cNvPr>
              <p:cNvGrpSpPr/>
              <p:nvPr/>
            </p:nvGrpSpPr>
            <p:grpSpPr>
              <a:xfrm>
                <a:off x="5576095" y="4829498"/>
                <a:ext cx="793184" cy="380187"/>
                <a:chOff x="3341688" y="1158876"/>
                <a:chExt cx="3716338" cy="2093913"/>
              </a:xfrm>
              <a:solidFill>
                <a:srgbClr val="DDDDDD">
                  <a:lumMod val="50000"/>
                </a:srgbClr>
              </a:solidFill>
            </p:grpSpPr>
            <p:sp>
              <p:nvSpPr>
                <p:cNvPr id="925" name="Oval 21">
                  <a:extLst>
                    <a:ext uri="{FF2B5EF4-FFF2-40B4-BE49-F238E27FC236}">
                      <a16:creationId xmlns:a16="http://schemas.microsoft.com/office/drawing/2014/main" id="{88EE19AF-7FBF-427D-8285-9162E4D61835}"/>
                    </a:ext>
                  </a:extLst>
                </p:cNvPr>
                <p:cNvSpPr>
                  <a:spLocks noChangeArrowheads="1"/>
                </p:cNvSpPr>
                <p:nvPr/>
              </p:nvSpPr>
              <p:spPr bwMode="auto">
                <a:xfrm>
                  <a:off x="5095875" y="2043113"/>
                  <a:ext cx="7938"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26" name="Oval 22">
                  <a:extLst>
                    <a:ext uri="{FF2B5EF4-FFF2-40B4-BE49-F238E27FC236}">
                      <a16:creationId xmlns:a16="http://schemas.microsoft.com/office/drawing/2014/main" id="{99CE72BA-39C4-4FE1-9655-3B041A2500A0}"/>
                    </a:ext>
                  </a:extLst>
                </p:cNvPr>
                <p:cNvSpPr>
                  <a:spLocks noChangeArrowheads="1"/>
                </p:cNvSpPr>
                <p:nvPr/>
              </p:nvSpPr>
              <p:spPr bwMode="auto">
                <a:xfrm>
                  <a:off x="4938713" y="2455863"/>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27" name="Freeform 23">
                  <a:extLst>
                    <a:ext uri="{FF2B5EF4-FFF2-40B4-BE49-F238E27FC236}">
                      <a16:creationId xmlns:a16="http://schemas.microsoft.com/office/drawing/2014/main" id="{A04470DE-7299-4C9F-8FA2-727915C17FE3}"/>
                    </a:ext>
                  </a:extLst>
                </p:cNvPr>
                <p:cNvSpPr>
                  <a:spLocks/>
                </p:cNvSpPr>
                <p:nvPr/>
              </p:nvSpPr>
              <p:spPr bwMode="auto">
                <a:xfrm>
                  <a:off x="5048250" y="2447926"/>
                  <a:ext cx="74613" cy="63500"/>
                </a:xfrm>
                <a:custGeom>
                  <a:avLst/>
                  <a:gdLst>
                    <a:gd name="T0" fmla="*/ 0 w 20"/>
                    <a:gd name="T1" fmla="*/ 0 h 17"/>
                    <a:gd name="T2" fmla="*/ 0 w 20"/>
                    <a:gd name="T3" fmla="*/ 13 h 17"/>
                    <a:gd name="T4" fmla="*/ 2 w 20"/>
                    <a:gd name="T5" fmla="*/ 14 h 17"/>
                    <a:gd name="T6" fmla="*/ 4 w 20"/>
                    <a:gd name="T7" fmla="*/ 13 h 17"/>
                    <a:gd name="T8" fmla="*/ 8 w 20"/>
                    <a:gd name="T9" fmla="*/ 11 h 17"/>
                    <a:gd name="T10" fmla="*/ 12 w 20"/>
                    <a:gd name="T11" fmla="*/ 13 h 17"/>
                    <a:gd name="T12" fmla="*/ 13 w 20"/>
                    <a:gd name="T13" fmla="*/ 15 h 17"/>
                    <a:gd name="T14" fmla="*/ 16 w 20"/>
                    <a:gd name="T15" fmla="*/ 16 h 17"/>
                    <a:gd name="T16" fmla="*/ 20 w 20"/>
                    <a:gd name="T17" fmla="*/ 17 h 17"/>
                    <a:gd name="T18" fmla="*/ 19 w 20"/>
                    <a:gd name="T19" fmla="*/ 15 h 17"/>
                    <a:gd name="T20" fmla="*/ 15 w 20"/>
                    <a:gd name="T21" fmla="*/ 11 h 17"/>
                    <a:gd name="T22" fmla="*/ 12 w 20"/>
                    <a:gd name="T23" fmla="*/ 9 h 17"/>
                    <a:gd name="T24" fmla="*/ 15 w 20"/>
                    <a:gd name="T25" fmla="*/ 9 h 17"/>
                    <a:gd name="T26" fmla="*/ 14 w 20"/>
                    <a:gd name="T27" fmla="*/ 7 h 17"/>
                    <a:gd name="T28" fmla="*/ 12 w 20"/>
                    <a:gd name="T29" fmla="*/ 6 h 17"/>
                    <a:gd name="T30" fmla="*/ 10 w 20"/>
                    <a:gd name="T31" fmla="*/ 5 h 17"/>
                    <a:gd name="T32" fmla="*/ 6 w 20"/>
                    <a:gd name="T33" fmla="*/ 2 h 17"/>
                    <a:gd name="T34" fmla="*/ 0 w 20"/>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7">
                      <a:moveTo>
                        <a:pt x="0" y="0"/>
                      </a:moveTo>
                      <a:cubicBezTo>
                        <a:pt x="0" y="13"/>
                        <a:pt x="0" y="13"/>
                        <a:pt x="0" y="13"/>
                      </a:cubicBezTo>
                      <a:cubicBezTo>
                        <a:pt x="2" y="14"/>
                        <a:pt x="2" y="14"/>
                        <a:pt x="2" y="14"/>
                      </a:cubicBezTo>
                      <a:cubicBezTo>
                        <a:pt x="4" y="13"/>
                        <a:pt x="4" y="13"/>
                        <a:pt x="4" y="13"/>
                      </a:cubicBezTo>
                      <a:cubicBezTo>
                        <a:pt x="4" y="13"/>
                        <a:pt x="5" y="10"/>
                        <a:pt x="8" y="11"/>
                      </a:cubicBezTo>
                      <a:cubicBezTo>
                        <a:pt x="12" y="13"/>
                        <a:pt x="12" y="13"/>
                        <a:pt x="12" y="13"/>
                      </a:cubicBezTo>
                      <a:cubicBezTo>
                        <a:pt x="13" y="15"/>
                        <a:pt x="13" y="15"/>
                        <a:pt x="13" y="15"/>
                      </a:cubicBezTo>
                      <a:cubicBezTo>
                        <a:pt x="16" y="16"/>
                        <a:pt x="16" y="16"/>
                        <a:pt x="16" y="16"/>
                      </a:cubicBezTo>
                      <a:cubicBezTo>
                        <a:pt x="20" y="17"/>
                        <a:pt x="20" y="17"/>
                        <a:pt x="20" y="17"/>
                      </a:cubicBezTo>
                      <a:cubicBezTo>
                        <a:pt x="20" y="17"/>
                        <a:pt x="20" y="16"/>
                        <a:pt x="19" y="15"/>
                      </a:cubicBezTo>
                      <a:cubicBezTo>
                        <a:pt x="19" y="14"/>
                        <a:pt x="15" y="11"/>
                        <a:pt x="15" y="11"/>
                      </a:cubicBezTo>
                      <a:cubicBezTo>
                        <a:pt x="12" y="9"/>
                        <a:pt x="12" y="9"/>
                        <a:pt x="12" y="9"/>
                      </a:cubicBezTo>
                      <a:cubicBezTo>
                        <a:pt x="15" y="9"/>
                        <a:pt x="15" y="9"/>
                        <a:pt x="15" y="9"/>
                      </a:cubicBezTo>
                      <a:cubicBezTo>
                        <a:pt x="14" y="7"/>
                        <a:pt x="14" y="7"/>
                        <a:pt x="14" y="7"/>
                      </a:cubicBezTo>
                      <a:cubicBezTo>
                        <a:pt x="14" y="7"/>
                        <a:pt x="12" y="7"/>
                        <a:pt x="12" y="6"/>
                      </a:cubicBezTo>
                      <a:cubicBezTo>
                        <a:pt x="12" y="6"/>
                        <a:pt x="11" y="6"/>
                        <a:pt x="10" y="5"/>
                      </a:cubicBezTo>
                      <a:cubicBezTo>
                        <a:pt x="9" y="4"/>
                        <a:pt x="6" y="2"/>
                        <a:pt x="6" y="2"/>
                      </a:cubicBezTo>
                      <a:cubicBezTo>
                        <a:pt x="6" y="2"/>
                        <a:pt x="2"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28" name="Freeform 24">
                  <a:extLst>
                    <a:ext uri="{FF2B5EF4-FFF2-40B4-BE49-F238E27FC236}">
                      <a16:creationId xmlns:a16="http://schemas.microsoft.com/office/drawing/2014/main" id="{E1E09DA9-F691-4F4A-B5AE-00C0CA5BE50D}"/>
                    </a:ext>
                  </a:extLst>
                </p:cNvPr>
                <p:cNvSpPr>
                  <a:spLocks/>
                </p:cNvSpPr>
                <p:nvPr/>
              </p:nvSpPr>
              <p:spPr bwMode="auto">
                <a:xfrm>
                  <a:off x="4979988" y="2155826"/>
                  <a:ext cx="14288" cy="6350"/>
                </a:xfrm>
                <a:custGeom>
                  <a:avLst/>
                  <a:gdLst>
                    <a:gd name="T0" fmla="*/ 0 w 9"/>
                    <a:gd name="T1" fmla="*/ 2 h 4"/>
                    <a:gd name="T2" fmla="*/ 2 w 9"/>
                    <a:gd name="T3" fmla="*/ 4 h 4"/>
                    <a:gd name="T4" fmla="*/ 7 w 9"/>
                    <a:gd name="T5" fmla="*/ 2 h 4"/>
                    <a:gd name="T6" fmla="*/ 9 w 9"/>
                    <a:gd name="T7" fmla="*/ 0 h 4"/>
                    <a:gd name="T8" fmla="*/ 2 w 9"/>
                    <a:gd name="T9" fmla="*/ 0 h 4"/>
                    <a:gd name="T10" fmla="*/ 0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0" y="2"/>
                      </a:moveTo>
                      <a:lnTo>
                        <a:pt x="2" y="4"/>
                      </a:lnTo>
                      <a:lnTo>
                        <a:pt x="7" y="2"/>
                      </a:lnTo>
                      <a:lnTo>
                        <a:pt x="9"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29" name="Oval 25">
                  <a:extLst>
                    <a:ext uri="{FF2B5EF4-FFF2-40B4-BE49-F238E27FC236}">
                      <a16:creationId xmlns:a16="http://schemas.microsoft.com/office/drawing/2014/main" id="{F0A98E58-BEAB-452F-8909-27670DA3109C}"/>
                    </a:ext>
                  </a:extLst>
                </p:cNvPr>
                <p:cNvSpPr>
                  <a:spLocks noChangeArrowheads="1"/>
                </p:cNvSpPr>
                <p:nvPr/>
              </p:nvSpPr>
              <p:spPr bwMode="auto">
                <a:xfrm>
                  <a:off x="5137150" y="2008188"/>
                  <a:ext cx="476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0" name="Oval 26">
                  <a:extLst>
                    <a:ext uri="{FF2B5EF4-FFF2-40B4-BE49-F238E27FC236}">
                      <a16:creationId xmlns:a16="http://schemas.microsoft.com/office/drawing/2014/main" id="{9F06E4A4-EE9C-4E8D-A326-2DF56210F672}"/>
                    </a:ext>
                  </a:extLst>
                </p:cNvPr>
                <p:cNvSpPr>
                  <a:spLocks noChangeArrowheads="1"/>
                </p:cNvSpPr>
                <p:nvPr/>
              </p:nvSpPr>
              <p:spPr bwMode="auto">
                <a:xfrm>
                  <a:off x="5149850" y="2466976"/>
                  <a:ext cx="635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1" name="Oval 27">
                  <a:extLst>
                    <a:ext uri="{FF2B5EF4-FFF2-40B4-BE49-F238E27FC236}">
                      <a16:creationId xmlns:a16="http://schemas.microsoft.com/office/drawing/2014/main" id="{C26CE4D6-403B-4F7E-9E21-D85873CD82B5}"/>
                    </a:ext>
                  </a:extLst>
                </p:cNvPr>
                <p:cNvSpPr>
                  <a:spLocks noChangeArrowheads="1"/>
                </p:cNvSpPr>
                <p:nvPr/>
              </p:nvSpPr>
              <p:spPr bwMode="auto">
                <a:xfrm>
                  <a:off x="5149850" y="1993901"/>
                  <a:ext cx="3175"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2" name="Freeform 28">
                  <a:extLst>
                    <a:ext uri="{FF2B5EF4-FFF2-40B4-BE49-F238E27FC236}">
                      <a16:creationId xmlns:a16="http://schemas.microsoft.com/office/drawing/2014/main" id="{DD3AA4DA-BABE-436E-A0D9-A5A46ACEDE94}"/>
                    </a:ext>
                  </a:extLst>
                </p:cNvPr>
                <p:cNvSpPr>
                  <a:spLocks/>
                </p:cNvSpPr>
                <p:nvPr/>
              </p:nvSpPr>
              <p:spPr bwMode="auto">
                <a:xfrm>
                  <a:off x="5100638" y="2444751"/>
                  <a:ext cx="44450" cy="33338"/>
                </a:xfrm>
                <a:custGeom>
                  <a:avLst/>
                  <a:gdLst>
                    <a:gd name="T0" fmla="*/ 8 w 12"/>
                    <a:gd name="T1" fmla="*/ 7 h 9"/>
                    <a:gd name="T2" fmla="*/ 12 w 12"/>
                    <a:gd name="T3" fmla="*/ 1 h 9"/>
                    <a:gd name="T4" fmla="*/ 11 w 12"/>
                    <a:gd name="T5" fmla="*/ 0 h 9"/>
                    <a:gd name="T6" fmla="*/ 10 w 12"/>
                    <a:gd name="T7" fmla="*/ 0 h 9"/>
                    <a:gd name="T8" fmla="*/ 6 w 12"/>
                    <a:gd name="T9" fmla="*/ 4 h 9"/>
                    <a:gd name="T10" fmla="*/ 1 w 12"/>
                    <a:gd name="T11" fmla="*/ 7 h 9"/>
                    <a:gd name="T12" fmla="*/ 3 w 12"/>
                    <a:gd name="T13" fmla="*/ 8 h 9"/>
                    <a:gd name="T14" fmla="*/ 8 w 12"/>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8" y="7"/>
                      </a:moveTo>
                      <a:cubicBezTo>
                        <a:pt x="11" y="5"/>
                        <a:pt x="12" y="1"/>
                        <a:pt x="12" y="1"/>
                      </a:cubicBezTo>
                      <a:cubicBezTo>
                        <a:pt x="11" y="0"/>
                        <a:pt x="11" y="0"/>
                        <a:pt x="11" y="0"/>
                      </a:cubicBezTo>
                      <a:cubicBezTo>
                        <a:pt x="10" y="0"/>
                        <a:pt x="10" y="0"/>
                        <a:pt x="10" y="0"/>
                      </a:cubicBezTo>
                      <a:cubicBezTo>
                        <a:pt x="10" y="1"/>
                        <a:pt x="6" y="4"/>
                        <a:pt x="6" y="4"/>
                      </a:cubicBezTo>
                      <a:cubicBezTo>
                        <a:pt x="1" y="7"/>
                        <a:pt x="1" y="7"/>
                        <a:pt x="1" y="7"/>
                      </a:cubicBezTo>
                      <a:cubicBezTo>
                        <a:pt x="0" y="9"/>
                        <a:pt x="3" y="8"/>
                        <a:pt x="3" y="8"/>
                      </a:cubicBezTo>
                      <a:cubicBezTo>
                        <a:pt x="3" y="8"/>
                        <a:pt x="5" y="8"/>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3" name="Oval 29">
                  <a:extLst>
                    <a:ext uri="{FF2B5EF4-FFF2-40B4-BE49-F238E27FC236}">
                      <a16:creationId xmlns:a16="http://schemas.microsoft.com/office/drawing/2014/main" id="{AB191B77-45C2-4DA4-8657-FCBE5C312535}"/>
                    </a:ext>
                  </a:extLst>
                </p:cNvPr>
                <p:cNvSpPr>
                  <a:spLocks noChangeArrowheads="1"/>
                </p:cNvSpPr>
                <p:nvPr/>
              </p:nvSpPr>
              <p:spPr bwMode="auto">
                <a:xfrm>
                  <a:off x="5141913" y="2000251"/>
                  <a:ext cx="3175"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4" name="Oval 30">
                  <a:extLst>
                    <a:ext uri="{FF2B5EF4-FFF2-40B4-BE49-F238E27FC236}">
                      <a16:creationId xmlns:a16="http://schemas.microsoft.com/office/drawing/2014/main" id="{AE3A769A-B4E2-41B5-B6FC-6BE71E3B2841}"/>
                    </a:ext>
                  </a:extLst>
                </p:cNvPr>
                <p:cNvSpPr>
                  <a:spLocks noChangeArrowheads="1"/>
                </p:cNvSpPr>
                <p:nvPr/>
              </p:nvSpPr>
              <p:spPr bwMode="auto">
                <a:xfrm>
                  <a:off x="5111750" y="2035176"/>
                  <a:ext cx="7938"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5" name="Oval 31">
                  <a:extLst>
                    <a:ext uri="{FF2B5EF4-FFF2-40B4-BE49-F238E27FC236}">
                      <a16:creationId xmlns:a16="http://schemas.microsoft.com/office/drawing/2014/main" id="{802EEF58-60F9-40E0-9B5F-BA7226A63126}"/>
                    </a:ext>
                  </a:extLst>
                </p:cNvPr>
                <p:cNvSpPr>
                  <a:spLocks noChangeArrowheads="1"/>
                </p:cNvSpPr>
                <p:nvPr/>
              </p:nvSpPr>
              <p:spPr bwMode="auto">
                <a:xfrm>
                  <a:off x="5054600" y="2362201"/>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6" name="Oval 32">
                  <a:extLst>
                    <a:ext uri="{FF2B5EF4-FFF2-40B4-BE49-F238E27FC236}">
                      <a16:creationId xmlns:a16="http://schemas.microsoft.com/office/drawing/2014/main" id="{52A40DF0-EAD6-4486-A857-200152192CB0}"/>
                    </a:ext>
                  </a:extLst>
                </p:cNvPr>
                <p:cNvSpPr>
                  <a:spLocks noChangeArrowheads="1"/>
                </p:cNvSpPr>
                <p:nvPr/>
              </p:nvSpPr>
              <p:spPr bwMode="auto">
                <a:xfrm>
                  <a:off x="4946650" y="2411413"/>
                  <a:ext cx="6350"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7" name="Freeform 33">
                  <a:extLst>
                    <a:ext uri="{FF2B5EF4-FFF2-40B4-BE49-F238E27FC236}">
                      <a16:creationId xmlns:a16="http://schemas.microsoft.com/office/drawing/2014/main" id="{00AFDF31-4045-4DB2-83FE-60F3D8744A36}"/>
                    </a:ext>
                  </a:extLst>
                </p:cNvPr>
                <p:cNvSpPr>
                  <a:spLocks/>
                </p:cNvSpPr>
                <p:nvPr/>
              </p:nvSpPr>
              <p:spPr bwMode="auto">
                <a:xfrm>
                  <a:off x="4957763" y="2159001"/>
                  <a:ext cx="25400" cy="25400"/>
                </a:xfrm>
                <a:custGeom>
                  <a:avLst/>
                  <a:gdLst>
                    <a:gd name="T0" fmla="*/ 3 w 7"/>
                    <a:gd name="T1" fmla="*/ 5 h 7"/>
                    <a:gd name="T2" fmla="*/ 5 w 7"/>
                    <a:gd name="T3" fmla="*/ 6 h 7"/>
                    <a:gd name="T4" fmla="*/ 6 w 7"/>
                    <a:gd name="T5" fmla="*/ 4 h 7"/>
                    <a:gd name="T6" fmla="*/ 6 w 7"/>
                    <a:gd name="T7" fmla="*/ 2 h 7"/>
                    <a:gd name="T8" fmla="*/ 4 w 7"/>
                    <a:gd name="T9" fmla="*/ 0 h 7"/>
                    <a:gd name="T10" fmla="*/ 2 w 7"/>
                    <a:gd name="T11" fmla="*/ 0 h 7"/>
                    <a:gd name="T12" fmla="*/ 1 w 7"/>
                    <a:gd name="T13" fmla="*/ 2 h 7"/>
                    <a:gd name="T14" fmla="*/ 3 w 7"/>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3" y="5"/>
                      </a:moveTo>
                      <a:cubicBezTo>
                        <a:pt x="3" y="5"/>
                        <a:pt x="3" y="7"/>
                        <a:pt x="5" y="6"/>
                      </a:cubicBezTo>
                      <a:cubicBezTo>
                        <a:pt x="7" y="6"/>
                        <a:pt x="7" y="5"/>
                        <a:pt x="6" y="4"/>
                      </a:cubicBezTo>
                      <a:cubicBezTo>
                        <a:pt x="6" y="3"/>
                        <a:pt x="6" y="2"/>
                        <a:pt x="6" y="2"/>
                      </a:cubicBezTo>
                      <a:cubicBezTo>
                        <a:pt x="6" y="2"/>
                        <a:pt x="5" y="0"/>
                        <a:pt x="4" y="0"/>
                      </a:cubicBezTo>
                      <a:cubicBezTo>
                        <a:pt x="3" y="0"/>
                        <a:pt x="2" y="0"/>
                        <a:pt x="2" y="0"/>
                      </a:cubicBezTo>
                      <a:cubicBezTo>
                        <a:pt x="2" y="0"/>
                        <a:pt x="0" y="1"/>
                        <a:pt x="1" y="2"/>
                      </a:cubicBezTo>
                      <a:cubicBezTo>
                        <a:pt x="2" y="3"/>
                        <a:pt x="3" y="5"/>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8" name="Freeform 34">
                  <a:extLst>
                    <a:ext uri="{FF2B5EF4-FFF2-40B4-BE49-F238E27FC236}">
                      <a16:creationId xmlns:a16="http://schemas.microsoft.com/office/drawing/2014/main" id="{EAF17C67-C9DB-4069-BABF-CEB5C6317A35}"/>
                    </a:ext>
                  </a:extLst>
                </p:cNvPr>
                <p:cNvSpPr>
                  <a:spLocks/>
                </p:cNvSpPr>
                <p:nvPr/>
              </p:nvSpPr>
              <p:spPr bwMode="auto">
                <a:xfrm>
                  <a:off x="4968875" y="2084388"/>
                  <a:ext cx="85725" cy="74613"/>
                </a:xfrm>
                <a:custGeom>
                  <a:avLst/>
                  <a:gdLst>
                    <a:gd name="T0" fmla="*/ 3 w 23"/>
                    <a:gd name="T1" fmla="*/ 18 h 20"/>
                    <a:gd name="T2" fmla="*/ 6 w 23"/>
                    <a:gd name="T3" fmla="*/ 18 h 20"/>
                    <a:gd name="T4" fmla="*/ 9 w 23"/>
                    <a:gd name="T5" fmla="*/ 17 h 20"/>
                    <a:gd name="T6" fmla="*/ 9 w 23"/>
                    <a:gd name="T7" fmla="*/ 19 h 20"/>
                    <a:gd name="T8" fmla="*/ 11 w 23"/>
                    <a:gd name="T9" fmla="*/ 19 h 20"/>
                    <a:gd name="T10" fmla="*/ 13 w 23"/>
                    <a:gd name="T11" fmla="*/ 18 h 20"/>
                    <a:gd name="T12" fmla="*/ 15 w 23"/>
                    <a:gd name="T13" fmla="*/ 17 h 20"/>
                    <a:gd name="T14" fmla="*/ 20 w 23"/>
                    <a:gd name="T15" fmla="*/ 13 h 20"/>
                    <a:gd name="T16" fmla="*/ 21 w 23"/>
                    <a:gd name="T17" fmla="*/ 10 h 20"/>
                    <a:gd name="T18" fmla="*/ 21 w 23"/>
                    <a:gd name="T19" fmla="*/ 7 h 20"/>
                    <a:gd name="T20" fmla="*/ 22 w 23"/>
                    <a:gd name="T21" fmla="*/ 5 h 20"/>
                    <a:gd name="T22" fmla="*/ 22 w 23"/>
                    <a:gd name="T23" fmla="*/ 0 h 20"/>
                    <a:gd name="T24" fmla="*/ 18 w 23"/>
                    <a:gd name="T25" fmla="*/ 3 h 20"/>
                    <a:gd name="T26" fmla="*/ 17 w 23"/>
                    <a:gd name="T27" fmla="*/ 8 h 20"/>
                    <a:gd name="T28" fmla="*/ 14 w 23"/>
                    <a:gd name="T29" fmla="*/ 12 h 20"/>
                    <a:gd name="T30" fmla="*/ 10 w 23"/>
                    <a:gd name="T31" fmla="*/ 15 h 20"/>
                    <a:gd name="T32" fmla="*/ 6 w 23"/>
                    <a:gd name="T33" fmla="*/ 15 h 20"/>
                    <a:gd name="T34" fmla="*/ 3 w 23"/>
                    <a:gd name="T35" fmla="*/ 15 h 20"/>
                    <a:gd name="T36" fmla="*/ 1 w 23"/>
                    <a:gd name="T37" fmla="*/ 17 h 20"/>
                    <a:gd name="T38" fmla="*/ 0 w 23"/>
                    <a:gd name="T39" fmla="*/ 18 h 20"/>
                    <a:gd name="T40" fmla="*/ 2 w 23"/>
                    <a:gd name="T41" fmla="*/ 19 h 20"/>
                    <a:gd name="T42" fmla="*/ 3 w 23"/>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0">
                      <a:moveTo>
                        <a:pt x="3" y="18"/>
                      </a:moveTo>
                      <a:cubicBezTo>
                        <a:pt x="6" y="18"/>
                        <a:pt x="6" y="18"/>
                        <a:pt x="6" y="18"/>
                      </a:cubicBezTo>
                      <a:cubicBezTo>
                        <a:pt x="9" y="17"/>
                        <a:pt x="9" y="17"/>
                        <a:pt x="9" y="17"/>
                      </a:cubicBezTo>
                      <a:cubicBezTo>
                        <a:pt x="9" y="19"/>
                        <a:pt x="9" y="19"/>
                        <a:pt x="9" y="19"/>
                      </a:cubicBezTo>
                      <a:cubicBezTo>
                        <a:pt x="9" y="19"/>
                        <a:pt x="10" y="20"/>
                        <a:pt x="11" y="19"/>
                      </a:cubicBezTo>
                      <a:cubicBezTo>
                        <a:pt x="13" y="19"/>
                        <a:pt x="13" y="18"/>
                        <a:pt x="13" y="18"/>
                      </a:cubicBezTo>
                      <a:cubicBezTo>
                        <a:pt x="15" y="17"/>
                        <a:pt x="15" y="17"/>
                        <a:pt x="15" y="17"/>
                      </a:cubicBezTo>
                      <a:cubicBezTo>
                        <a:pt x="15" y="17"/>
                        <a:pt x="20" y="14"/>
                        <a:pt x="20" y="13"/>
                      </a:cubicBezTo>
                      <a:cubicBezTo>
                        <a:pt x="20" y="13"/>
                        <a:pt x="21" y="11"/>
                        <a:pt x="21" y="10"/>
                      </a:cubicBezTo>
                      <a:cubicBezTo>
                        <a:pt x="21" y="9"/>
                        <a:pt x="21" y="7"/>
                        <a:pt x="21" y="7"/>
                      </a:cubicBezTo>
                      <a:cubicBezTo>
                        <a:pt x="21" y="7"/>
                        <a:pt x="22" y="6"/>
                        <a:pt x="22" y="5"/>
                      </a:cubicBezTo>
                      <a:cubicBezTo>
                        <a:pt x="23" y="4"/>
                        <a:pt x="22" y="0"/>
                        <a:pt x="22" y="0"/>
                      </a:cubicBezTo>
                      <a:cubicBezTo>
                        <a:pt x="22" y="0"/>
                        <a:pt x="18" y="1"/>
                        <a:pt x="18" y="3"/>
                      </a:cubicBezTo>
                      <a:cubicBezTo>
                        <a:pt x="17" y="5"/>
                        <a:pt x="17" y="7"/>
                        <a:pt x="17" y="8"/>
                      </a:cubicBezTo>
                      <a:cubicBezTo>
                        <a:pt x="17" y="8"/>
                        <a:pt x="15" y="11"/>
                        <a:pt x="14" y="12"/>
                      </a:cubicBezTo>
                      <a:cubicBezTo>
                        <a:pt x="12" y="13"/>
                        <a:pt x="10" y="15"/>
                        <a:pt x="10" y="15"/>
                      </a:cubicBezTo>
                      <a:cubicBezTo>
                        <a:pt x="6" y="15"/>
                        <a:pt x="6" y="15"/>
                        <a:pt x="6" y="15"/>
                      </a:cubicBezTo>
                      <a:cubicBezTo>
                        <a:pt x="3" y="15"/>
                        <a:pt x="3" y="15"/>
                        <a:pt x="3" y="15"/>
                      </a:cubicBezTo>
                      <a:cubicBezTo>
                        <a:pt x="1" y="17"/>
                        <a:pt x="1" y="17"/>
                        <a:pt x="1" y="17"/>
                      </a:cubicBezTo>
                      <a:cubicBezTo>
                        <a:pt x="0" y="18"/>
                        <a:pt x="0" y="18"/>
                        <a:pt x="0" y="18"/>
                      </a:cubicBezTo>
                      <a:cubicBezTo>
                        <a:pt x="2" y="19"/>
                        <a:pt x="2" y="19"/>
                        <a:pt x="2" y="19"/>
                      </a:cubicBezTo>
                      <a:lnTo>
                        <a:pt x="3"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39" name="Freeform 35">
                  <a:extLst>
                    <a:ext uri="{FF2B5EF4-FFF2-40B4-BE49-F238E27FC236}">
                      <a16:creationId xmlns:a16="http://schemas.microsoft.com/office/drawing/2014/main" id="{798B26DE-5D9F-420B-B8E1-996AD2AD6EF7}"/>
                    </a:ext>
                  </a:extLst>
                </p:cNvPr>
                <p:cNvSpPr>
                  <a:spLocks/>
                </p:cNvSpPr>
                <p:nvPr/>
              </p:nvSpPr>
              <p:spPr bwMode="auto">
                <a:xfrm>
                  <a:off x="4314825" y="2519363"/>
                  <a:ext cx="55563" cy="112713"/>
                </a:xfrm>
                <a:custGeom>
                  <a:avLst/>
                  <a:gdLst>
                    <a:gd name="T0" fmla="*/ 13 w 15"/>
                    <a:gd name="T1" fmla="*/ 0 h 30"/>
                    <a:gd name="T2" fmla="*/ 10 w 15"/>
                    <a:gd name="T3" fmla="*/ 3 h 30"/>
                    <a:gd name="T4" fmla="*/ 7 w 15"/>
                    <a:gd name="T5" fmla="*/ 6 h 30"/>
                    <a:gd name="T6" fmla="*/ 5 w 15"/>
                    <a:gd name="T7" fmla="*/ 8 h 30"/>
                    <a:gd name="T8" fmla="*/ 2 w 15"/>
                    <a:gd name="T9" fmla="*/ 12 h 30"/>
                    <a:gd name="T10" fmla="*/ 2 w 15"/>
                    <a:gd name="T11" fmla="*/ 15 h 30"/>
                    <a:gd name="T12" fmla="*/ 2 w 15"/>
                    <a:gd name="T13" fmla="*/ 18 h 30"/>
                    <a:gd name="T14" fmla="*/ 2 w 15"/>
                    <a:gd name="T15" fmla="*/ 27 h 30"/>
                    <a:gd name="T16" fmla="*/ 3 w 15"/>
                    <a:gd name="T17" fmla="*/ 27 h 30"/>
                    <a:gd name="T18" fmla="*/ 4 w 15"/>
                    <a:gd name="T19" fmla="*/ 28 h 30"/>
                    <a:gd name="T20" fmla="*/ 9 w 15"/>
                    <a:gd name="T21" fmla="*/ 26 h 30"/>
                    <a:gd name="T22" fmla="*/ 10 w 15"/>
                    <a:gd name="T23" fmla="*/ 20 h 30"/>
                    <a:gd name="T24" fmla="*/ 11 w 15"/>
                    <a:gd name="T25" fmla="*/ 17 h 30"/>
                    <a:gd name="T26" fmla="*/ 13 w 15"/>
                    <a:gd name="T27" fmla="*/ 8 h 30"/>
                    <a:gd name="T28" fmla="*/ 14 w 15"/>
                    <a:gd name="T29" fmla="*/ 4 h 30"/>
                    <a:gd name="T30" fmla="*/ 13 w 15"/>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30">
                      <a:moveTo>
                        <a:pt x="13" y="0"/>
                      </a:moveTo>
                      <a:cubicBezTo>
                        <a:pt x="13" y="0"/>
                        <a:pt x="11" y="0"/>
                        <a:pt x="10" y="3"/>
                      </a:cubicBezTo>
                      <a:cubicBezTo>
                        <a:pt x="10" y="3"/>
                        <a:pt x="8" y="5"/>
                        <a:pt x="7" y="6"/>
                      </a:cubicBezTo>
                      <a:cubicBezTo>
                        <a:pt x="6" y="8"/>
                        <a:pt x="5" y="8"/>
                        <a:pt x="5" y="8"/>
                      </a:cubicBezTo>
                      <a:cubicBezTo>
                        <a:pt x="5" y="8"/>
                        <a:pt x="2" y="8"/>
                        <a:pt x="2" y="12"/>
                      </a:cubicBezTo>
                      <a:cubicBezTo>
                        <a:pt x="2" y="16"/>
                        <a:pt x="1" y="13"/>
                        <a:pt x="2" y="15"/>
                      </a:cubicBezTo>
                      <a:cubicBezTo>
                        <a:pt x="4" y="17"/>
                        <a:pt x="2" y="17"/>
                        <a:pt x="2" y="18"/>
                      </a:cubicBezTo>
                      <a:cubicBezTo>
                        <a:pt x="1" y="19"/>
                        <a:pt x="0" y="23"/>
                        <a:pt x="2" y="27"/>
                      </a:cubicBezTo>
                      <a:cubicBezTo>
                        <a:pt x="2" y="27"/>
                        <a:pt x="2" y="27"/>
                        <a:pt x="3" y="27"/>
                      </a:cubicBezTo>
                      <a:cubicBezTo>
                        <a:pt x="5" y="27"/>
                        <a:pt x="3" y="27"/>
                        <a:pt x="4" y="28"/>
                      </a:cubicBezTo>
                      <a:cubicBezTo>
                        <a:pt x="5" y="29"/>
                        <a:pt x="7" y="30"/>
                        <a:pt x="9" y="26"/>
                      </a:cubicBezTo>
                      <a:cubicBezTo>
                        <a:pt x="10" y="22"/>
                        <a:pt x="10" y="20"/>
                        <a:pt x="10" y="20"/>
                      </a:cubicBezTo>
                      <a:cubicBezTo>
                        <a:pt x="10" y="20"/>
                        <a:pt x="10" y="18"/>
                        <a:pt x="11" y="17"/>
                      </a:cubicBezTo>
                      <a:cubicBezTo>
                        <a:pt x="12" y="16"/>
                        <a:pt x="12" y="10"/>
                        <a:pt x="13" y="8"/>
                      </a:cubicBezTo>
                      <a:cubicBezTo>
                        <a:pt x="13" y="8"/>
                        <a:pt x="14" y="6"/>
                        <a:pt x="14" y="4"/>
                      </a:cubicBezTo>
                      <a:cubicBezTo>
                        <a:pt x="14" y="3"/>
                        <a:pt x="15" y="1"/>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0" name="Oval 36">
                  <a:extLst>
                    <a:ext uri="{FF2B5EF4-FFF2-40B4-BE49-F238E27FC236}">
                      <a16:creationId xmlns:a16="http://schemas.microsoft.com/office/drawing/2014/main" id="{0AA41788-75F8-4193-BD2A-E781CB337561}"/>
                    </a:ext>
                  </a:extLst>
                </p:cNvPr>
                <p:cNvSpPr>
                  <a:spLocks noChangeArrowheads="1"/>
                </p:cNvSpPr>
                <p:nvPr/>
              </p:nvSpPr>
              <p:spPr bwMode="auto">
                <a:xfrm>
                  <a:off x="4949825" y="2447926"/>
                  <a:ext cx="19050"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1" name="Oval 37">
                  <a:extLst>
                    <a:ext uri="{FF2B5EF4-FFF2-40B4-BE49-F238E27FC236}">
                      <a16:creationId xmlns:a16="http://schemas.microsoft.com/office/drawing/2014/main" id="{4D61226B-B5EF-470E-92D8-54505E45E0A6}"/>
                    </a:ext>
                  </a:extLst>
                </p:cNvPr>
                <p:cNvSpPr>
                  <a:spLocks noChangeArrowheads="1"/>
                </p:cNvSpPr>
                <p:nvPr/>
              </p:nvSpPr>
              <p:spPr bwMode="auto">
                <a:xfrm>
                  <a:off x="5010150" y="2357438"/>
                  <a:ext cx="3175"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2" name="Oval 38">
                  <a:extLst>
                    <a:ext uri="{FF2B5EF4-FFF2-40B4-BE49-F238E27FC236}">
                      <a16:creationId xmlns:a16="http://schemas.microsoft.com/office/drawing/2014/main" id="{541FB23D-8DE6-4120-BE19-F171CE16DB4E}"/>
                    </a:ext>
                  </a:extLst>
                </p:cNvPr>
                <p:cNvSpPr>
                  <a:spLocks noChangeArrowheads="1"/>
                </p:cNvSpPr>
                <p:nvPr/>
              </p:nvSpPr>
              <p:spPr bwMode="auto">
                <a:xfrm>
                  <a:off x="4972050" y="2403476"/>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3" name="Freeform 39">
                  <a:extLst>
                    <a:ext uri="{FF2B5EF4-FFF2-40B4-BE49-F238E27FC236}">
                      <a16:creationId xmlns:a16="http://schemas.microsoft.com/office/drawing/2014/main" id="{EB51DF36-3CAA-4E36-A11B-25E2D0576623}"/>
                    </a:ext>
                  </a:extLst>
                </p:cNvPr>
                <p:cNvSpPr>
                  <a:spLocks/>
                </p:cNvSpPr>
                <p:nvPr/>
              </p:nvSpPr>
              <p:spPr bwMode="auto">
                <a:xfrm>
                  <a:off x="4976813" y="2425701"/>
                  <a:ext cx="71438" cy="71438"/>
                </a:xfrm>
                <a:custGeom>
                  <a:avLst/>
                  <a:gdLst>
                    <a:gd name="T0" fmla="*/ 2 w 19"/>
                    <a:gd name="T1" fmla="*/ 7 h 19"/>
                    <a:gd name="T2" fmla="*/ 4 w 19"/>
                    <a:gd name="T3" fmla="*/ 10 h 19"/>
                    <a:gd name="T4" fmla="*/ 7 w 19"/>
                    <a:gd name="T5" fmla="*/ 10 h 19"/>
                    <a:gd name="T6" fmla="*/ 11 w 19"/>
                    <a:gd name="T7" fmla="*/ 11 h 19"/>
                    <a:gd name="T8" fmla="*/ 14 w 19"/>
                    <a:gd name="T9" fmla="*/ 13 h 19"/>
                    <a:gd name="T10" fmla="*/ 15 w 19"/>
                    <a:gd name="T11" fmla="*/ 16 h 19"/>
                    <a:gd name="T12" fmla="*/ 18 w 19"/>
                    <a:gd name="T13" fmla="*/ 18 h 19"/>
                    <a:gd name="T14" fmla="*/ 19 w 19"/>
                    <a:gd name="T15" fmla="*/ 19 h 19"/>
                    <a:gd name="T16" fmla="*/ 19 w 19"/>
                    <a:gd name="T17" fmla="*/ 6 h 19"/>
                    <a:gd name="T18" fmla="*/ 11 w 19"/>
                    <a:gd name="T19" fmla="*/ 5 h 19"/>
                    <a:gd name="T20" fmla="*/ 10 w 19"/>
                    <a:gd name="T21" fmla="*/ 8 h 19"/>
                    <a:gd name="T22" fmla="*/ 6 w 19"/>
                    <a:gd name="T23" fmla="*/ 7 h 19"/>
                    <a:gd name="T24" fmla="*/ 5 w 19"/>
                    <a:gd name="T25" fmla="*/ 4 h 19"/>
                    <a:gd name="T26" fmla="*/ 0 w 19"/>
                    <a:gd name="T27" fmla="*/ 3 h 19"/>
                    <a:gd name="T28" fmla="*/ 0 w 19"/>
                    <a:gd name="T29" fmla="*/ 4 h 19"/>
                    <a:gd name="T30" fmla="*/ 2 w 19"/>
                    <a:gd name="T3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2" y="7"/>
                      </a:moveTo>
                      <a:cubicBezTo>
                        <a:pt x="2" y="8"/>
                        <a:pt x="3" y="10"/>
                        <a:pt x="4" y="10"/>
                      </a:cubicBezTo>
                      <a:cubicBezTo>
                        <a:pt x="5" y="9"/>
                        <a:pt x="6" y="9"/>
                        <a:pt x="7" y="10"/>
                      </a:cubicBezTo>
                      <a:cubicBezTo>
                        <a:pt x="7" y="11"/>
                        <a:pt x="11" y="11"/>
                        <a:pt x="11" y="11"/>
                      </a:cubicBezTo>
                      <a:cubicBezTo>
                        <a:pt x="14" y="13"/>
                        <a:pt x="14" y="13"/>
                        <a:pt x="14" y="13"/>
                      </a:cubicBezTo>
                      <a:cubicBezTo>
                        <a:pt x="15" y="16"/>
                        <a:pt x="15" y="16"/>
                        <a:pt x="15" y="16"/>
                      </a:cubicBezTo>
                      <a:cubicBezTo>
                        <a:pt x="18" y="18"/>
                        <a:pt x="18" y="18"/>
                        <a:pt x="18" y="18"/>
                      </a:cubicBezTo>
                      <a:cubicBezTo>
                        <a:pt x="19" y="19"/>
                        <a:pt x="19" y="19"/>
                        <a:pt x="19" y="19"/>
                      </a:cubicBezTo>
                      <a:cubicBezTo>
                        <a:pt x="19" y="6"/>
                        <a:pt x="19" y="6"/>
                        <a:pt x="19" y="6"/>
                      </a:cubicBezTo>
                      <a:cubicBezTo>
                        <a:pt x="17" y="5"/>
                        <a:pt x="13" y="2"/>
                        <a:pt x="11" y="5"/>
                      </a:cubicBezTo>
                      <a:cubicBezTo>
                        <a:pt x="11" y="5"/>
                        <a:pt x="11" y="8"/>
                        <a:pt x="10" y="8"/>
                      </a:cubicBezTo>
                      <a:cubicBezTo>
                        <a:pt x="9" y="9"/>
                        <a:pt x="7" y="8"/>
                        <a:pt x="6" y="7"/>
                      </a:cubicBezTo>
                      <a:cubicBezTo>
                        <a:pt x="6" y="6"/>
                        <a:pt x="5" y="4"/>
                        <a:pt x="5" y="4"/>
                      </a:cubicBezTo>
                      <a:cubicBezTo>
                        <a:pt x="5" y="4"/>
                        <a:pt x="2" y="0"/>
                        <a:pt x="0" y="3"/>
                      </a:cubicBezTo>
                      <a:cubicBezTo>
                        <a:pt x="0" y="3"/>
                        <a:pt x="0" y="3"/>
                        <a:pt x="0" y="4"/>
                      </a:cubicBezTo>
                      <a:cubicBezTo>
                        <a:pt x="1" y="5"/>
                        <a:pt x="2"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4" name="Freeform 40">
                  <a:extLst>
                    <a:ext uri="{FF2B5EF4-FFF2-40B4-BE49-F238E27FC236}">
                      <a16:creationId xmlns:a16="http://schemas.microsoft.com/office/drawing/2014/main" id="{FFD6D323-8687-474A-8392-4C3A2AFE0058}"/>
                    </a:ext>
                  </a:extLst>
                </p:cNvPr>
                <p:cNvSpPr>
                  <a:spLocks/>
                </p:cNvSpPr>
                <p:nvPr/>
              </p:nvSpPr>
              <p:spPr bwMode="auto">
                <a:xfrm>
                  <a:off x="5035550" y="2038351"/>
                  <a:ext cx="49213" cy="38100"/>
                </a:xfrm>
                <a:custGeom>
                  <a:avLst/>
                  <a:gdLst>
                    <a:gd name="T0" fmla="*/ 1 w 13"/>
                    <a:gd name="T1" fmla="*/ 10 h 10"/>
                    <a:gd name="T2" fmla="*/ 5 w 13"/>
                    <a:gd name="T3" fmla="*/ 10 h 10"/>
                    <a:gd name="T4" fmla="*/ 6 w 13"/>
                    <a:gd name="T5" fmla="*/ 10 h 10"/>
                    <a:gd name="T6" fmla="*/ 8 w 13"/>
                    <a:gd name="T7" fmla="*/ 10 h 10"/>
                    <a:gd name="T8" fmla="*/ 10 w 13"/>
                    <a:gd name="T9" fmla="*/ 8 h 10"/>
                    <a:gd name="T10" fmla="*/ 12 w 13"/>
                    <a:gd name="T11" fmla="*/ 6 h 10"/>
                    <a:gd name="T12" fmla="*/ 12 w 13"/>
                    <a:gd name="T13" fmla="*/ 4 h 10"/>
                    <a:gd name="T14" fmla="*/ 10 w 13"/>
                    <a:gd name="T15" fmla="*/ 5 h 10"/>
                    <a:gd name="T16" fmla="*/ 6 w 13"/>
                    <a:gd name="T17" fmla="*/ 2 h 10"/>
                    <a:gd name="T18" fmla="*/ 4 w 13"/>
                    <a:gd name="T19" fmla="*/ 2 h 10"/>
                    <a:gd name="T20" fmla="*/ 3 w 13"/>
                    <a:gd name="T21" fmla="*/ 5 h 10"/>
                    <a:gd name="T22" fmla="*/ 1 w 13"/>
                    <a:gd name="T23" fmla="*/ 9 h 10"/>
                    <a:gd name="T24" fmla="*/ 1 w 1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0">
                      <a:moveTo>
                        <a:pt x="1" y="10"/>
                      </a:moveTo>
                      <a:cubicBezTo>
                        <a:pt x="2" y="10"/>
                        <a:pt x="5" y="10"/>
                        <a:pt x="5" y="10"/>
                      </a:cubicBezTo>
                      <a:cubicBezTo>
                        <a:pt x="6" y="10"/>
                        <a:pt x="6" y="10"/>
                        <a:pt x="6" y="10"/>
                      </a:cubicBezTo>
                      <a:cubicBezTo>
                        <a:pt x="8" y="10"/>
                        <a:pt x="8" y="10"/>
                        <a:pt x="8" y="10"/>
                      </a:cubicBezTo>
                      <a:cubicBezTo>
                        <a:pt x="8" y="10"/>
                        <a:pt x="9" y="8"/>
                        <a:pt x="10" y="8"/>
                      </a:cubicBezTo>
                      <a:cubicBezTo>
                        <a:pt x="10" y="8"/>
                        <a:pt x="12" y="6"/>
                        <a:pt x="12" y="6"/>
                      </a:cubicBezTo>
                      <a:cubicBezTo>
                        <a:pt x="12" y="6"/>
                        <a:pt x="13" y="4"/>
                        <a:pt x="12" y="4"/>
                      </a:cubicBezTo>
                      <a:cubicBezTo>
                        <a:pt x="11" y="4"/>
                        <a:pt x="11" y="5"/>
                        <a:pt x="10" y="5"/>
                      </a:cubicBezTo>
                      <a:cubicBezTo>
                        <a:pt x="10" y="5"/>
                        <a:pt x="6" y="4"/>
                        <a:pt x="6" y="2"/>
                      </a:cubicBezTo>
                      <a:cubicBezTo>
                        <a:pt x="6" y="2"/>
                        <a:pt x="5" y="0"/>
                        <a:pt x="4" y="2"/>
                      </a:cubicBezTo>
                      <a:cubicBezTo>
                        <a:pt x="3" y="3"/>
                        <a:pt x="3" y="4"/>
                        <a:pt x="3" y="5"/>
                      </a:cubicBezTo>
                      <a:cubicBezTo>
                        <a:pt x="3" y="6"/>
                        <a:pt x="1" y="9"/>
                        <a:pt x="1" y="9"/>
                      </a:cubicBezTo>
                      <a:cubicBezTo>
                        <a:pt x="0" y="9"/>
                        <a:pt x="0" y="10"/>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5" name="Oval 41">
                  <a:extLst>
                    <a:ext uri="{FF2B5EF4-FFF2-40B4-BE49-F238E27FC236}">
                      <a16:creationId xmlns:a16="http://schemas.microsoft.com/office/drawing/2014/main" id="{42A1F1E9-7F79-44C0-8DE6-0F1352912464}"/>
                    </a:ext>
                  </a:extLst>
                </p:cNvPr>
                <p:cNvSpPr>
                  <a:spLocks noChangeArrowheads="1"/>
                </p:cNvSpPr>
                <p:nvPr/>
              </p:nvSpPr>
              <p:spPr bwMode="auto">
                <a:xfrm>
                  <a:off x="4983163" y="2376488"/>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6" name="Freeform 42">
                  <a:extLst>
                    <a:ext uri="{FF2B5EF4-FFF2-40B4-BE49-F238E27FC236}">
                      <a16:creationId xmlns:a16="http://schemas.microsoft.com/office/drawing/2014/main" id="{86D11108-2EF1-4BB2-B885-423A59351B8C}"/>
                    </a:ext>
                  </a:extLst>
                </p:cNvPr>
                <p:cNvSpPr>
                  <a:spLocks/>
                </p:cNvSpPr>
                <p:nvPr/>
              </p:nvSpPr>
              <p:spPr bwMode="auto">
                <a:xfrm>
                  <a:off x="5051425" y="1936751"/>
                  <a:ext cx="22225" cy="98425"/>
                </a:xfrm>
                <a:custGeom>
                  <a:avLst/>
                  <a:gdLst>
                    <a:gd name="T0" fmla="*/ 0 w 6"/>
                    <a:gd name="T1" fmla="*/ 25 h 26"/>
                    <a:gd name="T2" fmla="*/ 1 w 6"/>
                    <a:gd name="T3" fmla="*/ 26 h 26"/>
                    <a:gd name="T4" fmla="*/ 2 w 6"/>
                    <a:gd name="T5" fmla="*/ 24 h 26"/>
                    <a:gd name="T6" fmla="*/ 3 w 6"/>
                    <a:gd name="T7" fmla="*/ 26 h 26"/>
                    <a:gd name="T8" fmla="*/ 3 w 6"/>
                    <a:gd name="T9" fmla="*/ 22 h 26"/>
                    <a:gd name="T10" fmla="*/ 4 w 6"/>
                    <a:gd name="T11" fmla="*/ 17 h 26"/>
                    <a:gd name="T12" fmla="*/ 5 w 6"/>
                    <a:gd name="T13" fmla="*/ 13 h 26"/>
                    <a:gd name="T14" fmla="*/ 4 w 6"/>
                    <a:gd name="T15" fmla="*/ 6 h 26"/>
                    <a:gd name="T16" fmla="*/ 4 w 6"/>
                    <a:gd name="T17" fmla="*/ 2 h 26"/>
                    <a:gd name="T18" fmla="*/ 2 w 6"/>
                    <a:gd name="T19" fmla="*/ 1 h 26"/>
                    <a:gd name="T20" fmla="*/ 1 w 6"/>
                    <a:gd name="T21" fmla="*/ 4 h 26"/>
                    <a:gd name="T22" fmla="*/ 0 w 6"/>
                    <a:gd name="T23" fmla="*/ 7 h 26"/>
                    <a:gd name="T24" fmla="*/ 1 w 6"/>
                    <a:gd name="T25" fmla="*/ 10 h 26"/>
                    <a:gd name="T26" fmla="*/ 1 w 6"/>
                    <a:gd name="T27" fmla="*/ 22 h 26"/>
                    <a:gd name="T28" fmla="*/ 0 w 6"/>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6">
                      <a:moveTo>
                        <a:pt x="0" y="25"/>
                      </a:moveTo>
                      <a:cubicBezTo>
                        <a:pt x="1" y="26"/>
                        <a:pt x="1" y="26"/>
                        <a:pt x="1" y="26"/>
                      </a:cubicBezTo>
                      <a:cubicBezTo>
                        <a:pt x="2" y="24"/>
                        <a:pt x="2" y="24"/>
                        <a:pt x="2" y="24"/>
                      </a:cubicBezTo>
                      <a:cubicBezTo>
                        <a:pt x="3" y="26"/>
                        <a:pt x="3" y="26"/>
                        <a:pt x="3" y="26"/>
                      </a:cubicBezTo>
                      <a:cubicBezTo>
                        <a:pt x="3" y="26"/>
                        <a:pt x="4" y="24"/>
                        <a:pt x="3" y="22"/>
                      </a:cubicBezTo>
                      <a:cubicBezTo>
                        <a:pt x="3" y="21"/>
                        <a:pt x="2" y="19"/>
                        <a:pt x="4" y="17"/>
                      </a:cubicBezTo>
                      <a:cubicBezTo>
                        <a:pt x="6" y="16"/>
                        <a:pt x="5" y="14"/>
                        <a:pt x="5" y="13"/>
                      </a:cubicBezTo>
                      <a:cubicBezTo>
                        <a:pt x="5" y="12"/>
                        <a:pt x="4" y="6"/>
                        <a:pt x="4" y="6"/>
                      </a:cubicBezTo>
                      <a:cubicBezTo>
                        <a:pt x="4" y="6"/>
                        <a:pt x="3" y="3"/>
                        <a:pt x="4" y="2"/>
                      </a:cubicBezTo>
                      <a:cubicBezTo>
                        <a:pt x="4" y="2"/>
                        <a:pt x="3" y="0"/>
                        <a:pt x="2" y="1"/>
                      </a:cubicBezTo>
                      <a:cubicBezTo>
                        <a:pt x="2" y="2"/>
                        <a:pt x="1" y="4"/>
                        <a:pt x="1" y="4"/>
                      </a:cubicBezTo>
                      <a:cubicBezTo>
                        <a:pt x="0" y="7"/>
                        <a:pt x="0" y="7"/>
                        <a:pt x="0" y="7"/>
                      </a:cubicBezTo>
                      <a:cubicBezTo>
                        <a:pt x="0" y="7"/>
                        <a:pt x="1" y="9"/>
                        <a:pt x="1" y="10"/>
                      </a:cubicBezTo>
                      <a:cubicBezTo>
                        <a:pt x="1" y="10"/>
                        <a:pt x="1" y="21"/>
                        <a:pt x="1" y="22"/>
                      </a:cubicBezTo>
                      <a:cubicBezTo>
                        <a:pt x="1" y="23"/>
                        <a:pt x="0" y="25"/>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7" name="Freeform 43">
                  <a:extLst>
                    <a:ext uri="{FF2B5EF4-FFF2-40B4-BE49-F238E27FC236}">
                      <a16:creationId xmlns:a16="http://schemas.microsoft.com/office/drawing/2014/main" id="{AE3E5E3E-61E6-44AA-AF33-932088239196}"/>
                    </a:ext>
                  </a:extLst>
                </p:cNvPr>
                <p:cNvSpPr>
                  <a:spLocks/>
                </p:cNvSpPr>
                <p:nvPr/>
              </p:nvSpPr>
              <p:spPr bwMode="auto">
                <a:xfrm>
                  <a:off x="4424363" y="1452563"/>
                  <a:ext cx="30163" cy="22225"/>
                </a:xfrm>
                <a:custGeom>
                  <a:avLst/>
                  <a:gdLst>
                    <a:gd name="T0" fmla="*/ 6 w 8"/>
                    <a:gd name="T1" fmla="*/ 6 h 6"/>
                    <a:gd name="T2" fmla="*/ 7 w 8"/>
                    <a:gd name="T3" fmla="*/ 4 h 6"/>
                    <a:gd name="T4" fmla="*/ 4 w 8"/>
                    <a:gd name="T5" fmla="*/ 2 h 6"/>
                    <a:gd name="T6" fmla="*/ 1 w 8"/>
                    <a:gd name="T7" fmla="*/ 2 h 6"/>
                    <a:gd name="T8" fmla="*/ 6 w 8"/>
                    <a:gd name="T9" fmla="*/ 6 h 6"/>
                  </a:gdLst>
                  <a:ahLst/>
                  <a:cxnLst>
                    <a:cxn ang="0">
                      <a:pos x="T0" y="T1"/>
                    </a:cxn>
                    <a:cxn ang="0">
                      <a:pos x="T2" y="T3"/>
                    </a:cxn>
                    <a:cxn ang="0">
                      <a:pos x="T4" y="T5"/>
                    </a:cxn>
                    <a:cxn ang="0">
                      <a:pos x="T6" y="T7"/>
                    </a:cxn>
                    <a:cxn ang="0">
                      <a:pos x="T8" y="T9"/>
                    </a:cxn>
                  </a:cxnLst>
                  <a:rect l="0" t="0" r="r" b="b"/>
                  <a:pathLst>
                    <a:path w="8" h="6">
                      <a:moveTo>
                        <a:pt x="6" y="6"/>
                      </a:moveTo>
                      <a:cubicBezTo>
                        <a:pt x="8" y="6"/>
                        <a:pt x="8" y="5"/>
                        <a:pt x="7" y="4"/>
                      </a:cubicBezTo>
                      <a:cubicBezTo>
                        <a:pt x="6" y="3"/>
                        <a:pt x="4" y="2"/>
                        <a:pt x="4" y="2"/>
                      </a:cubicBezTo>
                      <a:cubicBezTo>
                        <a:pt x="4" y="2"/>
                        <a:pt x="0" y="0"/>
                        <a:pt x="1" y="2"/>
                      </a:cubicBezTo>
                      <a:cubicBezTo>
                        <a:pt x="2" y="4"/>
                        <a:pt x="5" y="6"/>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8" name="Freeform 44">
                  <a:extLst>
                    <a:ext uri="{FF2B5EF4-FFF2-40B4-BE49-F238E27FC236}">
                      <a16:creationId xmlns:a16="http://schemas.microsoft.com/office/drawing/2014/main" id="{51059D79-954C-401F-8651-036E68122E34}"/>
                    </a:ext>
                  </a:extLst>
                </p:cNvPr>
                <p:cNvSpPr>
                  <a:spLocks/>
                </p:cNvSpPr>
                <p:nvPr/>
              </p:nvSpPr>
              <p:spPr bwMode="auto">
                <a:xfrm>
                  <a:off x="4183063" y="1546226"/>
                  <a:ext cx="30163" cy="30163"/>
                </a:xfrm>
                <a:custGeom>
                  <a:avLst/>
                  <a:gdLst>
                    <a:gd name="T0" fmla="*/ 5 w 8"/>
                    <a:gd name="T1" fmla="*/ 2 h 8"/>
                    <a:gd name="T2" fmla="*/ 2 w 8"/>
                    <a:gd name="T3" fmla="*/ 1 h 8"/>
                    <a:gd name="T4" fmla="*/ 1 w 8"/>
                    <a:gd name="T5" fmla="*/ 5 h 8"/>
                    <a:gd name="T6" fmla="*/ 5 w 8"/>
                    <a:gd name="T7" fmla="*/ 8 h 8"/>
                    <a:gd name="T8" fmla="*/ 7 w 8"/>
                    <a:gd name="T9" fmla="*/ 5 h 8"/>
                    <a:gd name="T10" fmla="*/ 5 w 8"/>
                    <a:gd name="T11" fmla="*/ 2 h 8"/>
                  </a:gdLst>
                  <a:ahLst/>
                  <a:cxnLst>
                    <a:cxn ang="0">
                      <a:pos x="T0" y="T1"/>
                    </a:cxn>
                    <a:cxn ang="0">
                      <a:pos x="T2" y="T3"/>
                    </a:cxn>
                    <a:cxn ang="0">
                      <a:pos x="T4" y="T5"/>
                    </a:cxn>
                    <a:cxn ang="0">
                      <a:pos x="T6" y="T7"/>
                    </a:cxn>
                    <a:cxn ang="0">
                      <a:pos x="T8" y="T9"/>
                    </a:cxn>
                    <a:cxn ang="0">
                      <a:pos x="T10" y="T11"/>
                    </a:cxn>
                  </a:cxnLst>
                  <a:rect l="0" t="0" r="r" b="b"/>
                  <a:pathLst>
                    <a:path w="8" h="8">
                      <a:moveTo>
                        <a:pt x="5" y="2"/>
                      </a:moveTo>
                      <a:cubicBezTo>
                        <a:pt x="5" y="2"/>
                        <a:pt x="3" y="0"/>
                        <a:pt x="2" y="1"/>
                      </a:cubicBezTo>
                      <a:cubicBezTo>
                        <a:pt x="1" y="2"/>
                        <a:pt x="0" y="4"/>
                        <a:pt x="1" y="5"/>
                      </a:cubicBezTo>
                      <a:cubicBezTo>
                        <a:pt x="2" y="6"/>
                        <a:pt x="5" y="8"/>
                        <a:pt x="5" y="8"/>
                      </a:cubicBezTo>
                      <a:cubicBezTo>
                        <a:pt x="5" y="8"/>
                        <a:pt x="8" y="6"/>
                        <a:pt x="7" y="5"/>
                      </a:cubicBezTo>
                      <a:cubicBezTo>
                        <a:pt x="7" y="4"/>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49" name="Freeform 45">
                  <a:extLst>
                    <a:ext uri="{FF2B5EF4-FFF2-40B4-BE49-F238E27FC236}">
                      <a16:creationId xmlns:a16="http://schemas.microsoft.com/office/drawing/2014/main" id="{7BE05CA6-66B4-487F-87DF-A81F308854CE}"/>
                    </a:ext>
                  </a:extLst>
                </p:cNvPr>
                <p:cNvSpPr>
                  <a:spLocks/>
                </p:cNvSpPr>
                <p:nvPr/>
              </p:nvSpPr>
              <p:spPr bwMode="auto">
                <a:xfrm>
                  <a:off x="4465638" y="1466851"/>
                  <a:ext cx="19050" cy="15875"/>
                </a:xfrm>
                <a:custGeom>
                  <a:avLst/>
                  <a:gdLst>
                    <a:gd name="T0" fmla="*/ 3 w 5"/>
                    <a:gd name="T1" fmla="*/ 0 h 4"/>
                    <a:gd name="T2" fmla="*/ 3 w 5"/>
                    <a:gd name="T3" fmla="*/ 4 h 4"/>
                    <a:gd name="T4" fmla="*/ 3 w 5"/>
                    <a:gd name="T5" fmla="*/ 0 h 4"/>
                  </a:gdLst>
                  <a:ahLst/>
                  <a:cxnLst>
                    <a:cxn ang="0">
                      <a:pos x="T0" y="T1"/>
                    </a:cxn>
                    <a:cxn ang="0">
                      <a:pos x="T2" y="T3"/>
                    </a:cxn>
                    <a:cxn ang="0">
                      <a:pos x="T4" y="T5"/>
                    </a:cxn>
                  </a:cxnLst>
                  <a:rect l="0" t="0" r="r" b="b"/>
                  <a:pathLst>
                    <a:path w="5" h="4">
                      <a:moveTo>
                        <a:pt x="3" y="0"/>
                      </a:moveTo>
                      <a:cubicBezTo>
                        <a:pt x="3" y="0"/>
                        <a:pt x="0" y="0"/>
                        <a:pt x="3" y="4"/>
                      </a:cubicBezTo>
                      <a:cubicBezTo>
                        <a:pt x="3" y="4"/>
                        <a:pt x="5"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0" name="Oval 46">
                  <a:extLst>
                    <a:ext uri="{FF2B5EF4-FFF2-40B4-BE49-F238E27FC236}">
                      <a16:creationId xmlns:a16="http://schemas.microsoft.com/office/drawing/2014/main" id="{E4E1C5E0-C04B-417F-93EF-561E5BCF991F}"/>
                    </a:ext>
                  </a:extLst>
                </p:cNvPr>
                <p:cNvSpPr>
                  <a:spLocks noChangeArrowheads="1"/>
                </p:cNvSpPr>
                <p:nvPr/>
              </p:nvSpPr>
              <p:spPr bwMode="auto">
                <a:xfrm>
                  <a:off x="4460875" y="1477963"/>
                  <a:ext cx="7938" cy="23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1" name="Oval 47">
                  <a:extLst>
                    <a:ext uri="{FF2B5EF4-FFF2-40B4-BE49-F238E27FC236}">
                      <a16:creationId xmlns:a16="http://schemas.microsoft.com/office/drawing/2014/main" id="{F3FFA233-C4AA-49C3-ADD2-C532EBEC98A8}"/>
                    </a:ext>
                  </a:extLst>
                </p:cNvPr>
                <p:cNvSpPr>
                  <a:spLocks noChangeArrowheads="1"/>
                </p:cNvSpPr>
                <p:nvPr/>
              </p:nvSpPr>
              <p:spPr bwMode="auto">
                <a:xfrm>
                  <a:off x="4889500" y="2489201"/>
                  <a:ext cx="22225"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2" name="Oval 48">
                  <a:extLst>
                    <a:ext uri="{FF2B5EF4-FFF2-40B4-BE49-F238E27FC236}">
                      <a16:creationId xmlns:a16="http://schemas.microsoft.com/office/drawing/2014/main" id="{F9CC4961-C88C-4A40-81A1-1BB7A15CECFA}"/>
                    </a:ext>
                  </a:extLst>
                </p:cNvPr>
                <p:cNvSpPr>
                  <a:spLocks noChangeArrowheads="1"/>
                </p:cNvSpPr>
                <p:nvPr/>
              </p:nvSpPr>
              <p:spPr bwMode="auto">
                <a:xfrm>
                  <a:off x="4441825" y="1482726"/>
                  <a:ext cx="1587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3" name="Freeform 49">
                  <a:extLst>
                    <a:ext uri="{FF2B5EF4-FFF2-40B4-BE49-F238E27FC236}">
                      <a16:creationId xmlns:a16="http://schemas.microsoft.com/office/drawing/2014/main" id="{103F11BE-3B5B-47E3-9185-83B70C2995C1}"/>
                    </a:ext>
                  </a:extLst>
                </p:cNvPr>
                <p:cNvSpPr>
                  <a:spLocks/>
                </p:cNvSpPr>
                <p:nvPr/>
              </p:nvSpPr>
              <p:spPr bwMode="auto">
                <a:xfrm>
                  <a:off x="4441825" y="1447801"/>
                  <a:ext cx="19050" cy="19050"/>
                </a:xfrm>
                <a:custGeom>
                  <a:avLst/>
                  <a:gdLst>
                    <a:gd name="T0" fmla="*/ 5 w 5"/>
                    <a:gd name="T1" fmla="*/ 5 h 5"/>
                    <a:gd name="T2" fmla="*/ 3 w 5"/>
                    <a:gd name="T3" fmla="*/ 1 h 5"/>
                    <a:gd name="T4" fmla="*/ 1 w 5"/>
                    <a:gd name="T5" fmla="*/ 3 h 5"/>
                    <a:gd name="T6" fmla="*/ 5 w 5"/>
                    <a:gd name="T7" fmla="*/ 5 h 5"/>
                  </a:gdLst>
                  <a:ahLst/>
                  <a:cxnLst>
                    <a:cxn ang="0">
                      <a:pos x="T0" y="T1"/>
                    </a:cxn>
                    <a:cxn ang="0">
                      <a:pos x="T2" y="T3"/>
                    </a:cxn>
                    <a:cxn ang="0">
                      <a:pos x="T4" y="T5"/>
                    </a:cxn>
                    <a:cxn ang="0">
                      <a:pos x="T6" y="T7"/>
                    </a:cxn>
                  </a:cxnLst>
                  <a:rect l="0" t="0" r="r" b="b"/>
                  <a:pathLst>
                    <a:path w="5" h="5">
                      <a:moveTo>
                        <a:pt x="5" y="5"/>
                      </a:moveTo>
                      <a:cubicBezTo>
                        <a:pt x="3" y="1"/>
                        <a:pt x="3" y="1"/>
                        <a:pt x="3" y="1"/>
                      </a:cubicBezTo>
                      <a:cubicBezTo>
                        <a:pt x="3" y="1"/>
                        <a:pt x="0" y="0"/>
                        <a:pt x="1" y="3"/>
                      </a:cubicBezTo>
                      <a:cubicBezTo>
                        <a:pt x="2" y="5"/>
                        <a:pt x="5"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4" name="Oval 50">
                  <a:extLst>
                    <a:ext uri="{FF2B5EF4-FFF2-40B4-BE49-F238E27FC236}">
                      <a16:creationId xmlns:a16="http://schemas.microsoft.com/office/drawing/2014/main" id="{2A208A24-00F4-4E50-B81F-95D534296341}"/>
                    </a:ext>
                  </a:extLst>
                </p:cNvPr>
                <p:cNvSpPr>
                  <a:spLocks noChangeArrowheads="1"/>
                </p:cNvSpPr>
                <p:nvPr/>
              </p:nvSpPr>
              <p:spPr bwMode="auto">
                <a:xfrm>
                  <a:off x="4183063" y="1527176"/>
                  <a:ext cx="1905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5" name="Freeform 51">
                  <a:extLst>
                    <a:ext uri="{FF2B5EF4-FFF2-40B4-BE49-F238E27FC236}">
                      <a16:creationId xmlns:a16="http://schemas.microsoft.com/office/drawing/2014/main" id="{1F58F706-4C96-4FC5-AC78-3482F2FC16C5}"/>
                    </a:ext>
                  </a:extLst>
                </p:cNvPr>
                <p:cNvSpPr>
                  <a:spLocks/>
                </p:cNvSpPr>
                <p:nvPr/>
              </p:nvSpPr>
              <p:spPr bwMode="auto">
                <a:xfrm>
                  <a:off x="3676650" y="2312988"/>
                  <a:ext cx="30163" cy="11113"/>
                </a:xfrm>
                <a:custGeom>
                  <a:avLst/>
                  <a:gdLst>
                    <a:gd name="T0" fmla="*/ 5 w 8"/>
                    <a:gd name="T1" fmla="*/ 1 h 3"/>
                    <a:gd name="T2" fmla="*/ 7 w 8"/>
                    <a:gd name="T3" fmla="*/ 2 h 3"/>
                    <a:gd name="T4" fmla="*/ 8 w 8"/>
                    <a:gd name="T5" fmla="*/ 1 h 3"/>
                    <a:gd name="T6" fmla="*/ 6 w 8"/>
                    <a:gd name="T7" fmla="*/ 0 h 3"/>
                    <a:gd name="T8" fmla="*/ 5 w 8"/>
                    <a:gd name="T9" fmla="*/ 0 h 3"/>
                    <a:gd name="T10" fmla="*/ 3 w 8"/>
                    <a:gd name="T11" fmla="*/ 0 h 3"/>
                    <a:gd name="T12" fmla="*/ 0 w 8"/>
                    <a:gd name="T13" fmla="*/ 2 h 3"/>
                    <a:gd name="T14" fmla="*/ 3 w 8"/>
                    <a:gd name="T15" fmla="*/ 3 h 3"/>
                    <a:gd name="T16" fmla="*/ 5 w 8"/>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3">
                      <a:moveTo>
                        <a:pt x="5" y="1"/>
                      </a:moveTo>
                      <a:cubicBezTo>
                        <a:pt x="6" y="1"/>
                        <a:pt x="6" y="2"/>
                        <a:pt x="7" y="2"/>
                      </a:cubicBezTo>
                      <a:cubicBezTo>
                        <a:pt x="8" y="1"/>
                        <a:pt x="8" y="1"/>
                        <a:pt x="8" y="1"/>
                      </a:cubicBezTo>
                      <a:cubicBezTo>
                        <a:pt x="6" y="0"/>
                        <a:pt x="6" y="0"/>
                        <a:pt x="6" y="0"/>
                      </a:cubicBezTo>
                      <a:cubicBezTo>
                        <a:pt x="6" y="0"/>
                        <a:pt x="6" y="0"/>
                        <a:pt x="5" y="0"/>
                      </a:cubicBezTo>
                      <a:cubicBezTo>
                        <a:pt x="5" y="0"/>
                        <a:pt x="4" y="0"/>
                        <a:pt x="3" y="0"/>
                      </a:cubicBezTo>
                      <a:cubicBezTo>
                        <a:pt x="0" y="2"/>
                        <a:pt x="0" y="2"/>
                        <a:pt x="0" y="2"/>
                      </a:cubicBezTo>
                      <a:cubicBezTo>
                        <a:pt x="3" y="3"/>
                        <a:pt x="3" y="3"/>
                        <a:pt x="3" y="3"/>
                      </a:cubicBezTo>
                      <a:cubicBezTo>
                        <a:pt x="4" y="2"/>
                        <a:pt x="4"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6" name="Freeform 52">
                  <a:extLst>
                    <a:ext uri="{FF2B5EF4-FFF2-40B4-BE49-F238E27FC236}">
                      <a16:creationId xmlns:a16="http://schemas.microsoft.com/office/drawing/2014/main" id="{BE3835BE-EAA5-4860-BB1B-E8DD6ABA1A74}"/>
                    </a:ext>
                  </a:extLst>
                </p:cNvPr>
                <p:cNvSpPr>
                  <a:spLocks/>
                </p:cNvSpPr>
                <p:nvPr/>
              </p:nvSpPr>
              <p:spPr bwMode="auto">
                <a:xfrm>
                  <a:off x="4235450" y="2162176"/>
                  <a:ext cx="26988" cy="49213"/>
                </a:xfrm>
                <a:custGeom>
                  <a:avLst/>
                  <a:gdLst>
                    <a:gd name="T0" fmla="*/ 6 w 7"/>
                    <a:gd name="T1" fmla="*/ 3 h 13"/>
                    <a:gd name="T2" fmla="*/ 4 w 7"/>
                    <a:gd name="T3" fmla="*/ 5 h 13"/>
                    <a:gd name="T4" fmla="*/ 0 w 7"/>
                    <a:gd name="T5" fmla="*/ 5 h 13"/>
                    <a:gd name="T6" fmla="*/ 0 w 7"/>
                    <a:gd name="T7" fmla="*/ 6 h 13"/>
                    <a:gd name="T8" fmla="*/ 2 w 7"/>
                    <a:gd name="T9" fmla="*/ 10 h 13"/>
                    <a:gd name="T10" fmla="*/ 2 w 7"/>
                    <a:gd name="T11" fmla="*/ 10 h 13"/>
                    <a:gd name="T12" fmla="*/ 3 w 7"/>
                    <a:gd name="T13" fmla="*/ 11 h 13"/>
                    <a:gd name="T14" fmla="*/ 3 w 7"/>
                    <a:gd name="T15" fmla="*/ 12 h 13"/>
                    <a:gd name="T16" fmla="*/ 4 w 7"/>
                    <a:gd name="T17" fmla="*/ 12 h 13"/>
                    <a:gd name="T18" fmla="*/ 5 w 7"/>
                    <a:gd name="T19" fmla="*/ 12 h 13"/>
                    <a:gd name="T20" fmla="*/ 5 w 7"/>
                    <a:gd name="T21" fmla="*/ 13 h 13"/>
                    <a:gd name="T22" fmla="*/ 6 w 7"/>
                    <a:gd name="T23" fmla="*/ 12 h 13"/>
                    <a:gd name="T24" fmla="*/ 6 w 7"/>
                    <a:gd name="T25" fmla="*/ 10 h 13"/>
                    <a:gd name="T26" fmla="*/ 5 w 7"/>
                    <a:gd name="T27" fmla="*/ 9 h 13"/>
                    <a:gd name="T28" fmla="*/ 6 w 7"/>
                    <a:gd name="T29" fmla="*/ 10 h 13"/>
                    <a:gd name="T30" fmla="*/ 7 w 7"/>
                    <a:gd name="T31" fmla="*/ 6 h 13"/>
                    <a:gd name="T32" fmla="*/ 7 w 7"/>
                    <a:gd name="T33" fmla="*/ 0 h 13"/>
                    <a:gd name="T34" fmla="*/ 6 w 7"/>
                    <a:gd name="T35" fmla="*/ 1 h 13"/>
                    <a:gd name="T36" fmla="*/ 6 w 7"/>
                    <a:gd name="T3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3">
                      <a:moveTo>
                        <a:pt x="6" y="3"/>
                      </a:moveTo>
                      <a:cubicBezTo>
                        <a:pt x="6" y="3"/>
                        <a:pt x="6" y="4"/>
                        <a:pt x="4" y="5"/>
                      </a:cubicBezTo>
                      <a:cubicBezTo>
                        <a:pt x="4" y="5"/>
                        <a:pt x="1" y="5"/>
                        <a:pt x="0" y="5"/>
                      </a:cubicBezTo>
                      <a:cubicBezTo>
                        <a:pt x="0" y="6"/>
                        <a:pt x="0" y="6"/>
                        <a:pt x="0" y="6"/>
                      </a:cubicBezTo>
                      <a:cubicBezTo>
                        <a:pt x="0" y="6"/>
                        <a:pt x="1" y="9"/>
                        <a:pt x="2" y="10"/>
                      </a:cubicBezTo>
                      <a:cubicBezTo>
                        <a:pt x="2" y="10"/>
                        <a:pt x="2" y="10"/>
                        <a:pt x="2" y="10"/>
                      </a:cubicBezTo>
                      <a:cubicBezTo>
                        <a:pt x="3" y="11"/>
                        <a:pt x="3" y="11"/>
                        <a:pt x="3" y="11"/>
                      </a:cubicBezTo>
                      <a:cubicBezTo>
                        <a:pt x="3" y="12"/>
                        <a:pt x="3" y="12"/>
                        <a:pt x="3" y="12"/>
                      </a:cubicBezTo>
                      <a:cubicBezTo>
                        <a:pt x="4" y="12"/>
                        <a:pt x="4" y="12"/>
                        <a:pt x="4" y="12"/>
                      </a:cubicBezTo>
                      <a:cubicBezTo>
                        <a:pt x="5" y="12"/>
                        <a:pt x="5" y="12"/>
                        <a:pt x="5" y="12"/>
                      </a:cubicBezTo>
                      <a:cubicBezTo>
                        <a:pt x="5" y="13"/>
                        <a:pt x="5" y="13"/>
                        <a:pt x="5" y="13"/>
                      </a:cubicBezTo>
                      <a:cubicBezTo>
                        <a:pt x="5" y="13"/>
                        <a:pt x="6" y="13"/>
                        <a:pt x="6" y="12"/>
                      </a:cubicBezTo>
                      <a:cubicBezTo>
                        <a:pt x="6" y="10"/>
                        <a:pt x="6" y="10"/>
                        <a:pt x="6" y="10"/>
                      </a:cubicBezTo>
                      <a:cubicBezTo>
                        <a:pt x="6" y="10"/>
                        <a:pt x="6" y="10"/>
                        <a:pt x="5" y="9"/>
                      </a:cubicBezTo>
                      <a:cubicBezTo>
                        <a:pt x="6" y="9"/>
                        <a:pt x="6" y="10"/>
                        <a:pt x="6" y="10"/>
                      </a:cubicBezTo>
                      <a:cubicBezTo>
                        <a:pt x="6" y="10"/>
                        <a:pt x="6" y="6"/>
                        <a:pt x="7" y="6"/>
                      </a:cubicBezTo>
                      <a:cubicBezTo>
                        <a:pt x="7" y="6"/>
                        <a:pt x="7" y="2"/>
                        <a:pt x="7" y="0"/>
                      </a:cubicBezTo>
                      <a:cubicBezTo>
                        <a:pt x="6" y="1"/>
                        <a:pt x="6" y="1"/>
                        <a:pt x="6" y="1"/>
                      </a:cubicBezTo>
                      <a:cubicBezTo>
                        <a:pt x="6"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7" name="Freeform 53">
                  <a:extLst>
                    <a:ext uri="{FF2B5EF4-FFF2-40B4-BE49-F238E27FC236}">
                      <a16:creationId xmlns:a16="http://schemas.microsoft.com/office/drawing/2014/main" id="{C0F2717E-17D9-4737-8926-2DA166084AF1}"/>
                    </a:ext>
                  </a:extLst>
                </p:cNvPr>
                <p:cNvSpPr>
                  <a:spLocks/>
                </p:cNvSpPr>
                <p:nvPr/>
              </p:nvSpPr>
              <p:spPr bwMode="auto">
                <a:xfrm>
                  <a:off x="4062413" y="2084388"/>
                  <a:ext cx="15875" cy="22225"/>
                </a:xfrm>
                <a:custGeom>
                  <a:avLst/>
                  <a:gdLst>
                    <a:gd name="T0" fmla="*/ 1 w 4"/>
                    <a:gd name="T1" fmla="*/ 1 h 6"/>
                    <a:gd name="T2" fmla="*/ 0 w 4"/>
                    <a:gd name="T3" fmla="*/ 0 h 6"/>
                    <a:gd name="T4" fmla="*/ 0 w 4"/>
                    <a:gd name="T5" fmla="*/ 3 h 6"/>
                    <a:gd name="T6" fmla="*/ 0 w 4"/>
                    <a:gd name="T7" fmla="*/ 6 h 6"/>
                    <a:gd name="T8" fmla="*/ 2 w 4"/>
                    <a:gd name="T9" fmla="*/ 6 h 6"/>
                    <a:gd name="T10" fmla="*/ 2 w 4"/>
                    <a:gd name="T11" fmla="*/ 6 h 6"/>
                    <a:gd name="T12" fmla="*/ 3 w 4"/>
                    <a:gd name="T13" fmla="*/ 5 h 6"/>
                    <a:gd name="T14" fmla="*/ 3 w 4"/>
                    <a:gd name="T15" fmla="*/ 3 h 6"/>
                    <a:gd name="T16" fmla="*/ 3 w 4"/>
                    <a:gd name="T17" fmla="*/ 3 h 6"/>
                    <a:gd name="T18" fmla="*/ 3 w 4"/>
                    <a:gd name="T19" fmla="*/ 2 h 6"/>
                    <a:gd name="T20" fmla="*/ 3 w 4"/>
                    <a:gd name="T21" fmla="*/ 0 h 6"/>
                    <a:gd name="T22" fmla="*/ 1 w 4"/>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1" y="1"/>
                      </a:moveTo>
                      <a:cubicBezTo>
                        <a:pt x="1" y="1"/>
                        <a:pt x="0" y="1"/>
                        <a:pt x="0" y="0"/>
                      </a:cubicBezTo>
                      <a:cubicBezTo>
                        <a:pt x="0" y="0"/>
                        <a:pt x="1" y="2"/>
                        <a:pt x="0" y="3"/>
                      </a:cubicBezTo>
                      <a:cubicBezTo>
                        <a:pt x="0" y="6"/>
                        <a:pt x="0" y="6"/>
                        <a:pt x="0" y="6"/>
                      </a:cubicBezTo>
                      <a:cubicBezTo>
                        <a:pt x="0" y="6"/>
                        <a:pt x="1" y="6"/>
                        <a:pt x="2" y="6"/>
                      </a:cubicBezTo>
                      <a:cubicBezTo>
                        <a:pt x="2" y="6"/>
                        <a:pt x="2" y="6"/>
                        <a:pt x="2" y="6"/>
                      </a:cubicBezTo>
                      <a:cubicBezTo>
                        <a:pt x="2" y="6"/>
                        <a:pt x="3" y="5"/>
                        <a:pt x="3" y="5"/>
                      </a:cubicBezTo>
                      <a:cubicBezTo>
                        <a:pt x="3" y="3"/>
                        <a:pt x="3" y="3"/>
                        <a:pt x="3" y="3"/>
                      </a:cubicBezTo>
                      <a:cubicBezTo>
                        <a:pt x="3" y="3"/>
                        <a:pt x="3" y="3"/>
                        <a:pt x="3" y="3"/>
                      </a:cubicBezTo>
                      <a:cubicBezTo>
                        <a:pt x="3" y="2"/>
                        <a:pt x="3" y="2"/>
                        <a:pt x="3" y="2"/>
                      </a:cubicBezTo>
                      <a:cubicBezTo>
                        <a:pt x="3" y="2"/>
                        <a:pt x="4" y="1"/>
                        <a:pt x="3" y="0"/>
                      </a:cubicBezTo>
                      <a:cubicBezTo>
                        <a:pt x="3" y="0"/>
                        <a:pt x="2"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8" name="Freeform 54">
                  <a:extLst>
                    <a:ext uri="{FF2B5EF4-FFF2-40B4-BE49-F238E27FC236}">
                      <a16:creationId xmlns:a16="http://schemas.microsoft.com/office/drawing/2014/main" id="{AC438F3A-B5CA-4FAA-BBA8-B92325A0382D}"/>
                    </a:ext>
                  </a:extLst>
                </p:cNvPr>
                <p:cNvSpPr>
                  <a:spLocks/>
                </p:cNvSpPr>
                <p:nvPr/>
              </p:nvSpPr>
              <p:spPr bwMode="auto">
                <a:xfrm>
                  <a:off x="4479925" y="1441451"/>
                  <a:ext cx="22225" cy="22225"/>
                </a:xfrm>
                <a:custGeom>
                  <a:avLst/>
                  <a:gdLst>
                    <a:gd name="T0" fmla="*/ 3 w 6"/>
                    <a:gd name="T1" fmla="*/ 2 h 6"/>
                    <a:gd name="T2" fmla="*/ 2 w 6"/>
                    <a:gd name="T3" fmla="*/ 5 h 6"/>
                    <a:gd name="T4" fmla="*/ 6 w 6"/>
                    <a:gd name="T5" fmla="*/ 1 h 6"/>
                    <a:gd name="T6" fmla="*/ 3 w 6"/>
                    <a:gd name="T7" fmla="*/ 2 h 6"/>
                  </a:gdLst>
                  <a:ahLst/>
                  <a:cxnLst>
                    <a:cxn ang="0">
                      <a:pos x="T0" y="T1"/>
                    </a:cxn>
                    <a:cxn ang="0">
                      <a:pos x="T2" y="T3"/>
                    </a:cxn>
                    <a:cxn ang="0">
                      <a:pos x="T4" y="T5"/>
                    </a:cxn>
                    <a:cxn ang="0">
                      <a:pos x="T6" y="T7"/>
                    </a:cxn>
                  </a:cxnLst>
                  <a:rect l="0" t="0" r="r" b="b"/>
                  <a:pathLst>
                    <a:path w="6" h="6">
                      <a:moveTo>
                        <a:pt x="3" y="2"/>
                      </a:moveTo>
                      <a:cubicBezTo>
                        <a:pt x="2" y="4"/>
                        <a:pt x="0" y="5"/>
                        <a:pt x="2" y="5"/>
                      </a:cubicBezTo>
                      <a:cubicBezTo>
                        <a:pt x="3" y="6"/>
                        <a:pt x="6" y="3"/>
                        <a:pt x="6" y="1"/>
                      </a:cubicBezTo>
                      <a:cubicBezTo>
                        <a:pt x="6" y="1"/>
                        <a:pt x="5"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59" name="Freeform 55">
                  <a:extLst>
                    <a:ext uri="{FF2B5EF4-FFF2-40B4-BE49-F238E27FC236}">
                      <a16:creationId xmlns:a16="http://schemas.microsoft.com/office/drawing/2014/main" id="{2A94C827-9A43-44A3-8795-EDFD3E0A4639}"/>
                    </a:ext>
                  </a:extLst>
                </p:cNvPr>
                <p:cNvSpPr>
                  <a:spLocks/>
                </p:cNvSpPr>
                <p:nvPr/>
              </p:nvSpPr>
              <p:spPr bwMode="auto">
                <a:xfrm>
                  <a:off x="4438650" y="1554163"/>
                  <a:ext cx="49213" cy="112713"/>
                </a:xfrm>
                <a:custGeom>
                  <a:avLst/>
                  <a:gdLst>
                    <a:gd name="T0" fmla="*/ 10 w 13"/>
                    <a:gd name="T1" fmla="*/ 3 h 30"/>
                    <a:gd name="T2" fmla="*/ 5 w 13"/>
                    <a:gd name="T3" fmla="*/ 7 h 30"/>
                    <a:gd name="T4" fmla="*/ 1 w 13"/>
                    <a:gd name="T5" fmla="*/ 15 h 30"/>
                    <a:gd name="T6" fmla="*/ 0 w 13"/>
                    <a:gd name="T7" fmla="*/ 20 h 30"/>
                    <a:gd name="T8" fmla="*/ 0 w 13"/>
                    <a:gd name="T9" fmla="*/ 21 h 30"/>
                    <a:gd name="T10" fmla="*/ 0 w 13"/>
                    <a:gd name="T11" fmla="*/ 25 h 30"/>
                    <a:gd name="T12" fmla="*/ 1 w 13"/>
                    <a:gd name="T13" fmla="*/ 26 h 30"/>
                    <a:gd name="T14" fmla="*/ 2 w 13"/>
                    <a:gd name="T15" fmla="*/ 29 h 30"/>
                    <a:gd name="T16" fmla="*/ 4 w 13"/>
                    <a:gd name="T17" fmla="*/ 30 h 30"/>
                    <a:gd name="T18" fmla="*/ 6 w 13"/>
                    <a:gd name="T19" fmla="*/ 30 h 30"/>
                    <a:gd name="T20" fmla="*/ 8 w 13"/>
                    <a:gd name="T21" fmla="*/ 29 h 30"/>
                    <a:gd name="T22" fmla="*/ 6 w 13"/>
                    <a:gd name="T23" fmla="*/ 28 h 30"/>
                    <a:gd name="T24" fmla="*/ 5 w 13"/>
                    <a:gd name="T25" fmla="*/ 26 h 30"/>
                    <a:gd name="T26" fmla="*/ 5 w 13"/>
                    <a:gd name="T27" fmla="*/ 17 h 30"/>
                    <a:gd name="T28" fmla="*/ 6 w 13"/>
                    <a:gd name="T29" fmla="*/ 13 h 30"/>
                    <a:gd name="T30" fmla="*/ 13 w 13"/>
                    <a:gd name="T31" fmla="*/ 5 h 30"/>
                    <a:gd name="T32" fmla="*/ 12 w 13"/>
                    <a:gd name="T33" fmla="*/ 3 h 30"/>
                    <a:gd name="T34" fmla="*/ 10 w 13"/>
                    <a:gd name="T35"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10" y="3"/>
                      </a:moveTo>
                      <a:cubicBezTo>
                        <a:pt x="8" y="6"/>
                        <a:pt x="5" y="7"/>
                        <a:pt x="5" y="7"/>
                      </a:cubicBezTo>
                      <a:cubicBezTo>
                        <a:pt x="1" y="15"/>
                        <a:pt x="1" y="15"/>
                        <a:pt x="1" y="15"/>
                      </a:cubicBezTo>
                      <a:cubicBezTo>
                        <a:pt x="0" y="20"/>
                        <a:pt x="0" y="20"/>
                        <a:pt x="0" y="20"/>
                      </a:cubicBezTo>
                      <a:cubicBezTo>
                        <a:pt x="0" y="21"/>
                        <a:pt x="0" y="21"/>
                        <a:pt x="0" y="21"/>
                      </a:cubicBezTo>
                      <a:cubicBezTo>
                        <a:pt x="0" y="25"/>
                        <a:pt x="0" y="25"/>
                        <a:pt x="0" y="25"/>
                      </a:cubicBezTo>
                      <a:cubicBezTo>
                        <a:pt x="0" y="25"/>
                        <a:pt x="1" y="25"/>
                        <a:pt x="1" y="26"/>
                      </a:cubicBezTo>
                      <a:cubicBezTo>
                        <a:pt x="0" y="28"/>
                        <a:pt x="0" y="29"/>
                        <a:pt x="2" y="29"/>
                      </a:cubicBezTo>
                      <a:cubicBezTo>
                        <a:pt x="4" y="29"/>
                        <a:pt x="4" y="30"/>
                        <a:pt x="4" y="30"/>
                      </a:cubicBezTo>
                      <a:cubicBezTo>
                        <a:pt x="6" y="30"/>
                        <a:pt x="6" y="30"/>
                        <a:pt x="6" y="30"/>
                      </a:cubicBezTo>
                      <a:cubicBezTo>
                        <a:pt x="6" y="30"/>
                        <a:pt x="8" y="30"/>
                        <a:pt x="8" y="29"/>
                      </a:cubicBezTo>
                      <a:cubicBezTo>
                        <a:pt x="8" y="28"/>
                        <a:pt x="6" y="28"/>
                        <a:pt x="6" y="28"/>
                      </a:cubicBezTo>
                      <a:cubicBezTo>
                        <a:pt x="5" y="26"/>
                        <a:pt x="5" y="26"/>
                        <a:pt x="5" y="26"/>
                      </a:cubicBezTo>
                      <a:cubicBezTo>
                        <a:pt x="5" y="26"/>
                        <a:pt x="2" y="20"/>
                        <a:pt x="5" y="17"/>
                      </a:cubicBezTo>
                      <a:cubicBezTo>
                        <a:pt x="5" y="17"/>
                        <a:pt x="4" y="15"/>
                        <a:pt x="6" y="13"/>
                      </a:cubicBezTo>
                      <a:cubicBezTo>
                        <a:pt x="8" y="12"/>
                        <a:pt x="9" y="8"/>
                        <a:pt x="13" y="5"/>
                      </a:cubicBezTo>
                      <a:cubicBezTo>
                        <a:pt x="12" y="3"/>
                        <a:pt x="12" y="3"/>
                        <a:pt x="12" y="3"/>
                      </a:cubicBezTo>
                      <a:cubicBezTo>
                        <a:pt x="12" y="3"/>
                        <a:pt x="12" y="0"/>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0" name="Freeform 56">
                  <a:extLst>
                    <a:ext uri="{FF2B5EF4-FFF2-40B4-BE49-F238E27FC236}">
                      <a16:creationId xmlns:a16="http://schemas.microsoft.com/office/drawing/2014/main" id="{3681100E-5326-4633-A919-AA0E3BBD1EFF}"/>
                    </a:ext>
                  </a:extLst>
                </p:cNvPr>
                <p:cNvSpPr>
                  <a:spLocks/>
                </p:cNvSpPr>
                <p:nvPr/>
              </p:nvSpPr>
              <p:spPr bwMode="auto">
                <a:xfrm>
                  <a:off x="4067175" y="2065338"/>
                  <a:ext cx="11113" cy="14288"/>
                </a:xfrm>
                <a:custGeom>
                  <a:avLst/>
                  <a:gdLst>
                    <a:gd name="T0" fmla="*/ 2 w 3"/>
                    <a:gd name="T1" fmla="*/ 0 h 4"/>
                    <a:gd name="T2" fmla="*/ 1 w 3"/>
                    <a:gd name="T3" fmla="*/ 0 h 4"/>
                    <a:gd name="T4" fmla="*/ 0 w 3"/>
                    <a:gd name="T5" fmla="*/ 1 h 4"/>
                    <a:gd name="T6" fmla="*/ 1 w 3"/>
                    <a:gd name="T7" fmla="*/ 3 h 4"/>
                    <a:gd name="T8" fmla="*/ 2 w 3"/>
                    <a:gd name="T9" fmla="*/ 4 h 4"/>
                    <a:gd name="T10" fmla="*/ 3 w 3"/>
                    <a:gd name="T11" fmla="*/ 3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1" y="0"/>
                        <a:pt x="1" y="0"/>
                        <a:pt x="1" y="0"/>
                      </a:cubicBezTo>
                      <a:cubicBezTo>
                        <a:pt x="1" y="0"/>
                        <a:pt x="0" y="0"/>
                        <a:pt x="0" y="1"/>
                      </a:cubicBezTo>
                      <a:cubicBezTo>
                        <a:pt x="0" y="1"/>
                        <a:pt x="0" y="3"/>
                        <a:pt x="1" y="3"/>
                      </a:cubicBezTo>
                      <a:cubicBezTo>
                        <a:pt x="2" y="4"/>
                        <a:pt x="2" y="4"/>
                        <a:pt x="2" y="4"/>
                      </a:cubicBezTo>
                      <a:cubicBezTo>
                        <a:pt x="2" y="4"/>
                        <a:pt x="2" y="3"/>
                        <a:pt x="3" y="3"/>
                      </a:cubicBezTo>
                      <a:cubicBezTo>
                        <a:pt x="3" y="3"/>
                        <a:pt x="3"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1" name="Freeform 57">
                  <a:extLst>
                    <a:ext uri="{FF2B5EF4-FFF2-40B4-BE49-F238E27FC236}">
                      <a16:creationId xmlns:a16="http://schemas.microsoft.com/office/drawing/2014/main" id="{02F3F78D-4690-4813-84AA-D127FAF96751}"/>
                    </a:ext>
                  </a:extLst>
                </p:cNvPr>
                <p:cNvSpPr>
                  <a:spLocks/>
                </p:cNvSpPr>
                <p:nvPr/>
              </p:nvSpPr>
              <p:spPr bwMode="auto">
                <a:xfrm>
                  <a:off x="4419600" y="1460501"/>
                  <a:ext cx="22225" cy="30163"/>
                </a:xfrm>
                <a:custGeom>
                  <a:avLst/>
                  <a:gdLst>
                    <a:gd name="T0" fmla="*/ 6 w 6"/>
                    <a:gd name="T1" fmla="*/ 6 h 8"/>
                    <a:gd name="T2" fmla="*/ 3 w 6"/>
                    <a:gd name="T3" fmla="*/ 3 h 8"/>
                    <a:gd name="T4" fmla="*/ 1 w 6"/>
                    <a:gd name="T5" fmla="*/ 2 h 8"/>
                    <a:gd name="T6" fmla="*/ 3 w 6"/>
                    <a:gd name="T7" fmla="*/ 6 h 8"/>
                    <a:gd name="T8" fmla="*/ 6 w 6"/>
                    <a:gd name="T9" fmla="*/ 6 h 8"/>
                  </a:gdLst>
                  <a:ahLst/>
                  <a:cxnLst>
                    <a:cxn ang="0">
                      <a:pos x="T0" y="T1"/>
                    </a:cxn>
                    <a:cxn ang="0">
                      <a:pos x="T2" y="T3"/>
                    </a:cxn>
                    <a:cxn ang="0">
                      <a:pos x="T4" y="T5"/>
                    </a:cxn>
                    <a:cxn ang="0">
                      <a:pos x="T6" y="T7"/>
                    </a:cxn>
                    <a:cxn ang="0">
                      <a:pos x="T8" y="T9"/>
                    </a:cxn>
                  </a:cxnLst>
                  <a:rect l="0" t="0" r="r" b="b"/>
                  <a:pathLst>
                    <a:path w="6" h="8">
                      <a:moveTo>
                        <a:pt x="6" y="6"/>
                      </a:moveTo>
                      <a:cubicBezTo>
                        <a:pt x="6" y="5"/>
                        <a:pt x="3" y="3"/>
                        <a:pt x="3" y="3"/>
                      </a:cubicBezTo>
                      <a:cubicBezTo>
                        <a:pt x="3" y="3"/>
                        <a:pt x="1" y="0"/>
                        <a:pt x="1" y="2"/>
                      </a:cubicBezTo>
                      <a:cubicBezTo>
                        <a:pt x="0" y="4"/>
                        <a:pt x="3" y="6"/>
                        <a:pt x="3" y="6"/>
                      </a:cubicBezTo>
                      <a:cubicBezTo>
                        <a:pt x="3" y="6"/>
                        <a:pt x="5" y="8"/>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2" name="Freeform 58">
                  <a:extLst>
                    <a:ext uri="{FF2B5EF4-FFF2-40B4-BE49-F238E27FC236}">
                      <a16:creationId xmlns:a16="http://schemas.microsoft.com/office/drawing/2014/main" id="{ABBD0198-CC2E-4568-A481-4AC4E192F6AE}"/>
                    </a:ext>
                  </a:extLst>
                </p:cNvPr>
                <p:cNvSpPr>
                  <a:spLocks/>
                </p:cNvSpPr>
                <p:nvPr/>
              </p:nvSpPr>
              <p:spPr bwMode="auto">
                <a:xfrm>
                  <a:off x="4017963" y="2098676"/>
                  <a:ext cx="7938" cy="7938"/>
                </a:xfrm>
                <a:custGeom>
                  <a:avLst/>
                  <a:gdLst>
                    <a:gd name="T0" fmla="*/ 1 w 2"/>
                    <a:gd name="T1" fmla="*/ 0 h 2"/>
                    <a:gd name="T2" fmla="*/ 1 w 2"/>
                    <a:gd name="T3" fmla="*/ 2 h 2"/>
                    <a:gd name="T4" fmla="*/ 2 w 2"/>
                    <a:gd name="T5" fmla="*/ 1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0" y="1"/>
                        <a:pt x="1" y="2"/>
                      </a:cubicBezTo>
                      <a:cubicBezTo>
                        <a:pt x="2" y="2"/>
                        <a:pt x="2" y="1"/>
                        <a:pt x="2" y="1"/>
                      </a:cubicBezTo>
                      <a:cubicBezTo>
                        <a:pt x="2" y="0"/>
                        <a:pt x="2" y="0"/>
                        <a:pt x="2"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3" name="Oval 59">
                  <a:extLst>
                    <a:ext uri="{FF2B5EF4-FFF2-40B4-BE49-F238E27FC236}">
                      <a16:creationId xmlns:a16="http://schemas.microsoft.com/office/drawing/2014/main" id="{7A712976-5A7C-4047-A852-380096EFADF2}"/>
                    </a:ext>
                  </a:extLst>
                </p:cNvPr>
                <p:cNvSpPr>
                  <a:spLocks noChangeArrowheads="1"/>
                </p:cNvSpPr>
                <p:nvPr/>
              </p:nvSpPr>
              <p:spPr bwMode="auto">
                <a:xfrm>
                  <a:off x="4405313" y="1497013"/>
                  <a:ext cx="1905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4" name="Oval 60">
                  <a:extLst>
                    <a:ext uri="{FF2B5EF4-FFF2-40B4-BE49-F238E27FC236}">
                      <a16:creationId xmlns:a16="http://schemas.microsoft.com/office/drawing/2014/main" id="{88AB77D6-2614-40A4-B15D-42BA07C5D87D}"/>
                    </a:ext>
                  </a:extLst>
                </p:cNvPr>
                <p:cNvSpPr>
                  <a:spLocks noChangeArrowheads="1"/>
                </p:cNvSpPr>
                <p:nvPr/>
              </p:nvSpPr>
              <p:spPr bwMode="auto">
                <a:xfrm>
                  <a:off x="4389438" y="1508126"/>
                  <a:ext cx="15875"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5" name="Freeform 61">
                  <a:extLst>
                    <a:ext uri="{FF2B5EF4-FFF2-40B4-BE49-F238E27FC236}">
                      <a16:creationId xmlns:a16="http://schemas.microsoft.com/office/drawing/2014/main" id="{74D4FAE1-78F1-44D8-86BA-AD585CCF883F}"/>
                    </a:ext>
                  </a:extLst>
                </p:cNvPr>
                <p:cNvSpPr>
                  <a:spLocks/>
                </p:cNvSpPr>
                <p:nvPr/>
              </p:nvSpPr>
              <p:spPr bwMode="auto">
                <a:xfrm>
                  <a:off x="4329113" y="1463676"/>
                  <a:ext cx="71438" cy="44450"/>
                </a:xfrm>
                <a:custGeom>
                  <a:avLst/>
                  <a:gdLst>
                    <a:gd name="T0" fmla="*/ 18 w 19"/>
                    <a:gd name="T1" fmla="*/ 5 h 12"/>
                    <a:gd name="T2" fmla="*/ 16 w 19"/>
                    <a:gd name="T3" fmla="*/ 5 h 12"/>
                    <a:gd name="T4" fmla="*/ 14 w 19"/>
                    <a:gd name="T5" fmla="*/ 6 h 12"/>
                    <a:gd name="T6" fmla="*/ 11 w 19"/>
                    <a:gd name="T7" fmla="*/ 6 h 12"/>
                    <a:gd name="T8" fmla="*/ 10 w 19"/>
                    <a:gd name="T9" fmla="*/ 4 h 12"/>
                    <a:gd name="T10" fmla="*/ 11 w 19"/>
                    <a:gd name="T11" fmla="*/ 2 h 12"/>
                    <a:gd name="T12" fmla="*/ 5 w 19"/>
                    <a:gd name="T13" fmla="*/ 3 h 12"/>
                    <a:gd name="T14" fmla="*/ 3 w 19"/>
                    <a:gd name="T15" fmla="*/ 5 h 12"/>
                    <a:gd name="T16" fmla="*/ 2 w 19"/>
                    <a:gd name="T17" fmla="*/ 7 h 12"/>
                    <a:gd name="T18" fmla="*/ 9 w 19"/>
                    <a:gd name="T19" fmla="*/ 8 h 12"/>
                    <a:gd name="T20" fmla="*/ 12 w 19"/>
                    <a:gd name="T21" fmla="*/ 12 h 12"/>
                    <a:gd name="T22" fmla="*/ 15 w 19"/>
                    <a:gd name="T23" fmla="*/ 10 h 12"/>
                    <a:gd name="T24" fmla="*/ 15 w 19"/>
                    <a:gd name="T25" fmla="*/ 8 h 12"/>
                    <a:gd name="T26" fmla="*/ 18 w 19"/>
                    <a:gd name="T27"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2">
                      <a:moveTo>
                        <a:pt x="18" y="5"/>
                      </a:moveTo>
                      <a:cubicBezTo>
                        <a:pt x="19" y="2"/>
                        <a:pt x="16" y="5"/>
                        <a:pt x="16" y="5"/>
                      </a:cubicBezTo>
                      <a:cubicBezTo>
                        <a:pt x="14" y="6"/>
                        <a:pt x="14" y="6"/>
                        <a:pt x="14" y="6"/>
                      </a:cubicBezTo>
                      <a:cubicBezTo>
                        <a:pt x="11" y="6"/>
                        <a:pt x="11" y="6"/>
                        <a:pt x="11" y="6"/>
                      </a:cubicBezTo>
                      <a:cubicBezTo>
                        <a:pt x="11" y="6"/>
                        <a:pt x="9" y="5"/>
                        <a:pt x="10" y="4"/>
                      </a:cubicBezTo>
                      <a:cubicBezTo>
                        <a:pt x="10" y="3"/>
                        <a:pt x="11" y="2"/>
                        <a:pt x="11" y="2"/>
                      </a:cubicBezTo>
                      <a:cubicBezTo>
                        <a:pt x="11" y="2"/>
                        <a:pt x="7" y="0"/>
                        <a:pt x="5" y="3"/>
                      </a:cubicBezTo>
                      <a:cubicBezTo>
                        <a:pt x="5" y="3"/>
                        <a:pt x="5" y="4"/>
                        <a:pt x="3" y="5"/>
                      </a:cubicBezTo>
                      <a:cubicBezTo>
                        <a:pt x="1" y="5"/>
                        <a:pt x="0" y="6"/>
                        <a:pt x="2" y="7"/>
                      </a:cubicBezTo>
                      <a:cubicBezTo>
                        <a:pt x="5" y="8"/>
                        <a:pt x="9" y="8"/>
                        <a:pt x="9" y="8"/>
                      </a:cubicBezTo>
                      <a:cubicBezTo>
                        <a:pt x="12" y="12"/>
                        <a:pt x="12" y="12"/>
                        <a:pt x="12" y="12"/>
                      </a:cubicBezTo>
                      <a:cubicBezTo>
                        <a:pt x="15" y="10"/>
                        <a:pt x="15" y="10"/>
                        <a:pt x="15" y="10"/>
                      </a:cubicBezTo>
                      <a:cubicBezTo>
                        <a:pt x="15" y="8"/>
                        <a:pt x="15" y="8"/>
                        <a:pt x="15" y="8"/>
                      </a:cubicBezTo>
                      <a:cubicBezTo>
                        <a:pt x="15" y="8"/>
                        <a:pt x="18" y="7"/>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6" name="Oval 62">
                  <a:extLst>
                    <a:ext uri="{FF2B5EF4-FFF2-40B4-BE49-F238E27FC236}">
                      <a16:creationId xmlns:a16="http://schemas.microsoft.com/office/drawing/2014/main" id="{3BB18CD7-F6F9-4734-A3BB-A5B23F8F0969}"/>
                    </a:ext>
                  </a:extLst>
                </p:cNvPr>
                <p:cNvSpPr>
                  <a:spLocks noChangeArrowheads="1"/>
                </p:cNvSpPr>
                <p:nvPr/>
              </p:nvSpPr>
              <p:spPr bwMode="auto">
                <a:xfrm>
                  <a:off x="4427538" y="1490663"/>
                  <a:ext cx="11113" cy="254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7" name="Oval 63">
                  <a:extLst>
                    <a:ext uri="{FF2B5EF4-FFF2-40B4-BE49-F238E27FC236}">
                      <a16:creationId xmlns:a16="http://schemas.microsoft.com/office/drawing/2014/main" id="{CAC2814A-80DE-4AEF-B683-5713CA806416}"/>
                    </a:ext>
                  </a:extLst>
                </p:cNvPr>
                <p:cNvSpPr>
                  <a:spLocks noChangeArrowheads="1"/>
                </p:cNvSpPr>
                <p:nvPr/>
              </p:nvSpPr>
              <p:spPr bwMode="auto">
                <a:xfrm>
                  <a:off x="4405313" y="1474788"/>
                  <a:ext cx="1905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8" name="Freeform 64">
                  <a:extLst>
                    <a:ext uri="{FF2B5EF4-FFF2-40B4-BE49-F238E27FC236}">
                      <a16:creationId xmlns:a16="http://schemas.microsoft.com/office/drawing/2014/main" id="{5C8DB8F3-5B6B-4E14-93BC-0C544B9E0C1A}"/>
                    </a:ext>
                  </a:extLst>
                </p:cNvPr>
                <p:cNvSpPr>
                  <a:spLocks/>
                </p:cNvSpPr>
                <p:nvPr/>
              </p:nvSpPr>
              <p:spPr bwMode="auto">
                <a:xfrm>
                  <a:off x="4383088" y="1466851"/>
                  <a:ext cx="14288" cy="11113"/>
                </a:xfrm>
                <a:custGeom>
                  <a:avLst/>
                  <a:gdLst>
                    <a:gd name="T0" fmla="*/ 4 w 4"/>
                    <a:gd name="T1" fmla="*/ 2 h 3"/>
                    <a:gd name="T2" fmla="*/ 2 w 4"/>
                    <a:gd name="T3" fmla="*/ 0 h 3"/>
                    <a:gd name="T4" fmla="*/ 1 w 4"/>
                    <a:gd name="T5" fmla="*/ 2 h 3"/>
                    <a:gd name="T6" fmla="*/ 4 w 4"/>
                    <a:gd name="T7" fmla="*/ 2 h 3"/>
                  </a:gdLst>
                  <a:ahLst/>
                  <a:cxnLst>
                    <a:cxn ang="0">
                      <a:pos x="T0" y="T1"/>
                    </a:cxn>
                    <a:cxn ang="0">
                      <a:pos x="T2" y="T3"/>
                    </a:cxn>
                    <a:cxn ang="0">
                      <a:pos x="T4" y="T5"/>
                    </a:cxn>
                    <a:cxn ang="0">
                      <a:pos x="T6" y="T7"/>
                    </a:cxn>
                  </a:cxnLst>
                  <a:rect l="0" t="0" r="r" b="b"/>
                  <a:pathLst>
                    <a:path w="4" h="3">
                      <a:moveTo>
                        <a:pt x="4" y="2"/>
                      </a:moveTo>
                      <a:cubicBezTo>
                        <a:pt x="4" y="1"/>
                        <a:pt x="2" y="0"/>
                        <a:pt x="2" y="0"/>
                      </a:cubicBezTo>
                      <a:cubicBezTo>
                        <a:pt x="2" y="0"/>
                        <a:pt x="0" y="1"/>
                        <a:pt x="1" y="2"/>
                      </a:cubicBezTo>
                      <a:cubicBezTo>
                        <a:pt x="2" y="2"/>
                        <a:pt x="4" y="3"/>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69" name="Freeform 65">
                  <a:extLst>
                    <a:ext uri="{FF2B5EF4-FFF2-40B4-BE49-F238E27FC236}">
                      <a16:creationId xmlns:a16="http://schemas.microsoft.com/office/drawing/2014/main" id="{7C065806-B63E-4AA4-ACDB-971361CCEBA1}"/>
                    </a:ext>
                  </a:extLst>
                </p:cNvPr>
                <p:cNvSpPr>
                  <a:spLocks/>
                </p:cNvSpPr>
                <p:nvPr/>
              </p:nvSpPr>
              <p:spPr bwMode="auto">
                <a:xfrm>
                  <a:off x="4092575" y="2112963"/>
                  <a:ext cx="26988" cy="15875"/>
                </a:xfrm>
                <a:custGeom>
                  <a:avLst/>
                  <a:gdLst>
                    <a:gd name="T0" fmla="*/ 6 w 7"/>
                    <a:gd name="T1" fmla="*/ 0 h 4"/>
                    <a:gd name="T2" fmla="*/ 4 w 7"/>
                    <a:gd name="T3" fmla="*/ 1 h 4"/>
                    <a:gd name="T4" fmla="*/ 1 w 7"/>
                    <a:gd name="T5" fmla="*/ 1 h 4"/>
                    <a:gd name="T6" fmla="*/ 0 w 7"/>
                    <a:gd name="T7" fmla="*/ 1 h 4"/>
                    <a:gd name="T8" fmla="*/ 0 w 7"/>
                    <a:gd name="T9" fmla="*/ 2 h 4"/>
                    <a:gd name="T10" fmla="*/ 3 w 7"/>
                    <a:gd name="T11" fmla="*/ 2 h 4"/>
                    <a:gd name="T12" fmla="*/ 4 w 7"/>
                    <a:gd name="T13" fmla="*/ 4 h 4"/>
                    <a:gd name="T14" fmla="*/ 6 w 7"/>
                    <a:gd name="T15" fmla="*/ 3 h 4"/>
                    <a:gd name="T16" fmla="*/ 6 w 7"/>
                    <a:gd name="T17" fmla="*/ 2 h 4"/>
                    <a:gd name="T18" fmla="*/ 7 w 7"/>
                    <a:gd name="T19" fmla="*/ 1 h 4"/>
                    <a:gd name="T20" fmla="*/ 6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6" y="0"/>
                      </a:moveTo>
                      <a:cubicBezTo>
                        <a:pt x="6" y="0"/>
                        <a:pt x="5" y="1"/>
                        <a:pt x="4" y="1"/>
                      </a:cubicBezTo>
                      <a:cubicBezTo>
                        <a:pt x="4" y="1"/>
                        <a:pt x="1" y="1"/>
                        <a:pt x="1" y="1"/>
                      </a:cubicBezTo>
                      <a:cubicBezTo>
                        <a:pt x="0" y="1"/>
                        <a:pt x="0" y="1"/>
                        <a:pt x="0" y="1"/>
                      </a:cubicBezTo>
                      <a:cubicBezTo>
                        <a:pt x="0" y="1"/>
                        <a:pt x="0" y="1"/>
                        <a:pt x="0" y="2"/>
                      </a:cubicBezTo>
                      <a:cubicBezTo>
                        <a:pt x="3" y="2"/>
                        <a:pt x="3" y="2"/>
                        <a:pt x="3" y="2"/>
                      </a:cubicBezTo>
                      <a:cubicBezTo>
                        <a:pt x="3" y="2"/>
                        <a:pt x="4" y="4"/>
                        <a:pt x="4" y="4"/>
                      </a:cubicBezTo>
                      <a:cubicBezTo>
                        <a:pt x="5" y="4"/>
                        <a:pt x="6" y="3"/>
                        <a:pt x="6" y="3"/>
                      </a:cubicBezTo>
                      <a:cubicBezTo>
                        <a:pt x="6" y="2"/>
                        <a:pt x="6" y="2"/>
                        <a:pt x="6" y="2"/>
                      </a:cubicBezTo>
                      <a:cubicBezTo>
                        <a:pt x="7" y="1"/>
                        <a:pt x="7" y="1"/>
                        <a:pt x="7" y="1"/>
                      </a:cubicBezTo>
                      <a:cubicBezTo>
                        <a:pt x="7"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0" name="Oval 66">
                  <a:extLst>
                    <a:ext uri="{FF2B5EF4-FFF2-40B4-BE49-F238E27FC236}">
                      <a16:creationId xmlns:a16="http://schemas.microsoft.com/office/drawing/2014/main" id="{6B54112B-9480-4BC1-AD15-B2A8106E8DAB}"/>
                    </a:ext>
                  </a:extLst>
                </p:cNvPr>
                <p:cNvSpPr>
                  <a:spLocks noChangeArrowheads="1"/>
                </p:cNvSpPr>
                <p:nvPr/>
              </p:nvSpPr>
              <p:spPr bwMode="auto">
                <a:xfrm>
                  <a:off x="5897563" y="1501776"/>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1" name="Freeform 67">
                  <a:extLst>
                    <a:ext uri="{FF2B5EF4-FFF2-40B4-BE49-F238E27FC236}">
                      <a16:creationId xmlns:a16="http://schemas.microsoft.com/office/drawing/2014/main" id="{9861FC39-899F-4100-A0B6-73EF19861D05}"/>
                    </a:ext>
                  </a:extLst>
                </p:cNvPr>
                <p:cNvSpPr>
                  <a:spLocks/>
                </p:cNvSpPr>
                <p:nvPr/>
              </p:nvSpPr>
              <p:spPr bwMode="auto">
                <a:xfrm>
                  <a:off x="5969000" y="1447801"/>
                  <a:ext cx="14288" cy="42863"/>
                </a:xfrm>
                <a:custGeom>
                  <a:avLst/>
                  <a:gdLst>
                    <a:gd name="T0" fmla="*/ 3 w 4"/>
                    <a:gd name="T1" fmla="*/ 8 h 11"/>
                    <a:gd name="T2" fmla="*/ 1 w 4"/>
                    <a:gd name="T3" fmla="*/ 4 h 11"/>
                    <a:gd name="T4" fmla="*/ 0 w 4"/>
                    <a:gd name="T5" fmla="*/ 7 h 11"/>
                    <a:gd name="T6" fmla="*/ 3 w 4"/>
                    <a:gd name="T7" fmla="*/ 11 h 11"/>
                    <a:gd name="T8" fmla="*/ 3 w 4"/>
                    <a:gd name="T9" fmla="*/ 8 h 11"/>
                  </a:gdLst>
                  <a:ahLst/>
                  <a:cxnLst>
                    <a:cxn ang="0">
                      <a:pos x="T0" y="T1"/>
                    </a:cxn>
                    <a:cxn ang="0">
                      <a:pos x="T2" y="T3"/>
                    </a:cxn>
                    <a:cxn ang="0">
                      <a:pos x="T4" y="T5"/>
                    </a:cxn>
                    <a:cxn ang="0">
                      <a:pos x="T6" y="T7"/>
                    </a:cxn>
                    <a:cxn ang="0">
                      <a:pos x="T8" y="T9"/>
                    </a:cxn>
                  </a:cxnLst>
                  <a:rect l="0" t="0" r="r" b="b"/>
                  <a:pathLst>
                    <a:path w="4" h="11">
                      <a:moveTo>
                        <a:pt x="3" y="8"/>
                      </a:moveTo>
                      <a:cubicBezTo>
                        <a:pt x="1" y="4"/>
                        <a:pt x="1" y="4"/>
                        <a:pt x="1" y="4"/>
                      </a:cubicBezTo>
                      <a:cubicBezTo>
                        <a:pt x="1" y="4"/>
                        <a:pt x="0" y="0"/>
                        <a:pt x="0" y="7"/>
                      </a:cubicBezTo>
                      <a:cubicBezTo>
                        <a:pt x="0" y="7"/>
                        <a:pt x="0" y="10"/>
                        <a:pt x="3" y="11"/>
                      </a:cubicBezTo>
                      <a:cubicBezTo>
                        <a:pt x="3" y="11"/>
                        <a:pt x="4" y="11"/>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2" name="Oval 68">
                  <a:extLst>
                    <a:ext uri="{FF2B5EF4-FFF2-40B4-BE49-F238E27FC236}">
                      <a16:creationId xmlns:a16="http://schemas.microsoft.com/office/drawing/2014/main" id="{F651D0EC-E0E7-49E2-BCA8-13ED27237F89}"/>
                    </a:ext>
                  </a:extLst>
                </p:cNvPr>
                <p:cNvSpPr>
                  <a:spLocks noChangeArrowheads="1"/>
                </p:cNvSpPr>
                <p:nvPr/>
              </p:nvSpPr>
              <p:spPr bwMode="auto">
                <a:xfrm>
                  <a:off x="5983288" y="1463676"/>
                  <a:ext cx="7938"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3" name="Freeform 69">
                  <a:extLst>
                    <a:ext uri="{FF2B5EF4-FFF2-40B4-BE49-F238E27FC236}">
                      <a16:creationId xmlns:a16="http://schemas.microsoft.com/office/drawing/2014/main" id="{28A9B8E8-AF78-427A-85EA-D5A9B634653C}"/>
                    </a:ext>
                  </a:extLst>
                </p:cNvPr>
                <p:cNvSpPr>
                  <a:spLocks/>
                </p:cNvSpPr>
                <p:nvPr/>
              </p:nvSpPr>
              <p:spPr bwMode="auto">
                <a:xfrm>
                  <a:off x="5972175" y="1441451"/>
                  <a:ext cx="22225" cy="19050"/>
                </a:xfrm>
                <a:custGeom>
                  <a:avLst/>
                  <a:gdLst>
                    <a:gd name="T0" fmla="*/ 6 w 6"/>
                    <a:gd name="T1" fmla="*/ 4 h 5"/>
                    <a:gd name="T2" fmla="*/ 3 w 6"/>
                    <a:gd name="T3" fmla="*/ 2 h 5"/>
                    <a:gd name="T4" fmla="*/ 0 w 6"/>
                    <a:gd name="T5" fmla="*/ 2 h 5"/>
                    <a:gd name="T6" fmla="*/ 2 w 6"/>
                    <a:gd name="T7" fmla="*/ 4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5" y="2"/>
                        <a:pt x="3" y="2"/>
                        <a:pt x="3" y="2"/>
                      </a:cubicBezTo>
                      <a:cubicBezTo>
                        <a:pt x="3" y="2"/>
                        <a:pt x="1" y="0"/>
                        <a:pt x="0" y="2"/>
                      </a:cubicBezTo>
                      <a:cubicBezTo>
                        <a:pt x="0" y="2"/>
                        <a:pt x="0" y="3"/>
                        <a:pt x="2" y="4"/>
                      </a:cubicBezTo>
                      <a:cubicBezTo>
                        <a:pt x="2" y="4"/>
                        <a:pt x="6"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4" name="Freeform 70">
                  <a:extLst>
                    <a:ext uri="{FF2B5EF4-FFF2-40B4-BE49-F238E27FC236}">
                      <a16:creationId xmlns:a16="http://schemas.microsoft.com/office/drawing/2014/main" id="{0613EA24-08A9-437C-80B7-F88063C8BAF9}"/>
                    </a:ext>
                  </a:extLst>
                </p:cNvPr>
                <p:cNvSpPr>
                  <a:spLocks/>
                </p:cNvSpPr>
                <p:nvPr/>
              </p:nvSpPr>
              <p:spPr bwMode="auto">
                <a:xfrm>
                  <a:off x="5956300" y="1677988"/>
                  <a:ext cx="30163" cy="30163"/>
                </a:xfrm>
                <a:custGeom>
                  <a:avLst/>
                  <a:gdLst>
                    <a:gd name="T0" fmla="*/ 8 w 8"/>
                    <a:gd name="T1" fmla="*/ 8 h 8"/>
                    <a:gd name="T2" fmla="*/ 6 w 8"/>
                    <a:gd name="T3" fmla="*/ 4 h 8"/>
                    <a:gd name="T4" fmla="*/ 4 w 8"/>
                    <a:gd name="T5" fmla="*/ 1 h 8"/>
                    <a:gd name="T6" fmla="*/ 4 w 8"/>
                    <a:gd name="T7" fmla="*/ 3 h 8"/>
                    <a:gd name="T8" fmla="*/ 1 w 8"/>
                    <a:gd name="T9" fmla="*/ 5 h 8"/>
                    <a:gd name="T10" fmla="*/ 0 w 8"/>
                    <a:gd name="T11" fmla="*/ 6 h 8"/>
                    <a:gd name="T12" fmla="*/ 4 w 8"/>
                    <a:gd name="T13" fmla="*/ 8 h 8"/>
                    <a:gd name="T14" fmla="*/ 8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8" y="8"/>
                      </a:moveTo>
                      <a:cubicBezTo>
                        <a:pt x="8" y="8"/>
                        <a:pt x="7" y="5"/>
                        <a:pt x="6" y="4"/>
                      </a:cubicBezTo>
                      <a:cubicBezTo>
                        <a:pt x="6" y="4"/>
                        <a:pt x="5" y="0"/>
                        <a:pt x="4" y="1"/>
                      </a:cubicBezTo>
                      <a:cubicBezTo>
                        <a:pt x="4" y="3"/>
                        <a:pt x="4" y="3"/>
                        <a:pt x="4" y="3"/>
                      </a:cubicBezTo>
                      <a:cubicBezTo>
                        <a:pt x="4" y="3"/>
                        <a:pt x="1" y="3"/>
                        <a:pt x="1" y="5"/>
                      </a:cubicBezTo>
                      <a:cubicBezTo>
                        <a:pt x="1" y="5"/>
                        <a:pt x="0" y="4"/>
                        <a:pt x="0" y="6"/>
                      </a:cubicBezTo>
                      <a:cubicBezTo>
                        <a:pt x="0" y="6"/>
                        <a:pt x="1" y="8"/>
                        <a:pt x="4" y="8"/>
                      </a:cubicBezTo>
                      <a:cubicBezTo>
                        <a:pt x="4" y="8"/>
                        <a:pt x="7" y="7"/>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5" name="Oval 71">
                  <a:extLst>
                    <a:ext uri="{FF2B5EF4-FFF2-40B4-BE49-F238E27FC236}">
                      <a16:creationId xmlns:a16="http://schemas.microsoft.com/office/drawing/2014/main" id="{47AE99E1-BF30-43A0-902F-B1610D847634}"/>
                    </a:ext>
                  </a:extLst>
                </p:cNvPr>
                <p:cNvSpPr>
                  <a:spLocks noChangeArrowheads="1"/>
                </p:cNvSpPr>
                <p:nvPr/>
              </p:nvSpPr>
              <p:spPr bwMode="auto">
                <a:xfrm>
                  <a:off x="6081713" y="1809751"/>
                  <a:ext cx="174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6" name="Oval 72">
                  <a:extLst>
                    <a:ext uri="{FF2B5EF4-FFF2-40B4-BE49-F238E27FC236}">
                      <a16:creationId xmlns:a16="http://schemas.microsoft.com/office/drawing/2014/main" id="{6903D211-DC49-465D-A67A-E1E44F10470C}"/>
                    </a:ext>
                  </a:extLst>
                </p:cNvPr>
                <p:cNvSpPr>
                  <a:spLocks noChangeArrowheads="1"/>
                </p:cNvSpPr>
                <p:nvPr/>
              </p:nvSpPr>
              <p:spPr bwMode="auto">
                <a:xfrm>
                  <a:off x="5969000" y="1493838"/>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7" name="Freeform 73">
                  <a:extLst>
                    <a:ext uri="{FF2B5EF4-FFF2-40B4-BE49-F238E27FC236}">
                      <a16:creationId xmlns:a16="http://schemas.microsoft.com/office/drawing/2014/main" id="{B9FDF2AC-6014-4400-94A7-41235CE5C87D}"/>
                    </a:ext>
                  </a:extLst>
                </p:cNvPr>
                <p:cNvSpPr>
                  <a:spLocks/>
                </p:cNvSpPr>
                <p:nvPr/>
              </p:nvSpPr>
              <p:spPr bwMode="auto">
                <a:xfrm>
                  <a:off x="5897563" y="1425576"/>
                  <a:ext cx="55563" cy="38100"/>
                </a:xfrm>
                <a:custGeom>
                  <a:avLst/>
                  <a:gdLst>
                    <a:gd name="T0" fmla="*/ 4 w 15"/>
                    <a:gd name="T1" fmla="*/ 7 h 10"/>
                    <a:gd name="T2" fmla="*/ 7 w 15"/>
                    <a:gd name="T3" fmla="*/ 6 h 10"/>
                    <a:gd name="T4" fmla="*/ 12 w 15"/>
                    <a:gd name="T5" fmla="*/ 6 h 10"/>
                    <a:gd name="T6" fmla="*/ 12 w 15"/>
                    <a:gd name="T7" fmla="*/ 3 h 10"/>
                    <a:gd name="T8" fmla="*/ 9 w 15"/>
                    <a:gd name="T9" fmla="*/ 2 h 10"/>
                    <a:gd name="T10" fmla="*/ 5 w 15"/>
                    <a:gd name="T11" fmla="*/ 3 h 10"/>
                    <a:gd name="T12" fmla="*/ 4 w 15"/>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5" h="10">
                      <a:moveTo>
                        <a:pt x="4" y="7"/>
                      </a:moveTo>
                      <a:cubicBezTo>
                        <a:pt x="4" y="7"/>
                        <a:pt x="6" y="4"/>
                        <a:pt x="7" y="6"/>
                      </a:cubicBezTo>
                      <a:cubicBezTo>
                        <a:pt x="7" y="6"/>
                        <a:pt x="9" y="10"/>
                        <a:pt x="12" y="6"/>
                      </a:cubicBezTo>
                      <a:cubicBezTo>
                        <a:pt x="12" y="6"/>
                        <a:pt x="15" y="5"/>
                        <a:pt x="12" y="3"/>
                      </a:cubicBezTo>
                      <a:cubicBezTo>
                        <a:pt x="9" y="2"/>
                        <a:pt x="9" y="2"/>
                        <a:pt x="9" y="2"/>
                      </a:cubicBezTo>
                      <a:cubicBezTo>
                        <a:pt x="9" y="2"/>
                        <a:pt x="7" y="0"/>
                        <a:pt x="5" y="3"/>
                      </a:cubicBezTo>
                      <a:cubicBezTo>
                        <a:pt x="5" y="3"/>
                        <a:pt x="0" y="5"/>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8" name="Freeform 74">
                  <a:extLst>
                    <a:ext uri="{FF2B5EF4-FFF2-40B4-BE49-F238E27FC236}">
                      <a16:creationId xmlns:a16="http://schemas.microsoft.com/office/drawing/2014/main" id="{B8E08E94-9658-4D57-8C98-A36F9B565BF7}"/>
                    </a:ext>
                  </a:extLst>
                </p:cNvPr>
                <p:cNvSpPr>
                  <a:spLocks/>
                </p:cNvSpPr>
                <p:nvPr/>
              </p:nvSpPr>
              <p:spPr bwMode="auto">
                <a:xfrm>
                  <a:off x="5897563" y="1463676"/>
                  <a:ext cx="47625" cy="22225"/>
                </a:xfrm>
                <a:custGeom>
                  <a:avLst/>
                  <a:gdLst>
                    <a:gd name="T0" fmla="*/ 4 w 13"/>
                    <a:gd name="T1" fmla="*/ 5 h 6"/>
                    <a:gd name="T2" fmla="*/ 8 w 13"/>
                    <a:gd name="T3" fmla="*/ 5 h 6"/>
                    <a:gd name="T4" fmla="*/ 11 w 13"/>
                    <a:gd name="T5" fmla="*/ 3 h 6"/>
                    <a:gd name="T6" fmla="*/ 10 w 13"/>
                    <a:gd name="T7" fmla="*/ 0 h 6"/>
                    <a:gd name="T8" fmla="*/ 5 w 13"/>
                    <a:gd name="T9" fmla="*/ 0 h 6"/>
                    <a:gd name="T10" fmla="*/ 4 w 13"/>
                    <a:gd name="T11" fmla="*/ 5 h 6"/>
                  </a:gdLst>
                  <a:ahLst/>
                  <a:cxnLst>
                    <a:cxn ang="0">
                      <a:pos x="T0" y="T1"/>
                    </a:cxn>
                    <a:cxn ang="0">
                      <a:pos x="T2" y="T3"/>
                    </a:cxn>
                    <a:cxn ang="0">
                      <a:pos x="T4" y="T5"/>
                    </a:cxn>
                    <a:cxn ang="0">
                      <a:pos x="T6" y="T7"/>
                    </a:cxn>
                    <a:cxn ang="0">
                      <a:pos x="T8" y="T9"/>
                    </a:cxn>
                    <a:cxn ang="0">
                      <a:pos x="T10" y="T11"/>
                    </a:cxn>
                  </a:cxnLst>
                  <a:rect l="0" t="0" r="r" b="b"/>
                  <a:pathLst>
                    <a:path w="13" h="6">
                      <a:moveTo>
                        <a:pt x="4" y="5"/>
                      </a:moveTo>
                      <a:cubicBezTo>
                        <a:pt x="4" y="5"/>
                        <a:pt x="5" y="6"/>
                        <a:pt x="8" y="5"/>
                      </a:cubicBezTo>
                      <a:cubicBezTo>
                        <a:pt x="9" y="5"/>
                        <a:pt x="10" y="2"/>
                        <a:pt x="11" y="3"/>
                      </a:cubicBezTo>
                      <a:cubicBezTo>
                        <a:pt x="12" y="3"/>
                        <a:pt x="13" y="1"/>
                        <a:pt x="10" y="0"/>
                      </a:cubicBezTo>
                      <a:cubicBezTo>
                        <a:pt x="8" y="0"/>
                        <a:pt x="5" y="0"/>
                        <a:pt x="5" y="0"/>
                      </a:cubicBezTo>
                      <a:cubicBezTo>
                        <a:pt x="5" y="0"/>
                        <a:pt x="0"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79" name="Oval 75">
                  <a:extLst>
                    <a:ext uri="{FF2B5EF4-FFF2-40B4-BE49-F238E27FC236}">
                      <a16:creationId xmlns:a16="http://schemas.microsoft.com/office/drawing/2014/main" id="{1AFCF94E-A562-4490-BA31-73E61AC38754}"/>
                    </a:ext>
                  </a:extLst>
                </p:cNvPr>
                <p:cNvSpPr>
                  <a:spLocks noChangeArrowheads="1"/>
                </p:cNvSpPr>
                <p:nvPr/>
              </p:nvSpPr>
              <p:spPr bwMode="auto">
                <a:xfrm>
                  <a:off x="4886325" y="2500313"/>
                  <a:ext cx="7938"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0" name="Oval 76">
                  <a:extLst>
                    <a:ext uri="{FF2B5EF4-FFF2-40B4-BE49-F238E27FC236}">
                      <a16:creationId xmlns:a16="http://schemas.microsoft.com/office/drawing/2014/main" id="{4FC933B9-894F-4372-9E7B-31A4064D119C}"/>
                    </a:ext>
                  </a:extLst>
                </p:cNvPr>
                <p:cNvSpPr>
                  <a:spLocks noChangeArrowheads="1"/>
                </p:cNvSpPr>
                <p:nvPr/>
              </p:nvSpPr>
              <p:spPr bwMode="auto">
                <a:xfrm>
                  <a:off x="5949950" y="1485901"/>
                  <a:ext cx="11113"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1" name="Freeform 77">
                  <a:extLst>
                    <a:ext uri="{FF2B5EF4-FFF2-40B4-BE49-F238E27FC236}">
                      <a16:creationId xmlns:a16="http://schemas.microsoft.com/office/drawing/2014/main" id="{4165A883-C32E-4E65-BD1A-3FE02A8601A1}"/>
                    </a:ext>
                  </a:extLst>
                </p:cNvPr>
                <p:cNvSpPr>
                  <a:spLocks/>
                </p:cNvSpPr>
                <p:nvPr/>
              </p:nvSpPr>
              <p:spPr bwMode="auto">
                <a:xfrm>
                  <a:off x="5934075" y="1497013"/>
                  <a:ext cx="52388" cy="60325"/>
                </a:xfrm>
                <a:custGeom>
                  <a:avLst/>
                  <a:gdLst>
                    <a:gd name="T0" fmla="*/ 1 w 14"/>
                    <a:gd name="T1" fmla="*/ 4 h 16"/>
                    <a:gd name="T2" fmla="*/ 4 w 14"/>
                    <a:gd name="T3" fmla="*/ 9 h 16"/>
                    <a:gd name="T4" fmla="*/ 7 w 14"/>
                    <a:gd name="T5" fmla="*/ 11 h 16"/>
                    <a:gd name="T6" fmla="*/ 12 w 14"/>
                    <a:gd name="T7" fmla="*/ 14 h 16"/>
                    <a:gd name="T8" fmla="*/ 11 w 14"/>
                    <a:gd name="T9" fmla="*/ 14 h 16"/>
                    <a:gd name="T10" fmla="*/ 10 w 14"/>
                    <a:gd name="T11" fmla="*/ 8 h 16"/>
                    <a:gd name="T12" fmla="*/ 11 w 14"/>
                    <a:gd name="T13" fmla="*/ 1 h 16"/>
                    <a:gd name="T14" fmla="*/ 7 w 14"/>
                    <a:gd name="T15" fmla="*/ 2 h 16"/>
                    <a:gd name="T16" fmla="*/ 7 w 14"/>
                    <a:gd name="T17" fmla="*/ 7 h 16"/>
                    <a:gd name="T18" fmla="*/ 4 w 14"/>
                    <a:gd name="T19" fmla="*/ 2 h 16"/>
                    <a:gd name="T20" fmla="*/ 1 w 14"/>
                    <a:gd name="T2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6">
                      <a:moveTo>
                        <a:pt x="1" y="4"/>
                      </a:moveTo>
                      <a:cubicBezTo>
                        <a:pt x="1" y="4"/>
                        <a:pt x="3" y="7"/>
                        <a:pt x="4" y="9"/>
                      </a:cubicBezTo>
                      <a:cubicBezTo>
                        <a:pt x="4" y="9"/>
                        <a:pt x="7" y="8"/>
                        <a:pt x="7" y="11"/>
                      </a:cubicBezTo>
                      <a:cubicBezTo>
                        <a:pt x="7" y="13"/>
                        <a:pt x="10" y="16"/>
                        <a:pt x="12" y="14"/>
                      </a:cubicBezTo>
                      <a:cubicBezTo>
                        <a:pt x="14" y="13"/>
                        <a:pt x="11" y="14"/>
                        <a:pt x="11" y="14"/>
                      </a:cubicBezTo>
                      <a:cubicBezTo>
                        <a:pt x="11" y="14"/>
                        <a:pt x="11" y="10"/>
                        <a:pt x="10" y="8"/>
                      </a:cubicBezTo>
                      <a:cubicBezTo>
                        <a:pt x="10" y="8"/>
                        <a:pt x="14" y="2"/>
                        <a:pt x="11" y="1"/>
                      </a:cubicBezTo>
                      <a:cubicBezTo>
                        <a:pt x="11" y="1"/>
                        <a:pt x="6" y="0"/>
                        <a:pt x="7" y="2"/>
                      </a:cubicBezTo>
                      <a:cubicBezTo>
                        <a:pt x="7" y="4"/>
                        <a:pt x="9" y="8"/>
                        <a:pt x="7" y="7"/>
                      </a:cubicBezTo>
                      <a:cubicBezTo>
                        <a:pt x="5" y="6"/>
                        <a:pt x="4" y="4"/>
                        <a:pt x="4" y="2"/>
                      </a:cubicBezTo>
                      <a:cubicBezTo>
                        <a:pt x="4" y="2"/>
                        <a:pt x="0" y="0"/>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2" name="Freeform 78">
                  <a:extLst>
                    <a:ext uri="{FF2B5EF4-FFF2-40B4-BE49-F238E27FC236}">
                      <a16:creationId xmlns:a16="http://schemas.microsoft.com/office/drawing/2014/main" id="{A9264000-0F30-4E98-80DF-7DABC0CA56AE}"/>
                    </a:ext>
                  </a:extLst>
                </p:cNvPr>
                <p:cNvSpPr>
                  <a:spLocks/>
                </p:cNvSpPr>
                <p:nvPr/>
              </p:nvSpPr>
              <p:spPr bwMode="auto">
                <a:xfrm>
                  <a:off x="5889625" y="1447801"/>
                  <a:ext cx="14288" cy="26988"/>
                </a:xfrm>
                <a:custGeom>
                  <a:avLst/>
                  <a:gdLst>
                    <a:gd name="T0" fmla="*/ 4 w 4"/>
                    <a:gd name="T1" fmla="*/ 4 h 7"/>
                    <a:gd name="T2" fmla="*/ 3 w 4"/>
                    <a:gd name="T3" fmla="*/ 2 h 7"/>
                    <a:gd name="T4" fmla="*/ 1 w 4"/>
                    <a:gd name="T5" fmla="*/ 4 h 7"/>
                    <a:gd name="T6" fmla="*/ 4 w 4"/>
                    <a:gd name="T7" fmla="*/ 4 h 7"/>
                  </a:gdLst>
                  <a:ahLst/>
                  <a:cxnLst>
                    <a:cxn ang="0">
                      <a:pos x="T0" y="T1"/>
                    </a:cxn>
                    <a:cxn ang="0">
                      <a:pos x="T2" y="T3"/>
                    </a:cxn>
                    <a:cxn ang="0">
                      <a:pos x="T4" y="T5"/>
                    </a:cxn>
                    <a:cxn ang="0">
                      <a:pos x="T6" y="T7"/>
                    </a:cxn>
                  </a:cxnLst>
                  <a:rect l="0" t="0" r="r" b="b"/>
                  <a:pathLst>
                    <a:path w="4" h="7">
                      <a:moveTo>
                        <a:pt x="4" y="4"/>
                      </a:moveTo>
                      <a:cubicBezTo>
                        <a:pt x="4" y="2"/>
                        <a:pt x="3" y="2"/>
                        <a:pt x="3" y="2"/>
                      </a:cubicBezTo>
                      <a:cubicBezTo>
                        <a:pt x="3" y="2"/>
                        <a:pt x="0" y="0"/>
                        <a:pt x="1" y="4"/>
                      </a:cubicBezTo>
                      <a:cubicBezTo>
                        <a:pt x="1" y="4"/>
                        <a:pt x="4" y="7"/>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3" name="Freeform 79">
                  <a:extLst>
                    <a:ext uri="{FF2B5EF4-FFF2-40B4-BE49-F238E27FC236}">
                      <a16:creationId xmlns:a16="http://schemas.microsoft.com/office/drawing/2014/main" id="{452D2BFA-0E8D-47B6-85C6-2678EFC4F867}"/>
                    </a:ext>
                  </a:extLst>
                </p:cNvPr>
                <p:cNvSpPr>
                  <a:spLocks/>
                </p:cNvSpPr>
                <p:nvPr/>
              </p:nvSpPr>
              <p:spPr bwMode="auto">
                <a:xfrm>
                  <a:off x="6096000" y="1433513"/>
                  <a:ext cx="41275" cy="90488"/>
                </a:xfrm>
                <a:custGeom>
                  <a:avLst/>
                  <a:gdLst>
                    <a:gd name="T0" fmla="*/ 1 w 11"/>
                    <a:gd name="T1" fmla="*/ 14 h 24"/>
                    <a:gd name="T2" fmla="*/ 2 w 11"/>
                    <a:gd name="T3" fmla="*/ 16 h 24"/>
                    <a:gd name="T4" fmla="*/ 2 w 11"/>
                    <a:gd name="T5" fmla="*/ 18 h 24"/>
                    <a:gd name="T6" fmla="*/ 2 w 11"/>
                    <a:gd name="T7" fmla="*/ 20 h 24"/>
                    <a:gd name="T8" fmla="*/ 3 w 11"/>
                    <a:gd name="T9" fmla="*/ 23 h 24"/>
                    <a:gd name="T10" fmla="*/ 6 w 11"/>
                    <a:gd name="T11" fmla="*/ 23 h 24"/>
                    <a:gd name="T12" fmla="*/ 8 w 11"/>
                    <a:gd name="T13" fmla="*/ 22 h 24"/>
                    <a:gd name="T14" fmla="*/ 10 w 11"/>
                    <a:gd name="T15" fmla="*/ 18 h 24"/>
                    <a:gd name="T16" fmla="*/ 11 w 11"/>
                    <a:gd name="T17" fmla="*/ 14 h 24"/>
                    <a:gd name="T18" fmla="*/ 9 w 11"/>
                    <a:gd name="T19" fmla="*/ 13 h 24"/>
                    <a:gd name="T20" fmla="*/ 8 w 11"/>
                    <a:gd name="T21" fmla="*/ 12 h 24"/>
                    <a:gd name="T22" fmla="*/ 9 w 11"/>
                    <a:gd name="T23" fmla="*/ 10 h 24"/>
                    <a:gd name="T24" fmla="*/ 7 w 11"/>
                    <a:gd name="T25" fmla="*/ 5 h 24"/>
                    <a:gd name="T26" fmla="*/ 4 w 11"/>
                    <a:gd name="T27" fmla="*/ 3 h 24"/>
                    <a:gd name="T28" fmla="*/ 3 w 11"/>
                    <a:gd name="T29" fmla="*/ 1 h 24"/>
                    <a:gd name="T30" fmla="*/ 2 w 11"/>
                    <a:gd name="T31" fmla="*/ 2 h 24"/>
                    <a:gd name="T32" fmla="*/ 2 w 11"/>
                    <a:gd name="T33" fmla="*/ 4 h 24"/>
                    <a:gd name="T34" fmla="*/ 1 w 11"/>
                    <a:gd name="T35" fmla="*/ 7 h 24"/>
                    <a:gd name="T36" fmla="*/ 0 w 11"/>
                    <a:gd name="T37" fmla="*/ 10 h 24"/>
                    <a:gd name="T38" fmla="*/ 1 w 11"/>
                    <a:gd name="T39" fmla="*/ 13 h 24"/>
                    <a:gd name="T40" fmla="*/ 1 w 11"/>
                    <a:gd name="T4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24">
                      <a:moveTo>
                        <a:pt x="1" y="14"/>
                      </a:moveTo>
                      <a:cubicBezTo>
                        <a:pt x="1" y="14"/>
                        <a:pt x="2" y="13"/>
                        <a:pt x="2" y="16"/>
                      </a:cubicBezTo>
                      <a:cubicBezTo>
                        <a:pt x="2" y="16"/>
                        <a:pt x="3" y="18"/>
                        <a:pt x="2" y="18"/>
                      </a:cubicBezTo>
                      <a:cubicBezTo>
                        <a:pt x="2" y="18"/>
                        <a:pt x="1" y="18"/>
                        <a:pt x="2" y="20"/>
                      </a:cubicBezTo>
                      <a:cubicBezTo>
                        <a:pt x="2" y="20"/>
                        <a:pt x="1" y="23"/>
                        <a:pt x="3" y="23"/>
                      </a:cubicBezTo>
                      <a:cubicBezTo>
                        <a:pt x="4" y="23"/>
                        <a:pt x="6" y="23"/>
                        <a:pt x="6" y="23"/>
                      </a:cubicBezTo>
                      <a:cubicBezTo>
                        <a:pt x="6" y="23"/>
                        <a:pt x="8" y="24"/>
                        <a:pt x="8" y="22"/>
                      </a:cubicBezTo>
                      <a:cubicBezTo>
                        <a:pt x="8" y="22"/>
                        <a:pt x="8" y="19"/>
                        <a:pt x="10" y="18"/>
                      </a:cubicBezTo>
                      <a:cubicBezTo>
                        <a:pt x="10" y="18"/>
                        <a:pt x="11" y="17"/>
                        <a:pt x="11" y="14"/>
                      </a:cubicBezTo>
                      <a:cubicBezTo>
                        <a:pt x="11" y="14"/>
                        <a:pt x="10" y="12"/>
                        <a:pt x="9" y="13"/>
                      </a:cubicBezTo>
                      <a:cubicBezTo>
                        <a:pt x="9" y="13"/>
                        <a:pt x="7" y="14"/>
                        <a:pt x="8" y="12"/>
                      </a:cubicBezTo>
                      <a:cubicBezTo>
                        <a:pt x="8" y="12"/>
                        <a:pt x="9" y="12"/>
                        <a:pt x="9" y="10"/>
                      </a:cubicBezTo>
                      <a:cubicBezTo>
                        <a:pt x="9" y="10"/>
                        <a:pt x="9" y="7"/>
                        <a:pt x="7" y="5"/>
                      </a:cubicBezTo>
                      <a:cubicBezTo>
                        <a:pt x="7" y="5"/>
                        <a:pt x="5" y="3"/>
                        <a:pt x="4" y="3"/>
                      </a:cubicBezTo>
                      <a:cubicBezTo>
                        <a:pt x="4" y="3"/>
                        <a:pt x="3" y="2"/>
                        <a:pt x="3" y="1"/>
                      </a:cubicBezTo>
                      <a:cubicBezTo>
                        <a:pt x="3" y="1"/>
                        <a:pt x="2" y="0"/>
                        <a:pt x="2" y="2"/>
                      </a:cubicBezTo>
                      <a:cubicBezTo>
                        <a:pt x="2" y="2"/>
                        <a:pt x="3" y="3"/>
                        <a:pt x="2" y="4"/>
                      </a:cubicBezTo>
                      <a:cubicBezTo>
                        <a:pt x="2" y="4"/>
                        <a:pt x="1" y="4"/>
                        <a:pt x="1" y="7"/>
                      </a:cubicBezTo>
                      <a:cubicBezTo>
                        <a:pt x="1" y="9"/>
                        <a:pt x="0" y="10"/>
                        <a:pt x="0" y="10"/>
                      </a:cubicBezTo>
                      <a:cubicBezTo>
                        <a:pt x="0" y="10"/>
                        <a:pt x="0" y="11"/>
                        <a:pt x="1" y="13"/>
                      </a:cubicBez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4" name="Freeform 80">
                  <a:extLst>
                    <a:ext uri="{FF2B5EF4-FFF2-40B4-BE49-F238E27FC236}">
                      <a16:creationId xmlns:a16="http://schemas.microsoft.com/office/drawing/2014/main" id="{6870728D-D88B-4E22-9EE6-3C2AA3704F4F}"/>
                    </a:ext>
                  </a:extLst>
                </p:cNvPr>
                <p:cNvSpPr>
                  <a:spLocks/>
                </p:cNvSpPr>
                <p:nvPr/>
              </p:nvSpPr>
              <p:spPr bwMode="auto">
                <a:xfrm>
                  <a:off x="6032500" y="1463676"/>
                  <a:ext cx="22225" cy="11113"/>
                </a:xfrm>
                <a:custGeom>
                  <a:avLst/>
                  <a:gdLst>
                    <a:gd name="T0" fmla="*/ 1 w 6"/>
                    <a:gd name="T1" fmla="*/ 2 h 3"/>
                    <a:gd name="T2" fmla="*/ 4 w 6"/>
                    <a:gd name="T3" fmla="*/ 2 h 3"/>
                    <a:gd name="T4" fmla="*/ 5 w 6"/>
                    <a:gd name="T5" fmla="*/ 1 h 3"/>
                    <a:gd name="T6" fmla="*/ 2 w 6"/>
                    <a:gd name="T7" fmla="*/ 1 h 3"/>
                    <a:gd name="T8" fmla="*/ 1 w 6"/>
                    <a:gd name="T9" fmla="*/ 2 h 3"/>
                  </a:gdLst>
                  <a:ahLst/>
                  <a:cxnLst>
                    <a:cxn ang="0">
                      <a:pos x="T0" y="T1"/>
                    </a:cxn>
                    <a:cxn ang="0">
                      <a:pos x="T2" y="T3"/>
                    </a:cxn>
                    <a:cxn ang="0">
                      <a:pos x="T4" y="T5"/>
                    </a:cxn>
                    <a:cxn ang="0">
                      <a:pos x="T6" y="T7"/>
                    </a:cxn>
                    <a:cxn ang="0">
                      <a:pos x="T8" y="T9"/>
                    </a:cxn>
                  </a:cxnLst>
                  <a:rect l="0" t="0" r="r" b="b"/>
                  <a:pathLst>
                    <a:path w="6" h="3">
                      <a:moveTo>
                        <a:pt x="1" y="2"/>
                      </a:moveTo>
                      <a:cubicBezTo>
                        <a:pt x="1" y="2"/>
                        <a:pt x="3" y="3"/>
                        <a:pt x="4" y="2"/>
                      </a:cubicBezTo>
                      <a:cubicBezTo>
                        <a:pt x="5" y="2"/>
                        <a:pt x="6" y="2"/>
                        <a:pt x="5" y="1"/>
                      </a:cubicBezTo>
                      <a:cubicBezTo>
                        <a:pt x="4" y="0"/>
                        <a:pt x="2" y="1"/>
                        <a:pt x="2" y="1"/>
                      </a:cubicBezTo>
                      <a:cubicBezTo>
                        <a:pt x="2" y="1"/>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5" name="Freeform 81">
                  <a:extLst>
                    <a:ext uri="{FF2B5EF4-FFF2-40B4-BE49-F238E27FC236}">
                      <a16:creationId xmlns:a16="http://schemas.microsoft.com/office/drawing/2014/main" id="{4CA3A932-1D3B-4724-8484-D2E836FC709C}"/>
                    </a:ext>
                  </a:extLst>
                </p:cNvPr>
                <p:cNvSpPr>
                  <a:spLocks/>
                </p:cNvSpPr>
                <p:nvPr/>
              </p:nvSpPr>
              <p:spPr bwMode="auto">
                <a:xfrm>
                  <a:off x="6021388" y="1430338"/>
                  <a:ext cx="22225" cy="36513"/>
                </a:xfrm>
                <a:custGeom>
                  <a:avLst/>
                  <a:gdLst>
                    <a:gd name="T0" fmla="*/ 6 w 6"/>
                    <a:gd name="T1" fmla="*/ 6 h 10"/>
                    <a:gd name="T2" fmla="*/ 3 w 6"/>
                    <a:gd name="T3" fmla="*/ 0 h 10"/>
                    <a:gd name="T4" fmla="*/ 1 w 6"/>
                    <a:gd name="T5" fmla="*/ 4 h 10"/>
                    <a:gd name="T6" fmla="*/ 0 w 6"/>
                    <a:gd name="T7" fmla="*/ 7 h 10"/>
                    <a:gd name="T8" fmla="*/ 6 w 6"/>
                    <a:gd name="T9" fmla="*/ 6 h 10"/>
                  </a:gdLst>
                  <a:ahLst/>
                  <a:cxnLst>
                    <a:cxn ang="0">
                      <a:pos x="T0" y="T1"/>
                    </a:cxn>
                    <a:cxn ang="0">
                      <a:pos x="T2" y="T3"/>
                    </a:cxn>
                    <a:cxn ang="0">
                      <a:pos x="T4" y="T5"/>
                    </a:cxn>
                    <a:cxn ang="0">
                      <a:pos x="T6" y="T7"/>
                    </a:cxn>
                    <a:cxn ang="0">
                      <a:pos x="T8" y="T9"/>
                    </a:cxn>
                  </a:cxnLst>
                  <a:rect l="0" t="0" r="r" b="b"/>
                  <a:pathLst>
                    <a:path w="6" h="10">
                      <a:moveTo>
                        <a:pt x="6" y="6"/>
                      </a:moveTo>
                      <a:cubicBezTo>
                        <a:pt x="3" y="0"/>
                        <a:pt x="3" y="0"/>
                        <a:pt x="3" y="0"/>
                      </a:cubicBezTo>
                      <a:cubicBezTo>
                        <a:pt x="3" y="0"/>
                        <a:pt x="1" y="0"/>
                        <a:pt x="1" y="4"/>
                      </a:cubicBezTo>
                      <a:cubicBezTo>
                        <a:pt x="0" y="7"/>
                        <a:pt x="0" y="7"/>
                        <a:pt x="0" y="7"/>
                      </a:cubicBezTo>
                      <a:cubicBezTo>
                        <a:pt x="0" y="7"/>
                        <a:pt x="6" y="10"/>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6" name="Freeform 82">
                  <a:extLst>
                    <a:ext uri="{FF2B5EF4-FFF2-40B4-BE49-F238E27FC236}">
                      <a16:creationId xmlns:a16="http://schemas.microsoft.com/office/drawing/2014/main" id="{37CF0926-15D8-4AFB-A1DD-67B7884DE5A9}"/>
                    </a:ext>
                  </a:extLst>
                </p:cNvPr>
                <p:cNvSpPr>
                  <a:spLocks/>
                </p:cNvSpPr>
                <p:nvPr/>
              </p:nvSpPr>
              <p:spPr bwMode="auto">
                <a:xfrm>
                  <a:off x="6122988" y="1419226"/>
                  <a:ext cx="134938" cy="165100"/>
                </a:xfrm>
                <a:custGeom>
                  <a:avLst/>
                  <a:gdLst>
                    <a:gd name="T0" fmla="*/ 3 w 36"/>
                    <a:gd name="T1" fmla="*/ 34 h 44"/>
                    <a:gd name="T2" fmla="*/ 0 w 36"/>
                    <a:gd name="T3" fmla="*/ 38 h 44"/>
                    <a:gd name="T4" fmla="*/ 5 w 36"/>
                    <a:gd name="T5" fmla="*/ 41 h 44"/>
                    <a:gd name="T6" fmla="*/ 11 w 36"/>
                    <a:gd name="T7" fmla="*/ 42 h 44"/>
                    <a:gd name="T8" fmla="*/ 12 w 36"/>
                    <a:gd name="T9" fmla="*/ 38 h 44"/>
                    <a:gd name="T10" fmla="*/ 16 w 36"/>
                    <a:gd name="T11" fmla="*/ 33 h 44"/>
                    <a:gd name="T12" fmla="*/ 19 w 36"/>
                    <a:gd name="T13" fmla="*/ 31 h 44"/>
                    <a:gd name="T14" fmla="*/ 18 w 36"/>
                    <a:gd name="T15" fmla="*/ 29 h 44"/>
                    <a:gd name="T16" fmla="*/ 21 w 36"/>
                    <a:gd name="T17" fmla="*/ 27 h 44"/>
                    <a:gd name="T18" fmla="*/ 23 w 36"/>
                    <a:gd name="T19" fmla="*/ 27 h 44"/>
                    <a:gd name="T20" fmla="*/ 25 w 36"/>
                    <a:gd name="T21" fmla="*/ 24 h 44"/>
                    <a:gd name="T22" fmla="*/ 26 w 36"/>
                    <a:gd name="T23" fmla="*/ 22 h 44"/>
                    <a:gd name="T24" fmla="*/ 33 w 36"/>
                    <a:gd name="T25" fmla="*/ 19 h 44"/>
                    <a:gd name="T26" fmla="*/ 32 w 36"/>
                    <a:gd name="T27" fmla="*/ 18 h 44"/>
                    <a:gd name="T28" fmla="*/ 32 w 36"/>
                    <a:gd name="T29" fmla="*/ 16 h 44"/>
                    <a:gd name="T30" fmla="*/ 31 w 36"/>
                    <a:gd name="T31" fmla="*/ 15 h 44"/>
                    <a:gd name="T32" fmla="*/ 32 w 36"/>
                    <a:gd name="T33" fmla="*/ 13 h 44"/>
                    <a:gd name="T34" fmla="*/ 35 w 36"/>
                    <a:gd name="T35" fmla="*/ 11 h 44"/>
                    <a:gd name="T36" fmla="*/ 34 w 36"/>
                    <a:gd name="T37" fmla="*/ 6 h 44"/>
                    <a:gd name="T38" fmla="*/ 33 w 36"/>
                    <a:gd name="T39" fmla="*/ 5 h 44"/>
                    <a:gd name="T40" fmla="*/ 28 w 36"/>
                    <a:gd name="T41" fmla="*/ 2 h 44"/>
                    <a:gd name="T42" fmla="*/ 28 w 36"/>
                    <a:gd name="T43" fmla="*/ 2 h 44"/>
                    <a:gd name="T44" fmla="*/ 19 w 36"/>
                    <a:gd name="T45" fmla="*/ 1 h 44"/>
                    <a:gd name="T46" fmla="*/ 19 w 36"/>
                    <a:gd name="T47" fmla="*/ 2 h 44"/>
                    <a:gd name="T48" fmla="*/ 15 w 36"/>
                    <a:gd name="T49" fmla="*/ 5 h 44"/>
                    <a:gd name="T50" fmla="*/ 12 w 36"/>
                    <a:gd name="T51" fmla="*/ 5 h 44"/>
                    <a:gd name="T52" fmla="*/ 11 w 36"/>
                    <a:gd name="T53" fmla="*/ 8 h 44"/>
                    <a:gd name="T54" fmla="*/ 7 w 36"/>
                    <a:gd name="T55" fmla="*/ 8 h 44"/>
                    <a:gd name="T56" fmla="*/ 7 w 36"/>
                    <a:gd name="T57" fmla="*/ 11 h 44"/>
                    <a:gd name="T58" fmla="*/ 10 w 36"/>
                    <a:gd name="T59" fmla="*/ 12 h 44"/>
                    <a:gd name="T60" fmla="*/ 13 w 36"/>
                    <a:gd name="T61" fmla="*/ 12 h 44"/>
                    <a:gd name="T62" fmla="*/ 21 w 36"/>
                    <a:gd name="T63" fmla="*/ 13 h 44"/>
                    <a:gd name="T64" fmla="*/ 21 w 36"/>
                    <a:gd name="T65" fmla="*/ 14 h 44"/>
                    <a:gd name="T66" fmla="*/ 17 w 36"/>
                    <a:gd name="T67" fmla="*/ 16 h 44"/>
                    <a:gd name="T68" fmla="*/ 13 w 36"/>
                    <a:gd name="T69" fmla="*/ 18 h 44"/>
                    <a:gd name="T70" fmla="*/ 13 w 36"/>
                    <a:gd name="T71" fmla="*/ 22 h 44"/>
                    <a:gd name="T72" fmla="*/ 11 w 36"/>
                    <a:gd name="T73" fmla="*/ 20 h 44"/>
                    <a:gd name="T74" fmla="*/ 8 w 36"/>
                    <a:gd name="T75" fmla="*/ 19 h 44"/>
                    <a:gd name="T76" fmla="*/ 9 w 36"/>
                    <a:gd name="T77" fmla="*/ 24 h 44"/>
                    <a:gd name="T78" fmla="*/ 10 w 36"/>
                    <a:gd name="T79" fmla="*/ 26 h 44"/>
                    <a:gd name="T80" fmla="*/ 7 w 36"/>
                    <a:gd name="T81" fmla="*/ 28 h 44"/>
                    <a:gd name="T82" fmla="*/ 5 w 36"/>
                    <a:gd name="T83" fmla="*/ 32 h 44"/>
                    <a:gd name="T84" fmla="*/ 6 w 36"/>
                    <a:gd name="T85" fmla="*/ 32 h 44"/>
                    <a:gd name="T86" fmla="*/ 7 w 36"/>
                    <a:gd name="T87"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 h="44">
                      <a:moveTo>
                        <a:pt x="5" y="33"/>
                      </a:moveTo>
                      <a:cubicBezTo>
                        <a:pt x="5" y="33"/>
                        <a:pt x="3" y="33"/>
                        <a:pt x="3" y="34"/>
                      </a:cubicBezTo>
                      <a:cubicBezTo>
                        <a:pt x="3" y="34"/>
                        <a:pt x="5" y="35"/>
                        <a:pt x="3" y="36"/>
                      </a:cubicBezTo>
                      <a:cubicBezTo>
                        <a:pt x="3" y="36"/>
                        <a:pt x="1" y="36"/>
                        <a:pt x="0" y="38"/>
                      </a:cubicBezTo>
                      <a:cubicBezTo>
                        <a:pt x="0" y="38"/>
                        <a:pt x="0" y="39"/>
                        <a:pt x="3" y="40"/>
                      </a:cubicBezTo>
                      <a:cubicBezTo>
                        <a:pt x="3" y="40"/>
                        <a:pt x="4" y="42"/>
                        <a:pt x="5" y="41"/>
                      </a:cubicBezTo>
                      <a:cubicBezTo>
                        <a:pt x="5" y="41"/>
                        <a:pt x="7" y="40"/>
                        <a:pt x="8" y="42"/>
                      </a:cubicBezTo>
                      <a:cubicBezTo>
                        <a:pt x="8" y="42"/>
                        <a:pt x="8" y="44"/>
                        <a:pt x="11" y="42"/>
                      </a:cubicBezTo>
                      <a:cubicBezTo>
                        <a:pt x="11" y="42"/>
                        <a:pt x="13" y="42"/>
                        <a:pt x="13" y="40"/>
                      </a:cubicBezTo>
                      <a:cubicBezTo>
                        <a:pt x="13" y="40"/>
                        <a:pt x="13" y="38"/>
                        <a:pt x="12" y="38"/>
                      </a:cubicBezTo>
                      <a:cubicBezTo>
                        <a:pt x="12" y="38"/>
                        <a:pt x="13" y="35"/>
                        <a:pt x="14" y="36"/>
                      </a:cubicBezTo>
                      <a:cubicBezTo>
                        <a:pt x="14" y="36"/>
                        <a:pt x="16" y="36"/>
                        <a:pt x="16" y="33"/>
                      </a:cubicBezTo>
                      <a:cubicBezTo>
                        <a:pt x="16" y="33"/>
                        <a:pt x="17" y="33"/>
                        <a:pt x="18" y="32"/>
                      </a:cubicBezTo>
                      <a:cubicBezTo>
                        <a:pt x="18" y="32"/>
                        <a:pt x="20" y="31"/>
                        <a:pt x="19" y="31"/>
                      </a:cubicBezTo>
                      <a:cubicBezTo>
                        <a:pt x="19" y="31"/>
                        <a:pt x="17" y="30"/>
                        <a:pt x="17" y="30"/>
                      </a:cubicBezTo>
                      <a:cubicBezTo>
                        <a:pt x="17" y="30"/>
                        <a:pt x="17" y="29"/>
                        <a:pt x="18" y="29"/>
                      </a:cubicBezTo>
                      <a:cubicBezTo>
                        <a:pt x="18" y="29"/>
                        <a:pt x="19" y="29"/>
                        <a:pt x="19" y="28"/>
                      </a:cubicBezTo>
                      <a:cubicBezTo>
                        <a:pt x="19" y="28"/>
                        <a:pt x="20" y="26"/>
                        <a:pt x="21" y="27"/>
                      </a:cubicBezTo>
                      <a:cubicBezTo>
                        <a:pt x="22" y="26"/>
                        <a:pt x="22" y="26"/>
                        <a:pt x="22" y="26"/>
                      </a:cubicBezTo>
                      <a:cubicBezTo>
                        <a:pt x="23" y="27"/>
                        <a:pt x="23" y="27"/>
                        <a:pt x="23" y="27"/>
                      </a:cubicBezTo>
                      <a:cubicBezTo>
                        <a:pt x="23" y="27"/>
                        <a:pt x="25" y="25"/>
                        <a:pt x="24" y="25"/>
                      </a:cubicBezTo>
                      <a:cubicBezTo>
                        <a:pt x="24" y="25"/>
                        <a:pt x="25" y="24"/>
                        <a:pt x="25" y="24"/>
                      </a:cubicBezTo>
                      <a:cubicBezTo>
                        <a:pt x="26" y="23"/>
                        <a:pt x="26" y="23"/>
                        <a:pt x="26" y="23"/>
                      </a:cubicBezTo>
                      <a:cubicBezTo>
                        <a:pt x="26" y="22"/>
                        <a:pt x="26" y="22"/>
                        <a:pt x="26" y="22"/>
                      </a:cubicBezTo>
                      <a:cubicBezTo>
                        <a:pt x="26" y="22"/>
                        <a:pt x="27" y="23"/>
                        <a:pt x="29" y="21"/>
                      </a:cubicBezTo>
                      <a:cubicBezTo>
                        <a:pt x="29" y="21"/>
                        <a:pt x="30" y="19"/>
                        <a:pt x="33" y="19"/>
                      </a:cubicBezTo>
                      <a:cubicBezTo>
                        <a:pt x="33" y="19"/>
                        <a:pt x="35" y="19"/>
                        <a:pt x="34" y="17"/>
                      </a:cubicBezTo>
                      <a:cubicBezTo>
                        <a:pt x="32" y="18"/>
                        <a:pt x="32" y="18"/>
                        <a:pt x="32" y="18"/>
                      </a:cubicBezTo>
                      <a:cubicBezTo>
                        <a:pt x="32" y="18"/>
                        <a:pt x="31" y="17"/>
                        <a:pt x="32" y="17"/>
                      </a:cubicBezTo>
                      <a:cubicBezTo>
                        <a:pt x="32" y="17"/>
                        <a:pt x="33" y="16"/>
                        <a:pt x="32" y="16"/>
                      </a:cubicBezTo>
                      <a:cubicBezTo>
                        <a:pt x="30" y="16"/>
                        <a:pt x="30" y="16"/>
                        <a:pt x="30" y="16"/>
                      </a:cubicBezTo>
                      <a:cubicBezTo>
                        <a:pt x="30" y="16"/>
                        <a:pt x="30" y="15"/>
                        <a:pt x="31" y="15"/>
                      </a:cubicBezTo>
                      <a:cubicBezTo>
                        <a:pt x="31" y="15"/>
                        <a:pt x="33" y="15"/>
                        <a:pt x="32" y="15"/>
                      </a:cubicBezTo>
                      <a:cubicBezTo>
                        <a:pt x="32" y="15"/>
                        <a:pt x="30" y="13"/>
                        <a:pt x="32" y="13"/>
                      </a:cubicBezTo>
                      <a:cubicBezTo>
                        <a:pt x="33" y="14"/>
                        <a:pt x="34" y="15"/>
                        <a:pt x="36" y="13"/>
                      </a:cubicBezTo>
                      <a:cubicBezTo>
                        <a:pt x="35" y="11"/>
                        <a:pt x="35" y="11"/>
                        <a:pt x="35" y="11"/>
                      </a:cubicBezTo>
                      <a:cubicBezTo>
                        <a:pt x="35" y="11"/>
                        <a:pt x="34" y="10"/>
                        <a:pt x="34" y="9"/>
                      </a:cubicBezTo>
                      <a:cubicBezTo>
                        <a:pt x="35" y="8"/>
                        <a:pt x="35" y="7"/>
                        <a:pt x="34" y="6"/>
                      </a:cubicBezTo>
                      <a:cubicBezTo>
                        <a:pt x="34" y="5"/>
                        <a:pt x="33" y="5"/>
                        <a:pt x="33" y="6"/>
                      </a:cubicBezTo>
                      <a:cubicBezTo>
                        <a:pt x="33" y="5"/>
                        <a:pt x="33" y="5"/>
                        <a:pt x="33" y="5"/>
                      </a:cubicBezTo>
                      <a:cubicBezTo>
                        <a:pt x="33" y="5"/>
                        <a:pt x="32" y="4"/>
                        <a:pt x="32" y="3"/>
                      </a:cubicBezTo>
                      <a:cubicBezTo>
                        <a:pt x="31" y="2"/>
                        <a:pt x="28" y="2"/>
                        <a:pt x="28" y="2"/>
                      </a:cubicBezTo>
                      <a:cubicBezTo>
                        <a:pt x="28" y="3"/>
                        <a:pt x="28" y="3"/>
                        <a:pt x="28" y="3"/>
                      </a:cubicBezTo>
                      <a:cubicBezTo>
                        <a:pt x="28" y="2"/>
                        <a:pt x="28" y="2"/>
                        <a:pt x="28" y="2"/>
                      </a:cubicBezTo>
                      <a:cubicBezTo>
                        <a:pt x="28" y="2"/>
                        <a:pt x="23" y="1"/>
                        <a:pt x="22" y="1"/>
                      </a:cubicBezTo>
                      <a:cubicBezTo>
                        <a:pt x="21" y="0"/>
                        <a:pt x="19" y="1"/>
                        <a:pt x="19" y="1"/>
                      </a:cubicBezTo>
                      <a:cubicBezTo>
                        <a:pt x="19" y="3"/>
                        <a:pt x="19" y="3"/>
                        <a:pt x="19" y="3"/>
                      </a:cubicBezTo>
                      <a:cubicBezTo>
                        <a:pt x="19" y="2"/>
                        <a:pt x="19" y="2"/>
                        <a:pt x="19" y="2"/>
                      </a:cubicBezTo>
                      <a:cubicBezTo>
                        <a:pt x="16" y="2"/>
                        <a:pt x="16" y="4"/>
                        <a:pt x="16" y="4"/>
                      </a:cubicBezTo>
                      <a:cubicBezTo>
                        <a:pt x="15" y="5"/>
                        <a:pt x="15" y="5"/>
                        <a:pt x="15" y="5"/>
                      </a:cubicBezTo>
                      <a:cubicBezTo>
                        <a:pt x="15" y="4"/>
                        <a:pt x="15" y="4"/>
                        <a:pt x="15" y="4"/>
                      </a:cubicBezTo>
                      <a:cubicBezTo>
                        <a:pt x="15" y="4"/>
                        <a:pt x="14" y="5"/>
                        <a:pt x="12" y="5"/>
                      </a:cubicBezTo>
                      <a:cubicBezTo>
                        <a:pt x="11" y="5"/>
                        <a:pt x="11" y="6"/>
                        <a:pt x="11" y="6"/>
                      </a:cubicBezTo>
                      <a:cubicBezTo>
                        <a:pt x="11" y="8"/>
                        <a:pt x="11" y="8"/>
                        <a:pt x="11" y="8"/>
                      </a:cubicBezTo>
                      <a:cubicBezTo>
                        <a:pt x="11" y="8"/>
                        <a:pt x="10" y="7"/>
                        <a:pt x="9" y="7"/>
                      </a:cubicBezTo>
                      <a:cubicBezTo>
                        <a:pt x="8" y="6"/>
                        <a:pt x="7" y="8"/>
                        <a:pt x="7" y="8"/>
                      </a:cubicBezTo>
                      <a:cubicBezTo>
                        <a:pt x="7" y="8"/>
                        <a:pt x="8" y="8"/>
                        <a:pt x="7" y="9"/>
                      </a:cubicBezTo>
                      <a:cubicBezTo>
                        <a:pt x="7" y="9"/>
                        <a:pt x="7" y="10"/>
                        <a:pt x="7" y="11"/>
                      </a:cubicBezTo>
                      <a:cubicBezTo>
                        <a:pt x="9" y="12"/>
                        <a:pt x="9" y="12"/>
                        <a:pt x="9" y="12"/>
                      </a:cubicBezTo>
                      <a:cubicBezTo>
                        <a:pt x="9" y="12"/>
                        <a:pt x="9" y="13"/>
                        <a:pt x="10" y="12"/>
                      </a:cubicBezTo>
                      <a:cubicBezTo>
                        <a:pt x="10" y="12"/>
                        <a:pt x="10" y="11"/>
                        <a:pt x="11" y="12"/>
                      </a:cubicBezTo>
                      <a:cubicBezTo>
                        <a:pt x="11" y="12"/>
                        <a:pt x="12" y="13"/>
                        <a:pt x="13" y="12"/>
                      </a:cubicBezTo>
                      <a:cubicBezTo>
                        <a:pt x="13" y="12"/>
                        <a:pt x="15" y="13"/>
                        <a:pt x="15" y="13"/>
                      </a:cubicBezTo>
                      <a:cubicBezTo>
                        <a:pt x="21" y="13"/>
                        <a:pt x="21" y="13"/>
                        <a:pt x="21" y="13"/>
                      </a:cubicBezTo>
                      <a:cubicBezTo>
                        <a:pt x="21" y="13"/>
                        <a:pt x="21" y="13"/>
                        <a:pt x="21" y="13"/>
                      </a:cubicBezTo>
                      <a:cubicBezTo>
                        <a:pt x="21" y="13"/>
                        <a:pt x="20" y="14"/>
                        <a:pt x="21" y="14"/>
                      </a:cubicBezTo>
                      <a:cubicBezTo>
                        <a:pt x="21" y="14"/>
                        <a:pt x="19" y="14"/>
                        <a:pt x="19" y="16"/>
                      </a:cubicBezTo>
                      <a:cubicBezTo>
                        <a:pt x="19" y="16"/>
                        <a:pt x="18" y="16"/>
                        <a:pt x="17" y="16"/>
                      </a:cubicBezTo>
                      <a:cubicBezTo>
                        <a:pt x="14" y="16"/>
                        <a:pt x="14" y="16"/>
                        <a:pt x="14" y="16"/>
                      </a:cubicBezTo>
                      <a:cubicBezTo>
                        <a:pt x="14" y="16"/>
                        <a:pt x="14" y="17"/>
                        <a:pt x="13" y="18"/>
                      </a:cubicBezTo>
                      <a:cubicBezTo>
                        <a:pt x="13" y="18"/>
                        <a:pt x="13" y="18"/>
                        <a:pt x="13" y="19"/>
                      </a:cubicBezTo>
                      <a:cubicBezTo>
                        <a:pt x="13" y="19"/>
                        <a:pt x="13" y="20"/>
                        <a:pt x="13" y="22"/>
                      </a:cubicBezTo>
                      <a:cubicBezTo>
                        <a:pt x="13" y="22"/>
                        <a:pt x="12" y="25"/>
                        <a:pt x="12" y="23"/>
                      </a:cubicBezTo>
                      <a:cubicBezTo>
                        <a:pt x="11" y="20"/>
                        <a:pt x="11" y="20"/>
                        <a:pt x="11" y="20"/>
                      </a:cubicBezTo>
                      <a:cubicBezTo>
                        <a:pt x="11" y="20"/>
                        <a:pt x="11" y="18"/>
                        <a:pt x="10" y="18"/>
                      </a:cubicBezTo>
                      <a:cubicBezTo>
                        <a:pt x="10" y="18"/>
                        <a:pt x="9" y="18"/>
                        <a:pt x="8" y="19"/>
                      </a:cubicBezTo>
                      <a:cubicBezTo>
                        <a:pt x="8" y="19"/>
                        <a:pt x="8" y="20"/>
                        <a:pt x="9" y="21"/>
                      </a:cubicBezTo>
                      <a:cubicBezTo>
                        <a:pt x="9" y="21"/>
                        <a:pt x="10" y="22"/>
                        <a:pt x="9" y="24"/>
                      </a:cubicBezTo>
                      <a:cubicBezTo>
                        <a:pt x="8" y="26"/>
                        <a:pt x="8" y="26"/>
                        <a:pt x="8" y="26"/>
                      </a:cubicBezTo>
                      <a:cubicBezTo>
                        <a:pt x="8" y="26"/>
                        <a:pt x="9" y="27"/>
                        <a:pt x="10" y="26"/>
                      </a:cubicBezTo>
                      <a:cubicBezTo>
                        <a:pt x="10" y="26"/>
                        <a:pt x="12" y="26"/>
                        <a:pt x="10" y="27"/>
                      </a:cubicBezTo>
                      <a:cubicBezTo>
                        <a:pt x="10" y="27"/>
                        <a:pt x="7" y="29"/>
                        <a:pt x="7" y="28"/>
                      </a:cubicBezTo>
                      <a:cubicBezTo>
                        <a:pt x="7" y="28"/>
                        <a:pt x="6" y="27"/>
                        <a:pt x="5" y="30"/>
                      </a:cubicBezTo>
                      <a:cubicBezTo>
                        <a:pt x="5" y="30"/>
                        <a:pt x="3" y="32"/>
                        <a:pt x="5" y="32"/>
                      </a:cubicBezTo>
                      <a:cubicBezTo>
                        <a:pt x="6" y="31"/>
                        <a:pt x="6" y="31"/>
                        <a:pt x="6" y="31"/>
                      </a:cubicBezTo>
                      <a:cubicBezTo>
                        <a:pt x="6" y="31"/>
                        <a:pt x="7" y="31"/>
                        <a:pt x="6" y="32"/>
                      </a:cubicBezTo>
                      <a:cubicBezTo>
                        <a:pt x="6" y="32"/>
                        <a:pt x="5" y="32"/>
                        <a:pt x="7" y="33"/>
                      </a:cubicBezTo>
                      <a:cubicBezTo>
                        <a:pt x="7" y="33"/>
                        <a:pt x="8" y="35"/>
                        <a:pt x="7" y="35"/>
                      </a:cubicBezTo>
                      <a:cubicBezTo>
                        <a:pt x="7" y="35"/>
                        <a:pt x="5" y="35"/>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7" name="Freeform 83">
                  <a:extLst>
                    <a:ext uri="{FF2B5EF4-FFF2-40B4-BE49-F238E27FC236}">
                      <a16:creationId xmlns:a16="http://schemas.microsoft.com/office/drawing/2014/main" id="{D8AF7C2A-7F53-464B-8D38-221F3CFAEF0C}"/>
                    </a:ext>
                  </a:extLst>
                </p:cNvPr>
                <p:cNvSpPr>
                  <a:spLocks/>
                </p:cNvSpPr>
                <p:nvPr/>
              </p:nvSpPr>
              <p:spPr bwMode="auto">
                <a:xfrm>
                  <a:off x="6103938" y="1579563"/>
                  <a:ext cx="36513" cy="34925"/>
                </a:xfrm>
                <a:custGeom>
                  <a:avLst/>
                  <a:gdLst>
                    <a:gd name="T0" fmla="*/ 2 w 10"/>
                    <a:gd name="T1" fmla="*/ 7 h 9"/>
                    <a:gd name="T2" fmla="*/ 4 w 10"/>
                    <a:gd name="T3" fmla="*/ 8 h 9"/>
                    <a:gd name="T4" fmla="*/ 9 w 10"/>
                    <a:gd name="T5" fmla="*/ 8 h 9"/>
                    <a:gd name="T6" fmla="*/ 10 w 10"/>
                    <a:gd name="T7" fmla="*/ 7 h 9"/>
                    <a:gd name="T8" fmla="*/ 9 w 10"/>
                    <a:gd name="T9" fmla="*/ 3 h 9"/>
                    <a:gd name="T10" fmla="*/ 5 w 10"/>
                    <a:gd name="T11" fmla="*/ 1 h 9"/>
                    <a:gd name="T12" fmla="*/ 3 w 10"/>
                    <a:gd name="T13" fmla="*/ 1 h 9"/>
                    <a:gd name="T14" fmla="*/ 0 w 10"/>
                    <a:gd name="T15" fmla="*/ 3 h 9"/>
                    <a:gd name="T16" fmla="*/ 2 w 10"/>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2" y="7"/>
                      </a:moveTo>
                      <a:cubicBezTo>
                        <a:pt x="2" y="7"/>
                        <a:pt x="3" y="9"/>
                        <a:pt x="4" y="8"/>
                      </a:cubicBezTo>
                      <a:cubicBezTo>
                        <a:pt x="9" y="8"/>
                        <a:pt x="9" y="8"/>
                        <a:pt x="9" y="8"/>
                      </a:cubicBezTo>
                      <a:cubicBezTo>
                        <a:pt x="10" y="7"/>
                        <a:pt x="10" y="7"/>
                        <a:pt x="10" y="7"/>
                      </a:cubicBezTo>
                      <a:cubicBezTo>
                        <a:pt x="10" y="7"/>
                        <a:pt x="9" y="3"/>
                        <a:pt x="9" y="3"/>
                      </a:cubicBezTo>
                      <a:cubicBezTo>
                        <a:pt x="9" y="2"/>
                        <a:pt x="7" y="0"/>
                        <a:pt x="5" y="1"/>
                      </a:cubicBezTo>
                      <a:cubicBezTo>
                        <a:pt x="3" y="1"/>
                        <a:pt x="3" y="1"/>
                        <a:pt x="3" y="1"/>
                      </a:cubicBezTo>
                      <a:cubicBezTo>
                        <a:pt x="3" y="1"/>
                        <a:pt x="0" y="1"/>
                        <a:pt x="0" y="3"/>
                      </a:cubicBezTo>
                      <a:cubicBezTo>
                        <a:pt x="0" y="3"/>
                        <a:pt x="0"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8" name="Freeform 84">
                  <a:extLst>
                    <a:ext uri="{FF2B5EF4-FFF2-40B4-BE49-F238E27FC236}">
                      <a16:creationId xmlns:a16="http://schemas.microsoft.com/office/drawing/2014/main" id="{5DE91D39-BA70-4B2D-8F8B-8B2C1B22484E}"/>
                    </a:ext>
                  </a:extLst>
                </p:cNvPr>
                <p:cNvSpPr>
                  <a:spLocks/>
                </p:cNvSpPr>
                <p:nvPr/>
              </p:nvSpPr>
              <p:spPr bwMode="auto">
                <a:xfrm>
                  <a:off x="5953125" y="1403351"/>
                  <a:ext cx="60325" cy="68263"/>
                </a:xfrm>
                <a:custGeom>
                  <a:avLst/>
                  <a:gdLst>
                    <a:gd name="T0" fmla="*/ 4 w 16"/>
                    <a:gd name="T1" fmla="*/ 5 h 18"/>
                    <a:gd name="T2" fmla="*/ 6 w 16"/>
                    <a:gd name="T3" fmla="*/ 7 h 18"/>
                    <a:gd name="T4" fmla="*/ 9 w 16"/>
                    <a:gd name="T5" fmla="*/ 10 h 18"/>
                    <a:gd name="T6" fmla="*/ 12 w 16"/>
                    <a:gd name="T7" fmla="*/ 12 h 18"/>
                    <a:gd name="T8" fmla="*/ 14 w 16"/>
                    <a:gd name="T9" fmla="*/ 15 h 18"/>
                    <a:gd name="T10" fmla="*/ 16 w 16"/>
                    <a:gd name="T11" fmla="*/ 14 h 18"/>
                    <a:gd name="T12" fmla="*/ 16 w 16"/>
                    <a:gd name="T13" fmla="*/ 7 h 18"/>
                    <a:gd name="T14" fmla="*/ 14 w 16"/>
                    <a:gd name="T15" fmla="*/ 6 h 18"/>
                    <a:gd name="T16" fmla="*/ 11 w 16"/>
                    <a:gd name="T17" fmla="*/ 6 h 18"/>
                    <a:gd name="T18" fmla="*/ 11 w 16"/>
                    <a:gd name="T19" fmla="*/ 2 h 18"/>
                    <a:gd name="T20" fmla="*/ 9 w 16"/>
                    <a:gd name="T21" fmla="*/ 4 h 18"/>
                    <a:gd name="T22" fmla="*/ 7 w 16"/>
                    <a:gd name="T23" fmla="*/ 3 h 18"/>
                    <a:gd name="T24" fmla="*/ 3 w 16"/>
                    <a:gd name="T25" fmla="*/ 0 h 18"/>
                    <a:gd name="T26" fmla="*/ 4 w 16"/>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8">
                      <a:moveTo>
                        <a:pt x="4" y="5"/>
                      </a:moveTo>
                      <a:cubicBezTo>
                        <a:pt x="6" y="5"/>
                        <a:pt x="6" y="7"/>
                        <a:pt x="6" y="7"/>
                      </a:cubicBezTo>
                      <a:cubicBezTo>
                        <a:pt x="9" y="10"/>
                        <a:pt x="9" y="10"/>
                        <a:pt x="9" y="10"/>
                      </a:cubicBezTo>
                      <a:cubicBezTo>
                        <a:pt x="9" y="11"/>
                        <a:pt x="12" y="12"/>
                        <a:pt x="12" y="12"/>
                      </a:cubicBezTo>
                      <a:cubicBezTo>
                        <a:pt x="14" y="11"/>
                        <a:pt x="14" y="15"/>
                        <a:pt x="14" y="15"/>
                      </a:cubicBezTo>
                      <a:cubicBezTo>
                        <a:pt x="14" y="18"/>
                        <a:pt x="16" y="14"/>
                        <a:pt x="16" y="14"/>
                      </a:cubicBezTo>
                      <a:cubicBezTo>
                        <a:pt x="14" y="12"/>
                        <a:pt x="16" y="7"/>
                        <a:pt x="16" y="7"/>
                      </a:cubicBezTo>
                      <a:cubicBezTo>
                        <a:pt x="16" y="2"/>
                        <a:pt x="14" y="6"/>
                        <a:pt x="14" y="6"/>
                      </a:cubicBezTo>
                      <a:cubicBezTo>
                        <a:pt x="12" y="8"/>
                        <a:pt x="12" y="8"/>
                        <a:pt x="11" y="6"/>
                      </a:cubicBezTo>
                      <a:cubicBezTo>
                        <a:pt x="11" y="5"/>
                        <a:pt x="11" y="2"/>
                        <a:pt x="11" y="2"/>
                      </a:cubicBezTo>
                      <a:cubicBezTo>
                        <a:pt x="8" y="0"/>
                        <a:pt x="9" y="4"/>
                        <a:pt x="9" y="4"/>
                      </a:cubicBezTo>
                      <a:cubicBezTo>
                        <a:pt x="7" y="4"/>
                        <a:pt x="7" y="3"/>
                        <a:pt x="7" y="3"/>
                      </a:cubicBezTo>
                      <a:cubicBezTo>
                        <a:pt x="7" y="0"/>
                        <a:pt x="3" y="0"/>
                        <a:pt x="3" y="0"/>
                      </a:cubicBezTo>
                      <a:cubicBezTo>
                        <a:pt x="0" y="2"/>
                        <a:pt x="4" y="5"/>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89" name="Freeform 85">
                  <a:extLst>
                    <a:ext uri="{FF2B5EF4-FFF2-40B4-BE49-F238E27FC236}">
                      <a16:creationId xmlns:a16="http://schemas.microsoft.com/office/drawing/2014/main" id="{25CC8EFC-6AD6-461B-A43A-3D6B60B283DB}"/>
                    </a:ext>
                  </a:extLst>
                </p:cNvPr>
                <p:cNvSpPr>
                  <a:spLocks/>
                </p:cNvSpPr>
                <p:nvPr/>
              </p:nvSpPr>
              <p:spPr bwMode="auto">
                <a:xfrm>
                  <a:off x="5813425" y="1598613"/>
                  <a:ext cx="150813" cy="112713"/>
                </a:xfrm>
                <a:custGeom>
                  <a:avLst/>
                  <a:gdLst>
                    <a:gd name="T0" fmla="*/ 37 w 40"/>
                    <a:gd name="T1" fmla="*/ 23 h 30"/>
                    <a:gd name="T2" fmla="*/ 36 w 40"/>
                    <a:gd name="T3" fmla="*/ 20 h 30"/>
                    <a:gd name="T4" fmla="*/ 31 w 40"/>
                    <a:gd name="T5" fmla="*/ 19 h 30"/>
                    <a:gd name="T6" fmla="*/ 29 w 40"/>
                    <a:gd name="T7" fmla="*/ 9 h 30"/>
                    <a:gd name="T8" fmla="*/ 25 w 40"/>
                    <a:gd name="T9" fmla="*/ 4 h 30"/>
                    <a:gd name="T10" fmla="*/ 24 w 40"/>
                    <a:gd name="T11" fmla="*/ 8 h 30"/>
                    <a:gd name="T12" fmla="*/ 22 w 40"/>
                    <a:gd name="T13" fmla="*/ 5 h 30"/>
                    <a:gd name="T14" fmla="*/ 19 w 40"/>
                    <a:gd name="T15" fmla="*/ 4 h 30"/>
                    <a:gd name="T16" fmla="*/ 17 w 40"/>
                    <a:gd name="T17" fmla="*/ 5 h 30"/>
                    <a:gd name="T18" fmla="*/ 14 w 40"/>
                    <a:gd name="T19" fmla="*/ 3 h 30"/>
                    <a:gd name="T20" fmla="*/ 13 w 40"/>
                    <a:gd name="T21" fmla="*/ 6 h 30"/>
                    <a:gd name="T22" fmla="*/ 12 w 40"/>
                    <a:gd name="T23" fmla="*/ 2 h 30"/>
                    <a:gd name="T24" fmla="*/ 10 w 40"/>
                    <a:gd name="T25" fmla="*/ 1 h 30"/>
                    <a:gd name="T26" fmla="*/ 3 w 40"/>
                    <a:gd name="T27" fmla="*/ 7 h 30"/>
                    <a:gd name="T28" fmla="*/ 2 w 40"/>
                    <a:gd name="T29" fmla="*/ 10 h 30"/>
                    <a:gd name="T30" fmla="*/ 5 w 40"/>
                    <a:gd name="T31" fmla="*/ 13 h 30"/>
                    <a:gd name="T32" fmla="*/ 9 w 40"/>
                    <a:gd name="T33" fmla="*/ 13 h 30"/>
                    <a:gd name="T34" fmla="*/ 6 w 40"/>
                    <a:gd name="T35" fmla="*/ 15 h 30"/>
                    <a:gd name="T36" fmla="*/ 3 w 40"/>
                    <a:gd name="T37" fmla="*/ 17 h 30"/>
                    <a:gd name="T38" fmla="*/ 7 w 40"/>
                    <a:gd name="T39" fmla="*/ 18 h 30"/>
                    <a:gd name="T40" fmla="*/ 15 w 40"/>
                    <a:gd name="T41" fmla="*/ 19 h 30"/>
                    <a:gd name="T42" fmla="*/ 13 w 40"/>
                    <a:gd name="T43" fmla="*/ 21 h 30"/>
                    <a:gd name="T44" fmla="*/ 8 w 40"/>
                    <a:gd name="T45" fmla="*/ 22 h 30"/>
                    <a:gd name="T46" fmla="*/ 5 w 40"/>
                    <a:gd name="T47" fmla="*/ 23 h 30"/>
                    <a:gd name="T48" fmla="*/ 9 w 40"/>
                    <a:gd name="T49" fmla="*/ 26 h 30"/>
                    <a:gd name="T50" fmla="*/ 13 w 40"/>
                    <a:gd name="T51" fmla="*/ 30 h 30"/>
                    <a:gd name="T52" fmla="*/ 25 w 40"/>
                    <a:gd name="T53" fmla="*/ 27 h 30"/>
                    <a:gd name="T54" fmla="*/ 29 w 40"/>
                    <a:gd name="T55" fmla="*/ 27 h 30"/>
                    <a:gd name="T56" fmla="*/ 31 w 40"/>
                    <a:gd name="T57" fmla="*/ 27 h 30"/>
                    <a:gd name="T58" fmla="*/ 34 w 40"/>
                    <a:gd name="T59" fmla="*/ 27 h 30"/>
                    <a:gd name="T60" fmla="*/ 33 w 40"/>
                    <a:gd name="T61" fmla="*/ 25 h 30"/>
                    <a:gd name="T62" fmla="*/ 33 w 40"/>
                    <a:gd name="T63" fmla="*/ 24 h 30"/>
                    <a:gd name="T64" fmla="*/ 37 w 40"/>
                    <a:gd name="T6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30">
                      <a:moveTo>
                        <a:pt x="37" y="23"/>
                      </a:moveTo>
                      <a:cubicBezTo>
                        <a:pt x="37" y="23"/>
                        <a:pt x="40" y="22"/>
                        <a:pt x="36" y="20"/>
                      </a:cubicBezTo>
                      <a:cubicBezTo>
                        <a:pt x="35" y="20"/>
                        <a:pt x="35" y="19"/>
                        <a:pt x="31" y="19"/>
                      </a:cubicBezTo>
                      <a:cubicBezTo>
                        <a:pt x="31" y="19"/>
                        <a:pt x="28" y="15"/>
                        <a:pt x="29" y="9"/>
                      </a:cubicBezTo>
                      <a:cubicBezTo>
                        <a:pt x="29" y="9"/>
                        <a:pt x="28" y="3"/>
                        <a:pt x="25" y="4"/>
                      </a:cubicBezTo>
                      <a:cubicBezTo>
                        <a:pt x="25" y="4"/>
                        <a:pt x="23" y="6"/>
                        <a:pt x="24" y="8"/>
                      </a:cubicBezTo>
                      <a:cubicBezTo>
                        <a:pt x="22" y="5"/>
                        <a:pt x="22" y="5"/>
                        <a:pt x="22" y="5"/>
                      </a:cubicBezTo>
                      <a:cubicBezTo>
                        <a:pt x="22" y="5"/>
                        <a:pt x="20" y="3"/>
                        <a:pt x="19" y="4"/>
                      </a:cubicBezTo>
                      <a:cubicBezTo>
                        <a:pt x="19" y="6"/>
                        <a:pt x="18" y="7"/>
                        <a:pt x="17" y="5"/>
                      </a:cubicBezTo>
                      <a:cubicBezTo>
                        <a:pt x="16" y="3"/>
                        <a:pt x="15" y="1"/>
                        <a:pt x="14" y="3"/>
                      </a:cubicBezTo>
                      <a:cubicBezTo>
                        <a:pt x="14" y="5"/>
                        <a:pt x="15" y="7"/>
                        <a:pt x="13" y="6"/>
                      </a:cubicBezTo>
                      <a:cubicBezTo>
                        <a:pt x="11" y="6"/>
                        <a:pt x="12" y="2"/>
                        <a:pt x="12" y="2"/>
                      </a:cubicBezTo>
                      <a:cubicBezTo>
                        <a:pt x="12" y="2"/>
                        <a:pt x="11" y="0"/>
                        <a:pt x="10" y="1"/>
                      </a:cubicBezTo>
                      <a:cubicBezTo>
                        <a:pt x="9" y="3"/>
                        <a:pt x="3" y="4"/>
                        <a:pt x="3" y="7"/>
                      </a:cubicBezTo>
                      <a:cubicBezTo>
                        <a:pt x="3" y="7"/>
                        <a:pt x="3" y="9"/>
                        <a:pt x="2" y="10"/>
                      </a:cubicBezTo>
                      <a:cubicBezTo>
                        <a:pt x="2" y="10"/>
                        <a:pt x="0" y="13"/>
                        <a:pt x="5" y="13"/>
                      </a:cubicBezTo>
                      <a:cubicBezTo>
                        <a:pt x="5" y="13"/>
                        <a:pt x="9" y="13"/>
                        <a:pt x="9" y="13"/>
                      </a:cubicBezTo>
                      <a:cubicBezTo>
                        <a:pt x="9" y="13"/>
                        <a:pt x="10" y="15"/>
                        <a:pt x="6" y="15"/>
                      </a:cubicBezTo>
                      <a:cubicBezTo>
                        <a:pt x="6" y="15"/>
                        <a:pt x="2" y="13"/>
                        <a:pt x="3" y="17"/>
                      </a:cubicBezTo>
                      <a:cubicBezTo>
                        <a:pt x="3" y="17"/>
                        <a:pt x="4" y="18"/>
                        <a:pt x="7" y="18"/>
                      </a:cubicBezTo>
                      <a:cubicBezTo>
                        <a:pt x="8" y="18"/>
                        <a:pt x="15" y="16"/>
                        <a:pt x="15" y="19"/>
                      </a:cubicBezTo>
                      <a:cubicBezTo>
                        <a:pt x="15" y="19"/>
                        <a:pt x="16" y="23"/>
                        <a:pt x="13" y="21"/>
                      </a:cubicBezTo>
                      <a:cubicBezTo>
                        <a:pt x="13" y="21"/>
                        <a:pt x="11" y="20"/>
                        <a:pt x="8" y="22"/>
                      </a:cubicBezTo>
                      <a:cubicBezTo>
                        <a:pt x="8" y="22"/>
                        <a:pt x="5" y="20"/>
                        <a:pt x="5" y="23"/>
                      </a:cubicBezTo>
                      <a:cubicBezTo>
                        <a:pt x="5" y="23"/>
                        <a:pt x="5" y="25"/>
                        <a:pt x="9" y="26"/>
                      </a:cubicBezTo>
                      <a:cubicBezTo>
                        <a:pt x="9" y="26"/>
                        <a:pt x="13" y="28"/>
                        <a:pt x="13" y="30"/>
                      </a:cubicBezTo>
                      <a:cubicBezTo>
                        <a:pt x="13" y="30"/>
                        <a:pt x="21" y="29"/>
                        <a:pt x="25" y="27"/>
                      </a:cubicBezTo>
                      <a:cubicBezTo>
                        <a:pt x="25" y="27"/>
                        <a:pt x="28" y="26"/>
                        <a:pt x="29" y="27"/>
                      </a:cubicBezTo>
                      <a:cubicBezTo>
                        <a:pt x="30" y="29"/>
                        <a:pt x="30" y="28"/>
                        <a:pt x="31" y="27"/>
                      </a:cubicBezTo>
                      <a:cubicBezTo>
                        <a:pt x="31" y="27"/>
                        <a:pt x="32" y="29"/>
                        <a:pt x="34" y="27"/>
                      </a:cubicBezTo>
                      <a:cubicBezTo>
                        <a:pt x="34" y="27"/>
                        <a:pt x="36" y="25"/>
                        <a:pt x="33" y="25"/>
                      </a:cubicBezTo>
                      <a:cubicBezTo>
                        <a:pt x="33" y="25"/>
                        <a:pt x="31" y="24"/>
                        <a:pt x="33" y="24"/>
                      </a:cubicBezTo>
                      <a:cubicBezTo>
                        <a:pt x="33" y="24"/>
                        <a:pt x="36" y="23"/>
                        <a:pt x="37"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0" name="Freeform 86">
                  <a:extLst>
                    <a:ext uri="{FF2B5EF4-FFF2-40B4-BE49-F238E27FC236}">
                      <a16:creationId xmlns:a16="http://schemas.microsoft.com/office/drawing/2014/main" id="{0C65AB0E-4117-4D94-93E2-1C6FCE3D103B}"/>
                    </a:ext>
                  </a:extLst>
                </p:cNvPr>
                <p:cNvSpPr>
                  <a:spLocks/>
                </p:cNvSpPr>
                <p:nvPr/>
              </p:nvSpPr>
              <p:spPr bwMode="auto">
                <a:xfrm>
                  <a:off x="5856288" y="1538288"/>
                  <a:ext cx="77788" cy="52388"/>
                </a:xfrm>
                <a:custGeom>
                  <a:avLst/>
                  <a:gdLst>
                    <a:gd name="T0" fmla="*/ 3 w 21"/>
                    <a:gd name="T1" fmla="*/ 10 h 14"/>
                    <a:gd name="T2" fmla="*/ 5 w 21"/>
                    <a:gd name="T3" fmla="*/ 11 h 14"/>
                    <a:gd name="T4" fmla="*/ 7 w 21"/>
                    <a:gd name="T5" fmla="*/ 9 h 14"/>
                    <a:gd name="T6" fmla="*/ 7 w 21"/>
                    <a:gd name="T7" fmla="*/ 9 h 14"/>
                    <a:gd name="T8" fmla="*/ 7 w 21"/>
                    <a:gd name="T9" fmla="*/ 9 h 14"/>
                    <a:gd name="T10" fmla="*/ 9 w 21"/>
                    <a:gd name="T11" fmla="*/ 10 h 14"/>
                    <a:gd name="T12" fmla="*/ 11 w 21"/>
                    <a:gd name="T13" fmla="*/ 11 h 14"/>
                    <a:gd name="T14" fmla="*/ 7 w 21"/>
                    <a:gd name="T15" fmla="*/ 12 h 14"/>
                    <a:gd name="T16" fmla="*/ 8 w 21"/>
                    <a:gd name="T17" fmla="*/ 14 h 14"/>
                    <a:gd name="T18" fmla="*/ 13 w 21"/>
                    <a:gd name="T19" fmla="*/ 11 h 14"/>
                    <a:gd name="T20" fmla="*/ 15 w 21"/>
                    <a:gd name="T21" fmla="*/ 11 h 14"/>
                    <a:gd name="T22" fmla="*/ 16 w 21"/>
                    <a:gd name="T23" fmla="*/ 11 h 14"/>
                    <a:gd name="T24" fmla="*/ 19 w 21"/>
                    <a:gd name="T25" fmla="*/ 10 h 14"/>
                    <a:gd name="T26" fmla="*/ 19 w 21"/>
                    <a:gd name="T27" fmla="*/ 5 h 14"/>
                    <a:gd name="T28" fmla="*/ 16 w 21"/>
                    <a:gd name="T29" fmla="*/ 4 h 14"/>
                    <a:gd name="T30" fmla="*/ 15 w 21"/>
                    <a:gd name="T31" fmla="*/ 2 h 14"/>
                    <a:gd name="T32" fmla="*/ 15 w 21"/>
                    <a:gd name="T33" fmla="*/ 0 h 14"/>
                    <a:gd name="T34" fmla="*/ 12 w 21"/>
                    <a:gd name="T35" fmla="*/ 3 h 14"/>
                    <a:gd name="T36" fmla="*/ 13 w 21"/>
                    <a:gd name="T37" fmla="*/ 4 h 14"/>
                    <a:gd name="T38" fmla="*/ 10 w 21"/>
                    <a:gd name="T39" fmla="*/ 6 h 14"/>
                    <a:gd name="T40" fmla="*/ 9 w 21"/>
                    <a:gd name="T41" fmla="*/ 3 h 14"/>
                    <a:gd name="T42" fmla="*/ 7 w 21"/>
                    <a:gd name="T43" fmla="*/ 3 h 14"/>
                    <a:gd name="T44" fmla="*/ 3 w 21"/>
                    <a:gd name="T45" fmla="*/ 5 h 14"/>
                    <a:gd name="T46" fmla="*/ 3 w 21"/>
                    <a:gd name="T47" fmla="*/ 7 h 14"/>
                    <a:gd name="T48" fmla="*/ 3 w 21"/>
                    <a:gd name="T4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4">
                      <a:moveTo>
                        <a:pt x="3" y="10"/>
                      </a:moveTo>
                      <a:cubicBezTo>
                        <a:pt x="3" y="10"/>
                        <a:pt x="4" y="11"/>
                        <a:pt x="5" y="11"/>
                      </a:cubicBezTo>
                      <a:cubicBezTo>
                        <a:pt x="5" y="11"/>
                        <a:pt x="6" y="11"/>
                        <a:pt x="7" y="9"/>
                      </a:cubicBezTo>
                      <a:cubicBezTo>
                        <a:pt x="7" y="9"/>
                        <a:pt x="7" y="9"/>
                        <a:pt x="7" y="9"/>
                      </a:cubicBezTo>
                      <a:cubicBezTo>
                        <a:pt x="7" y="9"/>
                        <a:pt x="7" y="9"/>
                        <a:pt x="7" y="9"/>
                      </a:cubicBezTo>
                      <a:cubicBezTo>
                        <a:pt x="7" y="10"/>
                        <a:pt x="7" y="10"/>
                        <a:pt x="9" y="10"/>
                      </a:cubicBezTo>
                      <a:cubicBezTo>
                        <a:pt x="9" y="10"/>
                        <a:pt x="12" y="8"/>
                        <a:pt x="11" y="11"/>
                      </a:cubicBezTo>
                      <a:cubicBezTo>
                        <a:pt x="11" y="11"/>
                        <a:pt x="9" y="11"/>
                        <a:pt x="7" y="12"/>
                      </a:cubicBezTo>
                      <a:cubicBezTo>
                        <a:pt x="5" y="14"/>
                        <a:pt x="6" y="13"/>
                        <a:pt x="8" y="14"/>
                      </a:cubicBezTo>
                      <a:cubicBezTo>
                        <a:pt x="10" y="14"/>
                        <a:pt x="12" y="11"/>
                        <a:pt x="13" y="11"/>
                      </a:cubicBezTo>
                      <a:cubicBezTo>
                        <a:pt x="13" y="11"/>
                        <a:pt x="14" y="10"/>
                        <a:pt x="15" y="11"/>
                      </a:cubicBezTo>
                      <a:cubicBezTo>
                        <a:pt x="15" y="11"/>
                        <a:pt x="16" y="12"/>
                        <a:pt x="16" y="11"/>
                      </a:cubicBezTo>
                      <a:cubicBezTo>
                        <a:pt x="16" y="11"/>
                        <a:pt x="18" y="12"/>
                        <a:pt x="19" y="10"/>
                      </a:cubicBezTo>
                      <a:cubicBezTo>
                        <a:pt x="19" y="10"/>
                        <a:pt x="21" y="5"/>
                        <a:pt x="19" y="5"/>
                      </a:cubicBezTo>
                      <a:cubicBezTo>
                        <a:pt x="19" y="5"/>
                        <a:pt x="17" y="7"/>
                        <a:pt x="16" y="4"/>
                      </a:cubicBezTo>
                      <a:cubicBezTo>
                        <a:pt x="16" y="4"/>
                        <a:pt x="15" y="4"/>
                        <a:pt x="15" y="2"/>
                      </a:cubicBezTo>
                      <a:cubicBezTo>
                        <a:pt x="15" y="2"/>
                        <a:pt x="15" y="0"/>
                        <a:pt x="15" y="0"/>
                      </a:cubicBezTo>
                      <a:cubicBezTo>
                        <a:pt x="15" y="0"/>
                        <a:pt x="11" y="0"/>
                        <a:pt x="12" y="3"/>
                      </a:cubicBezTo>
                      <a:cubicBezTo>
                        <a:pt x="12" y="3"/>
                        <a:pt x="11" y="4"/>
                        <a:pt x="13" y="4"/>
                      </a:cubicBezTo>
                      <a:cubicBezTo>
                        <a:pt x="13" y="4"/>
                        <a:pt x="10" y="9"/>
                        <a:pt x="10" y="6"/>
                      </a:cubicBezTo>
                      <a:cubicBezTo>
                        <a:pt x="10" y="6"/>
                        <a:pt x="10" y="4"/>
                        <a:pt x="9" y="3"/>
                      </a:cubicBezTo>
                      <a:cubicBezTo>
                        <a:pt x="8" y="3"/>
                        <a:pt x="7" y="5"/>
                        <a:pt x="7" y="3"/>
                      </a:cubicBezTo>
                      <a:cubicBezTo>
                        <a:pt x="7" y="3"/>
                        <a:pt x="3" y="1"/>
                        <a:pt x="3" y="5"/>
                      </a:cubicBezTo>
                      <a:cubicBezTo>
                        <a:pt x="3" y="5"/>
                        <a:pt x="3" y="4"/>
                        <a:pt x="3" y="7"/>
                      </a:cubicBezTo>
                      <a:cubicBezTo>
                        <a:pt x="3" y="7"/>
                        <a:pt x="0" y="8"/>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1" name="Freeform 87">
                  <a:extLst>
                    <a:ext uri="{FF2B5EF4-FFF2-40B4-BE49-F238E27FC236}">
                      <a16:creationId xmlns:a16="http://schemas.microsoft.com/office/drawing/2014/main" id="{95A62664-4232-44AD-B83A-D1F7424DAFFA}"/>
                    </a:ext>
                  </a:extLst>
                </p:cNvPr>
                <p:cNvSpPr>
                  <a:spLocks/>
                </p:cNvSpPr>
                <p:nvPr/>
              </p:nvSpPr>
              <p:spPr bwMode="auto">
                <a:xfrm>
                  <a:off x="6010275" y="1519238"/>
                  <a:ext cx="107950" cy="65088"/>
                </a:xfrm>
                <a:custGeom>
                  <a:avLst/>
                  <a:gdLst>
                    <a:gd name="T0" fmla="*/ 5 w 29"/>
                    <a:gd name="T1" fmla="*/ 5 h 17"/>
                    <a:gd name="T2" fmla="*/ 7 w 29"/>
                    <a:gd name="T3" fmla="*/ 9 h 17"/>
                    <a:gd name="T4" fmla="*/ 8 w 29"/>
                    <a:gd name="T5" fmla="*/ 12 h 17"/>
                    <a:gd name="T6" fmla="*/ 7 w 29"/>
                    <a:gd name="T7" fmla="*/ 14 h 17"/>
                    <a:gd name="T8" fmla="*/ 10 w 29"/>
                    <a:gd name="T9" fmla="*/ 15 h 17"/>
                    <a:gd name="T10" fmla="*/ 12 w 29"/>
                    <a:gd name="T11" fmla="*/ 15 h 17"/>
                    <a:gd name="T12" fmla="*/ 18 w 29"/>
                    <a:gd name="T13" fmla="*/ 16 h 17"/>
                    <a:gd name="T14" fmla="*/ 19 w 29"/>
                    <a:gd name="T15" fmla="*/ 16 h 17"/>
                    <a:gd name="T16" fmla="*/ 23 w 29"/>
                    <a:gd name="T17" fmla="*/ 16 h 17"/>
                    <a:gd name="T18" fmla="*/ 25 w 29"/>
                    <a:gd name="T19" fmla="*/ 13 h 17"/>
                    <a:gd name="T20" fmla="*/ 27 w 29"/>
                    <a:gd name="T21" fmla="*/ 11 h 17"/>
                    <a:gd name="T22" fmla="*/ 23 w 29"/>
                    <a:gd name="T23" fmla="*/ 9 h 17"/>
                    <a:gd name="T24" fmla="*/ 18 w 29"/>
                    <a:gd name="T25" fmla="*/ 8 h 17"/>
                    <a:gd name="T26" fmla="*/ 14 w 29"/>
                    <a:gd name="T27" fmla="*/ 8 h 17"/>
                    <a:gd name="T28" fmla="*/ 10 w 29"/>
                    <a:gd name="T29" fmla="*/ 6 h 17"/>
                    <a:gd name="T30" fmla="*/ 9 w 29"/>
                    <a:gd name="T31" fmla="*/ 5 h 17"/>
                    <a:gd name="T32" fmla="*/ 9 w 29"/>
                    <a:gd name="T33" fmla="*/ 4 h 17"/>
                    <a:gd name="T34" fmla="*/ 7 w 29"/>
                    <a:gd name="T35" fmla="*/ 2 h 17"/>
                    <a:gd name="T36" fmla="*/ 5 w 29"/>
                    <a:gd name="T37" fmla="*/ 2 h 17"/>
                    <a:gd name="T38" fmla="*/ 3 w 29"/>
                    <a:gd name="T39" fmla="*/ 1 h 17"/>
                    <a:gd name="T40" fmla="*/ 1 w 29"/>
                    <a:gd name="T41" fmla="*/ 5 h 17"/>
                    <a:gd name="T42" fmla="*/ 5 w 29"/>
                    <a:gd name="T43"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17">
                      <a:moveTo>
                        <a:pt x="5" y="5"/>
                      </a:moveTo>
                      <a:cubicBezTo>
                        <a:pt x="5" y="5"/>
                        <a:pt x="7" y="3"/>
                        <a:pt x="7" y="9"/>
                      </a:cubicBezTo>
                      <a:cubicBezTo>
                        <a:pt x="8" y="12"/>
                        <a:pt x="8" y="12"/>
                        <a:pt x="8" y="12"/>
                      </a:cubicBezTo>
                      <a:cubicBezTo>
                        <a:pt x="8" y="12"/>
                        <a:pt x="6" y="12"/>
                        <a:pt x="7" y="14"/>
                      </a:cubicBezTo>
                      <a:cubicBezTo>
                        <a:pt x="7" y="16"/>
                        <a:pt x="10" y="15"/>
                        <a:pt x="10" y="15"/>
                      </a:cubicBezTo>
                      <a:cubicBezTo>
                        <a:pt x="10" y="15"/>
                        <a:pt x="11" y="14"/>
                        <a:pt x="12" y="15"/>
                      </a:cubicBezTo>
                      <a:cubicBezTo>
                        <a:pt x="12" y="15"/>
                        <a:pt x="15" y="17"/>
                        <a:pt x="18" y="16"/>
                      </a:cubicBezTo>
                      <a:cubicBezTo>
                        <a:pt x="19" y="16"/>
                        <a:pt x="19" y="16"/>
                        <a:pt x="19" y="16"/>
                      </a:cubicBezTo>
                      <a:cubicBezTo>
                        <a:pt x="19" y="16"/>
                        <a:pt x="19" y="13"/>
                        <a:pt x="23" y="16"/>
                      </a:cubicBezTo>
                      <a:cubicBezTo>
                        <a:pt x="23" y="16"/>
                        <a:pt x="26" y="16"/>
                        <a:pt x="25" y="13"/>
                      </a:cubicBezTo>
                      <a:cubicBezTo>
                        <a:pt x="25" y="13"/>
                        <a:pt x="27" y="13"/>
                        <a:pt x="27" y="11"/>
                      </a:cubicBezTo>
                      <a:cubicBezTo>
                        <a:pt x="27" y="11"/>
                        <a:pt x="29" y="9"/>
                        <a:pt x="23" y="9"/>
                      </a:cubicBezTo>
                      <a:cubicBezTo>
                        <a:pt x="23" y="9"/>
                        <a:pt x="20" y="7"/>
                        <a:pt x="18" y="8"/>
                      </a:cubicBezTo>
                      <a:cubicBezTo>
                        <a:pt x="18" y="8"/>
                        <a:pt x="17" y="10"/>
                        <a:pt x="14" y="8"/>
                      </a:cubicBezTo>
                      <a:cubicBezTo>
                        <a:pt x="10" y="6"/>
                        <a:pt x="10" y="6"/>
                        <a:pt x="10" y="6"/>
                      </a:cubicBezTo>
                      <a:cubicBezTo>
                        <a:pt x="10" y="6"/>
                        <a:pt x="10" y="5"/>
                        <a:pt x="9" y="5"/>
                      </a:cubicBezTo>
                      <a:cubicBezTo>
                        <a:pt x="9" y="5"/>
                        <a:pt x="8" y="4"/>
                        <a:pt x="9" y="4"/>
                      </a:cubicBezTo>
                      <a:cubicBezTo>
                        <a:pt x="9" y="4"/>
                        <a:pt x="9" y="2"/>
                        <a:pt x="7" y="2"/>
                      </a:cubicBezTo>
                      <a:cubicBezTo>
                        <a:pt x="7" y="2"/>
                        <a:pt x="5" y="5"/>
                        <a:pt x="5" y="2"/>
                      </a:cubicBezTo>
                      <a:cubicBezTo>
                        <a:pt x="5" y="2"/>
                        <a:pt x="4" y="1"/>
                        <a:pt x="3" y="1"/>
                      </a:cubicBezTo>
                      <a:cubicBezTo>
                        <a:pt x="3" y="1"/>
                        <a:pt x="0" y="0"/>
                        <a:pt x="1" y="5"/>
                      </a:cubicBezTo>
                      <a:cubicBezTo>
                        <a:pt x="1" y="5"/>
                        <a:pt x="2" y="7"/>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2" name="Freeform 88">
                  <a:extLst>
                    <a:ext uri="{FF2B5EF4-FFF2-40B4-BE49-F238E27FC236}">
                      <a16:creationId xmlns:a16="http://schemas.microsoft.com/office/drawing/2014/main" id="{974B54CD-5139-43F1-8A62-E7E5E1C4698A}"/>
                    </a:ext>
                  </a:extLst>
                </p:cNvPr>
                <p:cNvSpPr>
                  <a:spLocks/>
                </p:cNvSpPr>
                <p:nvPr/>
              </p:nvSpPr>
              <p:spPr bwMode="auto">
                <a:xfrm>
                  <a:off x="5859463" y="1524001"/>
                  <a:ext cx="19050" cy="22225"/>
                </a:xfrm>
                <a:custGeom>
                  <a:avLst/>
                  <a:gdLst>
                    <a:gd name="T0" fmla="*/ 4 w 5"/>
                    <a:gd name="T1" fmla="*/ 3 h 6"/>
                    <a:gd name="T2" fmla="*/ 4 w 5"/>
                    <a:gd name="T3" fmla="*/ 0 h 6"/>
                    <a:gd name="T4" fmla="*/ 1 w 5"/>
                    <a:gd name="T5" fmla="*/ 5 h 6"/>
                    <a:gd name="T6" fmla="*/ 4 w 5"/>
                    <a:gd name="T7" fmla="*/ 3 h 6"/>
                  </a:gdLst>
                  <a:ahLst/>
                  <a:cxnLst>
                    <a:cxn ang="0">
                      <a:pos x="T0" y="T1"/>
                    </a:cxn>
                    <a:cxn ang="0">
                      <a:pos x="T2" y="T3"/>
                    </a:cxn>
                    <a:cxn ang="0">
                      <a:pos x="T4" y="T5"/>
                    </a:cxn>
                    <a:cxn ang="0">
                      <a:pos x="T6" y="T7"/>
                    </a:cxn>
                  </a:cxnLst>
                  <a:rect l="0" t="0" r="r" b="b"/>
                  <a:pathLst>
                    <a:path w="5" h="6">
                      <a:moveTo>
                        <a:pt x="4" y="3"/>
                      </a:moveTo>
                      <a:cubicBezTo>
                        <a:pt x="4" y="3"/>
                        <a:pt x="5" y="0"/>
                        <a:pt x="4" y="0"/>
                      </a:cubicBezTo>
                      <a:cubicBezTo>
                        <a:pt x="4" y="0"/>
                        <a:pt x="0" y="3"/>
                        <a:pt x="1" y="5"/>
                      </a:cubicBezTo>
                      <a:cubicBezTo>
                        <a:pt x="1" y="5"/>
                        <a:pt x="4" y="6"/>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3" name="Freeform 89">
                  <a:extLst>
                    <a:ext uri="{FF2B5EF4-FFF2-40B4-BE49-F238E27FC236}">
                      <a16:creationId xmlns:a16="http://schemas.microsoft.com/office/drawing/2014/main" id="{3CD2D6FF-A567-42CB-8003-4A65B353339E}"/>
                    </a:ext>
                  </a:extLst>
                </p:cNvPr>
                <p:cNvSpPr>
                  <a:spLocks/>
                </p:cNvSpPr>
                <p:nvPr/>
              </p:nvSpPr>
              <p:spPr bwMode="auto">
                <a:xfrm>
                  <a:off x="6024563" y="1584326"/>
                  <a:ext cx="44450" cy="71438"/>
                </a:xfrm>
                <a:custGeom>
                  <a:avLst/>
                  <a:gdLst>
                    <a:gd name="T0" fmla="*/ 5 w 12"/>
                    <a:gd name="T1" fmla="*/ 11 h 19"/>
                    <a:gd name="T2" fmla="*/ 8 w 12"/>
                    <a:gd name="T3" fmla="*/ 9 h 19"/>
                    <a:gd name="T4" fmla="*/ 10 w 12"/>
                    <a:gd name="T5" fmla="*/ 4 h 19"/>
                    <a:gd name="T6" fmla="*/ 8 w 12"/>
                    <a:gd name="T7" fmla="*/ 2 h 19"/>
                    <a:gd name="T8" fmla="*/ 5 w 12"/>
                    <a:gd name="T9" fmla="*/ 1 h 19"/>
                    <a:gd name="T10" fmla="*/ 3 w 12"/>
                    <a:gd name="T11" fmla="*/ 1 h 19"/>
                    <a:gd name="T12" fmla="*/ 1 w 12"/>
                    <a:gd name="T13" fmla="*/ 3 h 19"/>
                    <a:gd name="T14" fmla="*/ 0 w 12"/>
                    <a:gd name="T15" fmla="*/ 5 h 19"/>
                    <a:gd name="T16" fmla="*/ 0 w 12"/>
                    <a:gd name="T17" fmla="*/ 8 h 19"/>
                    <a:gd name="T18" fmla="*/ 1 w 12"/>
                    <a:gd name="T19" fmla="*/ 12 h 19"/>
                    <a:gd name="T20" fmla="*/ 1 w 12"/>
                    <a:gd name="T21" fmla="*/ 17 h 19"/>
                    <a:gd name="T22" fmla="*/ 4 w 12"/>
                    <a:gd name="T23" fmla="*/ 15 h 19"/>
                    <a:gd name="T24" fmla="*/ 5 w 12"/>
                    <a:gd name="T25"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9">
                      <a:moveTo>
                        <a:pt x="5" y="11"/>
                      </a:moveTo>
                      <a:cubicBezTo>
                        <a:pt x="5" y="11"/>
                        <a:pt x="7" y="11"/>
                        <a:pt x="8" y="9"/>
                      </a:cubicBezTo>
                      <a:cubicBezTo>
                        <a:pt x="8" y="9"/>
                        <a:pt x="10" y="7"/>
                        <a:pt x="10" y="4"/>
                      </a:cubicBezTo>
                      <a:cubicBezTo>
                        <a:pt x="10" y="4"/>
                        <a:pt x="12" y="2"/>
                        <a:pt x="8" y="2"/>
                      </a:cubicBezTo>
                      <a:cubicBezTo>
                        <a:pt x="8" y="2"/>
                        <a:pt x="6" y="3"/>
                        <a:pt x="5" y="1"/>
                      </a:cubicBezTo>
                      <a:cubicBezTo>
                        <a:pt x="5" y="1"/>
                        <a:pt x="3" y="1"/>
                        <a:pt x="3" y="1"/>
                      </a:cubicBezTo>
                      <a:cubicBezTo>
                        <a:pt x="3" y="1"/>
                        <a:pt x="3" y="0"/>
                        <a:pt x="1" y="3"/>
                      </a:cubicBezTo>
                      <a:cubicBezTo>
                        <a:pt x="1" y="3"/>
                        <a:pt x="0" y="5"/>
                        <a:pt x="0" y="5"/>
                      </a:cubicBezTo>
                      <a:cubicBezTo>
                        <a:pt x="0" y="5"/>
                        <a:pt x="1" y="7"/>
                        <a:pt x="0" y="8"/>
                      </a:cubicBezTo>
                      <a:cubicBezTo>
                        <a:pt x="0" y="8"/>
                        <a:pt x="0" y="9"/>
                        <a:pt x="1" y="12"/>
                      </a:cubicBezTo>
                      <a:cubicBezTo>
                        <a:pt x="1" y="17"/>
                        <a:pt x="1" y="17"/>
                        <a:pt x="1" y="17"/>
                      </a:cubicBezTo>
                      <a:cubicBezTo>
                        <a:pt x="1" y="17"/>
                        <a:pt x="4" y="19"/>
                        <a:pt x="4" y="15"/>
                      </a:cubicBezTo>
                      <a:cubicBezTo>
                        <a:pt x="4" y="15"/>
                        <a:pt x="2" y="11"/>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4" name="Freeform 90">
                  <a:extLst>
                    <a:ext uri="{FF2B5EF4-FFF2-40B4-BE49-F238E27FC236}">
                      <a16:creationId xmlns:a16="http://schemas.microsoft.com/office/drawing/2014/main" id="{F1588BE1-A56D-4258-B94D-015EFB922140}"/>
                    </a:ext>
                  </a:extLst>
                </p:cNvPr>
                <p:cNvSpPr>
                  <a:spLocks/>
                </p:cNvSpPr>
                <p:nvPr/>
              </p:nvSpPr>
              <p:spPr bwMode="auto">
                <a:xfrm>
                  <a:off x="5934075" y="1576388"/>
                  <a:ext cx="52388" cy="79375"/>
                </a:xfrm>
                <a:custGeom>
                  <a:avLst/>
                  <a:gdLst>
                    <a:gd name="T0" fmla="*/ 14 w 14"/>
                    <a:gd name="T1" fmla="*/ 11 h 21"/>
                    <a:gd name="T2" fmla="*/ 14 w 14"/>
                    <a:gd name="T3" fmla="*/ 9 h 21"/>
                    <a:gd name="T4" fmla="*/ 11 w 14"/>
                    <a:gd name="T5" fmla="*/ 9 h 21"/>
                    <a:gd name="T6" fmla="*/ 13 w 14"/>
                    <a:gd name="T7" fmla="*/ 7 h 21"/>
                    <a:gd name="T8" fmla="*/ 13 w 14"/>
                    <a:gd name="T9" fmla="*/ 2 h 21"/>
                    <a:gd name="T10" fmla="*/ 12 w 14"/>
                    <a:gd name="T11" fmla="*/ 1 h 21"/>
                    <a:gd name="T12" fmla="*/ 9 w 14"/>
                    <a:gd name="T13" fmla="*/ 2 h 21"/>
                    <a:gd name="T14" fmla="*/ 4 w 14"/>
                    <a:gd name="T15" fmla="*/ 3 h 21"/>
                    <a:gd name="T16" fmla="*/ 6 w 14"/>
                    <a:gd name="T17" fmla="*/ 7 h 21"/>
                    <a:gd name="T18" fmla="*/ 6 w 14"/>
                    <a:gd name="T19" fmla="*/ 10 h 21"/>
                    <a:gd name="T20" fmla="*/ 3 w 14"/>
                    <a:gd name="T21" fmla="*/ 8 h 21"/>
                    <a:gd name="T22" fmla="*/ 1 w 14"/>
                    <a:gd name="T23" fmla="*/ 11 h 21"/>
                    <a:gd name="T24" fmla="*/ 4 w 14"/>
                    <a:gd name="T25" fmla="*/ 14 h 21"/>
                    <a:gd name="T26" fmla="*/ 6 w 14"/>
                    <a:gd name="T27" fmla="*/ 17 h 21"/>
                    <a:gd name="T28" fmla="*/ 11 w 14"/>
                    <a:gd name="T29" fmla="*/ 20 h 21"/>
                    <a:gd name="T30" fmla="*/ 14 w 14"/>
                    <a:gd name="T31" fmla="*/ 17 h 21"/>
                    <a:gd name="T32" fmla="*/ 14 w 14"/>
                    <a:gd name="T33"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1">
                      <a:moveTo>
                        <a:pt x="14" y="11"/>
                      </a:moveTo>
                      <a:cubicBezTo>
                        <a:pt x="14" y="9"/>
                        <a:pt x="14" y="9"/>
                        <a:pt x="14" y="9"/>
                      </a:cubicBezTo>
                      <a:cubicBezTo>
                        <a:pt x="14" y="9"/>
                        <a:pt x="11" y="11"/>
                        <a:pt x="11" y="9"/>
                      </a:cubicBezTo>
                      <a:cubicBezTo>
                        <a:pt x="11" y="9"/>
                        <a:pt x="12" y="6"/>
                        <a:pt x="13" y="7"/>
                      </a:cubicBezTo>
                      <a:cubicBezTo>
                        <a:pt x="13" y="7"/>
                        <a:pt x="14" y="3"/>
                        <a:pt x="13" y="2"/>
                      </a:cubicBezTo>
                      <a:cubicBezTo>
                        <a:pt x="12" y="1"/>
                        <a:pt x="12" y="1"/>
                        <a:pt x="12" y="1"/>
                      </a:cubicBezTo>
                      <a:cubicBezTo>
                        <a:pt x="12" y="1"/>
                        <a:pt x="10" y="1"/>
                        <a:pt x="9" y="2"/>
                      </a:cubicBezTo>
                      <a:cubicBezTo>
                        <a:pt x="9" y="2"/>
                        <a:pt x="4" y="0"/>
                        <a:pt x="4" y="3"/>
                      </a:cubicBezTo>
                      <a:cubicBezTo>
                        <a:pt x="4" y="3"/>
                        <a:pt x="4" y="5"/>
                        <a:pt x="6" y="7"/>
                      </a:cubicBezTo>
                      <a:cubicBezTo>
                        <a:pt x="6" y="7"/>
                        <a:pt x="8" y="9"/>
                        <a:pt x="6" y="10"/>
                      </a:cubicBezTo>
                      <a:cubicBezTo>
                        <a:pt x="6" y="10"/>
                        <a:pt x="4" y="10"/>
                        <a:pt x="3" y="8"/>
                      </a:cubicBezTo>
                      <a:cubicBezTo>
                        <a:pt x="3" y="8"/>
                        <a:pt x="0" y="7"/>
                        <a:pt x="1" y="11"/>
                      </a:cubicBezTo>
                      <a:cubicBezTo>
                        <a:pt x="1" y="11"/>
                        <a:pt x="2" y="14"/>
                        <a:pt x="4" y="14"/>
                      </a:cubicBezTo>
                      <a:cubicBezTo>
                        <a:pt x="4" y="14"/>
                        <a:pt x="5" y="15"/>
                        <a:pt x="6" y="17"/>
                      </a:cubicBezTo>
                      <a:cubicBezTo>
                        <a:pt x="6" y="17"/>
                        <a:pt x="7" y="21"/>
                        <a:pt x="11" y="20"/>
                      </a:cubicBezTo>
                      <a:cubicBezTo>
                        <a:pt x="11" y="20"/>
                        <a:pt x="14" y="19"/>
                        <a:pt x="14" y="17"/>
                      </a:cubicBezTo>
                      <a:cubicBezTo>
                        <a:pt x="14" y="17"/>
                        <a:pt x="14" y="12"/>
                        <a:pt x="1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5" name="Freeform 91">
                  <a:extLst>
                    <a:ext uri="{FF2B5EF4-FFF2-40B4-BE49-F238E27FC236}">
                      <a16:creationId xmlns:a16="http://schemas.microsoft.com/office/drawing/2014/main" id="{EECB2970-C54B-4799-A98B-5FC4BED18469}"/>
                    </a:ext>
                  </a:extLst>
                </p:cNvPr>
                <p:cNvSpPr>
                  <a:spLocks/>
                </p:cNvSpPr>
                <p:nvPr/>
              </p:nvSpPr>
              <p:spPr bwMode="auto">
                <a:xfrm>
                  <a:off x="6118225" y="2297113"/>
                  <a:ext cx="19050" cy="7938"/>
                </a:xfrm>
                <a:custGeom>
                  <a:avLst/>
                  <a:gdLst>
                    <a:gd name="T0" fmla="*/ 2 w 5"/>
                    <a:gd name="T1" fmla="*/ 0 h 2"/>
                    <a:gd name="T2" fmla="*/ 1 w 5"/>
                    <a:gd name="T3" fmla="*/ 0 h 2"/>
                    <a:gd name="T4" fmla="*/ 0 w 5"/>
                    <a:gd name="T5" fmla="*/ 1 h 2"/>
                    <a:gd name="T6" fmla="*/ 1 w 5"/>
                    <a:gd name="T7" fmla="*/ 1 h 2"/>
                    <a:gd name="T8" fmla="*/ 3 w 5"/>
                    <a:gd name="T9" fmla="*/ 1 h 2"/>
                    <a:gd name="T10" fmla="*/ 4 w 5"/>
                    <a:gd name="T11" fmla="*/ 1 h 2"/>
                    <a:gd name="T12" fmla="*/ 4 w 5"/>
                    <a:gd name="T13" fmla="*/ 0 h 2"/>
                    <a:gd name="T14" fmla="*/ 2 w 5"/>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2" y="0"/>
                      </a:moveTo>
                      <a:cubicBezTo>
                        <a:pt x="1" y="0"/>
                        <a:pt x="1" y="0"/>
                        <a:pt x="1" y="0"/>
                      </a:cubicBezTo>
                      <a:cubicBezTo>
                        <a:pt x="1" y="0"/>
                        <a:pt x="0" y="0"/>
                        <a:pt x="0" y="1"/>
                      </a:cubicBezTo>
                      <a:cubicBezTo>
                        <a:pt x="0" y="1"/>
                        <a:pt x="1" y="1"/>
                        <a:pt x="1" y="1"/>
                      </a:cubicBezTo>
                      <a:cubicBezTo>
                        <a:pt x="3" y="1"/>
                        <a:pt x="3" y="1"/>
                        <a:pt x="3" y="1"/>
                      </a:cubicBezTo>
                      <a:cubicBezTo>
                        <a:pt x="3" y="1"/>
                        <a:pt x="4" y="2"/>
                        <a:pt x="4" y="1"/>
                      </a:cubicBezTo>
                      <a:cubicBezTo>
                        <a:pt x="5" y="1"/>
                        <a:pt x="4" y="0"/>
                        <a:pt x="4"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6" name="Oval 92">
                  <a:extLst>
                    <a:ext uri="{FF2B5EF4-FFF2-40B4-BE49-F238E27FC236}">
                      <a16:creationId xmlns:a16="http://schemas.microsoft.com/office/drawing/2014/main" id="{C55118B6-0652-4C0B-BAEF-A2C9B3B8A356}"/>
                    </a:ext>
                  </a:extLst>
                </p:cNvPr>
                <p:cNvSpPr>
                  <a:spLocks noChangeArrowheads="1"/>
                </p:cNvSpPr>
                <p:nvPr/>
              </p:nvSpPr>
              <p:spPr bwMode="auto">
                <a:xfrm>
                  <a:off x="6118225" y="2227263"/>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7" name="Freeform 93">
                  <a:extLst>
                    <a:ext uri="{FF2B5EF4-FFF2-40B4-BE49-F238E27FC236}">
                      <a16:creationId xmlns:a16="http://schemas.microsoft.com/office/drawing/2014/main" id="{6BFA7F9B-BBEE-45EA-B654-691ABEE16350}"/>
                    </a:ext>
                  </a:extLst>
                </p:cNvPr>
                <p:cNvSpPr>
                  <a:spLocks/>
                </p:cNvSpPr>
                <p:nvPr/>
              </p:nvSpPr>
              <p:spPr bwMode="auto">
                <a:xfrm>
                  <a:off x="6134100" y="2252663"/>
                  <a:ext cx="11113" cy="11113"/>
                </a:xfrm>
                <a:custGeom>
                  <a:avLst/>
                  <a:gdLst>
                    <a:gd name="T0" fmla="*/ 0 w 3"/>
                    <a:gd name="T1" fmla="*/ 0 h 3"/>
                    <a:gd name="T2" fmla="*/ 1 w 3"/>
                    <a:gd name="T3" fmla="*/ 1 h 3"/>
                    <a:gd name="T4" fmla="*/ 2 w 3"/>
                    <a:gd name="T5" fmla="*/ 3 h 3"/>
                    <a:gd name="T6" fmla="*/ 3 w 3"/>
                    <a:gd name="T7" fmla="*/ 2 h 3"/>
                    <a:gd name="T8" fmla="*/ 2 w 3"/>
                    <a:gd name="T9" fmla="*/ 1 h 3"/>
                    <a:gd name="T10" fmla="*/ 1 w 3"/>
                    <a:gd name="T11" fmla="*/ 0 h 3"/>
                    <a:gd name="T12" fmla="*/ 0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0"/>
                      </a:moveTo>
                      <a:cubicBezTo>
                        <a:pt x="1" y="1"/>
                        <a:pt x="1" y="1"/>
                        <a:pt x="1" y="1"/>
                      </a:cubicBezTo>
                      <a:cubicBezTo>
                        <a:pt x="2" y="3"/>
                        <a:pt x="2" y="3"/>
                        <a:pt x="2" y="3"/>
                      </a:cubicBezTo>
                      <a:cubicBezTo>
                        <a:pt x="2" y="3"/>
                        <a:pt x="3" y="3"/>
                        <a:pt x="3" y="2"/>
                      </a:cubicBezTo>
                      <a:cubicBezTo>
                        <a:pt x="3" y="2"/>
                        <a:pt x="2" y="1"/>
                        <a:pt x="2" y="1"/>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8" name="Oval 94">
                  <a:extLst>
                    <a:ext uri="{FF2B5EF4-FFF2-40B4-BE49-F238E27FC236}">
                      <a16:creationId xmlns:a16="http://schemas.microsoft.com/office/drawing/2014/main" id="{615BCA85-7316-4852-9FB4-84C3363F1453}"/>
                    </a:ext>
                  </a:extLst>
                </p:cNvPr>
                <p:cNvSpPr>
                  <a:spLocks noChangeArrowheads="1"/>
                </p:cNvSpPr>
                <p:nvPr/>
              </p:nvSpPr>
              <p:spPr bwMode="auto">
                <a:xfrm>
                  <a:off x="6140450" y="2227263"/>
                  <a:ext cx="4763"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999" name="Oval 95">
                  <a:extLst>
                    <a:ext uri="{FF2B5EF4-FFF2-40B4-BE49-F238E27FC236}">
                      <a16:creationId xmlns:a16="http://schemas.microsoft.com/office/drawing/2014/main" id="{7A2BA5D4-5293-4CB1-AAF6-F37EC9240685}"/>
                    </a:ext>
                  </a:extLst>
                </p:cNvPr>
                <p:cNvSpPr>
                  <a:spLocks noChangeArrowheads="1"/>
                </p:cNvSpPr>
                <p:nvPr/>
              </p:nvSpPr>
              <p:spPr bwMode="auto">
                <a:xfrm>
                  <a:off x="6224588" y="2297113"/>
                  <a:ext cx="6350" cy="4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0" name="Freeform 96">
                  <a:extLst>
                    <a:ext uri="{FF2B5EF4-FFF2-40B4-BE49-F238E27FC236}">
                      <a16:creationId xmlns:a16="http://schemas.microsoft.com/office/drawing/2014/main" id="{736041FA-1A03-4472-89F8-D3ADA23C8625}"/>
                    </a:ext>
                  </a:extLst>
                </p:cNvPr>
                <p:cNvSpPr>
                  <a:spLocks/>
                </p:cNvSpPr>
                <p:nvPr/>
              </p:nvSpPr>
              <p:spPr bwMode="auto">
                <a:xfrm>
                  <a:off x="6065838" y="2255838"/>
                  <a:ext cx="87313" cy="34925"/>
                </a:xfrm>
                <a:custGeom>
                  <a:avLst/>
                  <a:gdLst>
                    <a:gd name="T0" fmla="*/ 22 w 23"/>
                    <a:gd name="T1" fmla="*/ 8 h 9"/>
                    <a:gd name="T2" fmla="*/ 22 w 23"/>
                    <a:gd name="T3" fmla="*/ 7 h 9"/>
                    <a:gd name="T4" fmla="*/ 19 w 23"/>
                    <a:gd name="T5" fmla="*/ 5 h 9"/>
                    <a:gd name="T6" fmla="*/ 19 w 23"/>
                    <a:gd name="T7" fmla="*/ 5 h 9"/>
                    <a:gd name="T8" fmla="*/ 14 w 23"/>
                    <a:gd name="T9" fmla="*/ 4 h 9"/>
                    <a:gd name="T10" fmla="*/ 12 w 23"/>
                    <a:gd name="T11" fmla="*/ 3 h 9"/>
                    <a:gd name="T12" fmla="*/ 10 w 23"/>
                    <a:gd name="T13" fmla="*/ 1 h 9"/>
                    <a:gd name="T14" fmla="*/ 5 w 23"/>
                    <a:gd name="T15" fmla="*/ 0 h 9"/>
                    <a:gd name="T16" fmla="*/ 3 w 23"/>
                    <a:gd name="T17" fmla="*/ 1 h 9"/>
                    <a:gd name="T18" fmla="*/ 0 w 23"/>
                    <a:gd name="T19" fmla="*/ 3 h 9"/>
                    <a:gd name="T20" fmla="*/ 2 w 23"/>
                    <a:gd name="T21" fmla="*/ 4 h 9"/>
                    <a:gd name="T22" fmla="*/ 6 w 23"/>
                    <a:gd name="T23" fmla="*/ 3 h 9"/>
                    <a:gd name="T24" fmla="*/ 9 w 23"/>
                    <a:gd name="T25" fmla="*/ 4 h 9"/>
                    <a:gd name="T26" fmla="*/ 11 w 23"/>
                    <a:gd name="T27" fmla="*/ 5 h 9"/>
                    <a:gd name="T28" fmla="*/ 14 w 23"/>
                    <a:gd name="T29" fmla="*/ 6 h 9"/>
                    <a:gd name="T30" fmla="*/ 16 w 23"/>
                    <a:gd name="T31" fmla="*/ 7 h 9"/>
                    <a:gd name="T32" fmla="*/ 16 w 23"/>
                    <a:gd name="T33" fmla="*/ 7 h 9"/>
                    <a:gd name="T34" fmla="*/ 15 w 23"/>
                    <a:gd name="T35" fmla="*/ 8 h 9"/>
                    <a:gd name="T36" fmla="*/ 15 w 23"/>
                    <a:gd name="T37" fmla="*/ 8 h 9"/>
                    <a:gd name="T38" fmla="*/ 20 w 23"/>
                    <a:gd name="T39" fmla="*/ 8 h 9"/>
                    <a:gd name="T40" fmla="*/ 22 w 23"/>
                    <a:gd name="T4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9">
                      <a:moveTo>
                        <a:pt x="22" y="8"/>
                      </a:moveTo>
                      <a:cubicBezTo>
                        <a:pt x="22" y="8"/>
                        <a:pt x="23" y="7"/>
                        <a:pt x="22" y="7"/>
                      </a:cubicBezTo>
                      <a:cubicBezTo>
                        <a:pt x="19" y="5"/>
                        <a:pt x="19" y="5"/>
                        <a:pt x="19" y="5"/>
                      </a:cubicBezTo>
                      <a:cubicBezTo>
                        <a:pt x="19" y="5"/>
                        <a:pt x="19" y="5"/>
                        <a:pt x="19" y="5"/>
                      </a:cubicBezTo>
                      <a:cubicBezTo>
                        <a:pt x="14" y="4"/>
                        <a:pt x="14" y="4"/>
                        <a:pt x="14" y="4"/>
                      </a:cubicBezTo>
                      <a:cubicBezTo>
                        <a:pt x="12" y="3"/>
                        <a:pt x="12" y="3"/>
                        <a:pt x="12" y="3"/>
                      </a:cubicBezTo>
                      <a:cubicBezTo>
                        <a:pt x="12" y="3"/>
                        <a:pt x="11" y="3"/>
                        <a:pt x="10" y="1"/>
                      </a:cubicBezTo>
                      <a:cubicBezTo>
                        <a:pt x="5" y="0"/>
                        <a:pt x="5" y="0"/>
                        <a:pt x="5" y="0"/>
                      </a:cubicBezTo>
                      <a:cubicBezTo>
                        <a:pt x="3" y="1"/>
                        <a:pt x="3" y="1"/>
                        <a:pt x="3" y="1"/>
                      </a:cubicBezTo>
                      <a:cubicBezTo>
                        <a:pt x="3" y="1"/>
                        <a:pt x="0" y="2"/>
                        <a:pt x="0" y="3"/>
                      </a:cubicBezTo>
                      <a:cubicBezTo>
                        <a:pt x="0" y="3"/>
                        <a:pt x="1" y="4"/>
                        <a:pt x="2" y="4"/>
                      </a:cubicBezTo>
                      <a:cubicBezTo>
                        <a:pt x="3" y="3"/>
                        <a:pt x="5" y="2"/>
                        <a:pt x="6" y="3"/>
                      </a:cubicBezTo>
                      <a:cubicBezTo>
                        <a:pt x="6" y="3"/>
                        <a:pt x="8" y="4"/>
                        <a:pt x="9" y="4"/>
                      </a:cubicBezTo>
                      <a:cubicBezTo>
                        <a:pt x="11" y="5"/>
                        <a:pt x="11" y="5"/>
                        <a:pt x="11" y="5"/>
                      </a:cubicBezTo>
                      <a:cubicBezTo>
                        <a:pt x="11" y="5"/>
                        <a:pt x="12" y="6"/>
                        <a:pt x="14" y="6"/>
                      </a:cubicBezTo>
                      <a:cubicBezTo>
                        <a:pt x="16" y="7"/>
                        <a:pt x="16" y="7"/>
                        <a:pt x="16" y="7"/>
                      </a:cubicBezTo>
                      <a:cubicBezTo>
                        <a:pt x="16" y="7"/>
                        <a:pt x="16" y="7"/>
                        <a:pt x="16" y="7"/>
                      </a:cubicBezTo>
                      <a:cubicBezTo>
                        <a:pt x="15" y="8"/>
                        <a:pt x="15" y="8"/>
                        <a:pt x="15" y="8"/>
                      </a:cubicBezTo>
                      <a:cubicBezTo>
                        <a:pt x="15" y="8"/>
                        <a:pt x="15" y="8"/>
                        <a:pt x="15" y="8"/>
                      </a:cubicBezTo>
                      <a:cubicBezTo>
                        <a:pt x="15" y="8"/>
                        <a:pt x="19" y="9"/>
                        <a:pt x="20" y="8"/>
                      </a:cubicBezTo>
                      <a:lnTo>
                        <a:pt x="2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1" name="Freeform 97">
                  <a:extLst>
                    <a:ext uri="{FF2B5EF4-FFF2-40B4-BE49-F238E27FC236}">
                      <a16:creationId xmlns:a16="http://schemas.microsoft.com/office/drawing/2014/main" id="{8C87D8F3-43E3-4B84-9B9D-2E2AE32E8E9A}"/>
                    </a:ext>
                  </a:extLst>
                </p:cNvPr>
                <p:cNvSpPr>
                  <a:spLocks/>
                </p:cNvSpPr>
                <p:nvPr/>
              </p:nvSpPr>
              <p:spPr bwMode="auto">
                <a:xfrm>
                  <a:off x="6200775" y="2297113"/>
                  <a:ext cx="15875" cy="7938"/>
                </a:xfrm>
                <a:custGeom>
                  <a:avLst/>
                  <a:gdLst>
                    <a:gd name="T0" fmla="*/ 3 w 10"/>
                    <a:gd name="T1" fmla="*/ 0 h 5"/>
                    <a:gd name="T2" fmla="*/ 0 w 10"/>
                    <a:gd name="T3" fmla="*/ 0 h 5"/>
                    <a:gd name="T4" fmla="*/ 0 w 10"/>
                    <a:gd name="T5" fmla="*/ 0 h 5"/>
                    <a:gd name="T6" fmla="*/ 0 w 10"/>
                    <a:gd name="T7" fmla="*/ 3 h 5"/>
                    <a:gd name="T8" fmla="*/ 3 w 10"/>
                    <a:gd name="T9" fmla="*/ 5 h 5"/>
                    <a:gd name="T10" fmla="*/ 5 w 10"/>
                    <a:gd name="T11" fmla="*/ 3 h 5"/>
                    <a:gd name="T12" fmla="*/ 7 w 10"/>
                    <a:gd name="T13" fmla="*/ 5 h 5"/>
                    <a:gd name="T14" fmla="*/ 10 w 10"/>
                    <a:gd name="T15" fmla="*/ 3 h 5"/>
                    <a:gd name="T16" fmla="*/ 10 w 10"/>
                    <a:gd name="T17" fmla="*/ 0 h 5"/>
                    <a:gd name="T18" fmla="*/ 7 w 10"/>
                    <a:gd name="T19" fmla="*/ 0 h 5"/>
                    <a:gd name="T20" fmla="*/ 3 w 10"/>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5">
                      <a:moveTo>
                        <a:pt x="3" y="0"/>
                      </a:moveTo>
                      <a:lnTo>
                        <a:pt x="0" y="0"/>
                      </a:lnTo>
                      <a:lnTo>
                        <a:pt x="0" y="0"/>
                      </a:lnTo>
                      <a:lnTo>
                        <a:pt x="0" y="3"/>
                      </a:lnTo>
                      <a:lnTo>
                        <a:pt x="3" y="5"/>
                      </a:lnTo>
                      <a:lnTo>
                        <a:pt x="5" y="3"/>
                      </a:lnTo>
                      <a:lnTo>
                        <a:pt x="7" y="5"/>
                      </a:lnTo>
                      <a:lnTo>
                        <a:pt x="10" y="3"/>
                      </a:lnTo>
                      <a:lnTo>
                        <a:pt x="10" y="0"/>
                      </a:lnTo>
                      <a:lnTo>
                        <a:pt x="7" y="0"/>
                      </a:ln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2" name="Freeform 98">
                  <a:extLst>
                    <a:ext uri="{FF2B5EF4-FFF2-40B4-BE49-F238E27FC236}">
                      <a16:creationId xmlns:a16="http://schemas.microsoft.com/office/drawing/2014/main" id="{5D6F4ACB-3F20-4C04-A236-4756D1668674}"/>
                    </a:ext>
                  </a:extLst>
                </p:cNvPr>
                <p:cNvSpPr>
                  <a:spLocks noEditPoints="1"/>
                </p:cNvSpPr>
                <p:nvPr/>
              </p:nvSpPr>
              <p:spPr bwMode="auto">
                <a:xfrm>
                  <a:off x="3341688" y="1158876"/>
                  <a:ext cx="3716338" cy="2093913"/>
                </a:xfrm>
                <a:custGeom>
                  <a:avLst/>
                  <a:gdLst>
                    <a:gd name="T0" fmla="*/ 820 w 989"/>
                    <a:gd name="T1" fmla="*/ 148 h 557"/>
                    <a:gd name="T2" fmla="*/ 193 w 989"/>
                    <a:gd name="T3" fmla="*/ 326 h 557"/>
                    <a:gd name="T4" fmla="*/ 196 w 989"/>
                    <a:gd name="T5" fmla="*/ 335 h 557"/>
                    <a:gd name="T6" fmla="*/ 197 w 989"/>
                    <a:gd name="T7" fmla="*/ 353 h 557"/>
                    <a:gd name="T8" fmla="*/ 227 w 989"/>
                    <a:gd name="T9" fmla="*/ 411 h 557"/>
                    <a:gd name="T10" fmla="*/ 254 w 989"/>
                    <a:gd name="T11" fmla="*/ 363 h 557"/>
                    <a:gd name="T12" fmla="*/ 258 w 989"/>
                    <a:gd name="T13" fmla="*/ 340 h 557"/>
                    <a:gd name="T14" fmla="*/ 256 w 989"/>
                    <a:gd name="T15" fmla="*/ 309 h 557"/>
                    <a:gd name="T16" fmla="*/ 219 w 989"/>
                    <a:gd name="T17" fmla="*/ 270 h 557"/>
                    <a:gd name="T18" fmla="*/ 194 w 989"/>
                    <a:gd name="T19" fmla="*/ 257 h 557"/>
                    <a:gd name="T20" fmla="*/ 191 w 989"/>
                    <a:gd name="T21" fmla="*/ 240 h 557"/>
                    <a:gd name="T22" fmla="*/ 210 w 989"/>
                    <a:gd name="T23" fmla="*/ 252 h 557"/>
                    <a:gd name="T24" fmla="*/ 207 w 989"/>
                    <a:gd name="T25" fmla="*/ 238 h 557"/>
                    <a:gd name="T26" fmla="*/ 228 w 989"/>
                    <a:gd name="T27" fmla="*/ 249 h 557"/>
                    <a:gd name="T28" fmla="*/ 242 w 989"/>
                    <a:gd name="T29" fmla="*/ 234 h 557"/>
                    <a:gd name="T30" fmla="*/ 251 w 989"/>
                    <a:gd name="T31" fmla="*/ 238 h 557"/>
                    <a:gd name="T32" fmla="*/ 228 w 989"/>
                    <a:gd name="T33" fmla="*/ 254 h 557"/>
                    <a:gd name="T34" fmla="*/ 247 w 989"/>
                    <a:gd name="T35" fmla="*/ 264 h 557"/>
                    <a:gd name="T36" fmla="*/ 259 w 989"/>
                    <a:gd name="T37" fmla="*/ 305 h 557"/>
                    <a:gd name="T38" fmla="*/ 287 w 989"/>
                    <a:gd name="T39" fmla="*/ 300 h 557"/>
                    <a:gd name="T40" fmla="*/ 271 w 989"/>
                    <a:gd name="T41" fmla="*/ 279 h 557"/>
                    <a:gd name="T42" fmla="*/ 293 w 989"/>
                    <a:gd name="T43" fmla="*/ 287 h 557"/>
                    <a:gd name="T44" fmla="*/ 311 w 989"/>
                    <a:gd name="T45" fmla="*/ 289 h 557"/>
                    <a:gd name="T46" fmla="*/ 331 w 989"/>
                    <a:gd name="T47" fmla="*/ 317 h 557"/>
                    <a:gd name="T48" fmla="*/ 366 w 989"/>
                    <a:gd name="T49" fmla="*/ 305 h 557"/>
                    <a:gd name="T50" fmla="*/ 372 w 989"/>
                    <a:gd name="T51" fmla="*/ 310 h 557"/>
                    <a:gd name="T52" fmla="*/ 383 w 989"/>
                    <a:gd name="T53" fmla="*/ 297 h 557"/>
                    <a:gd name="T54" fmla="*/ 412 w 989"/>
                    <a:gd name="T55" fmla="*/ 282 h 557"/>
                    <a:gd name="T56" fmla="*/ 418 w 989"/>
                    <a:gd name="T57" fmla="*/ 251 h 557"/>
                    <a:gd name="T58" fmla="*/ 437 w 989"/>
                    <a:gd name="T59" fmla="*/ 234 h 557"/>
                    <a:gd name="T60" fmla="*/ 451 w 989"/>
                    <a:gd name="T61" fmla="*/ 197 h 557"/>
                    <a:gd name="T62" fmla="*/ 491 w 989"/>
                    <a:gd name="T63" fmla="*/ 192 h 557"/>
                    <a:gd name="T64" fmla="*/ 519 w 989"/>
                    <a:gd name="T65" fmla="*/ 180 h 557"/>
                    <a:gd name="T66" fmla="*/ 546 w 989"/>
                    <a:gd name="T67" fmla="*/ 162 h 557"/>
                    <a:gd name="T68" fmla="*/ 505 w 989"/>
                    <a:gd name="T69" fmla="*/ 142 h 557"/>
                    <a:gd name="T70" fmla="*/ 452 w 989"/>
                    <a:gd name="T71" fmla="*/ 130 h 557"/>
                    <a:gd name="T72" fmla="*/ 409 w 989"/>
                    <a:gd name="T73" fmla="*/ 115 h 557"/>
                    <a:gd name="T74" fmla="*/ 390 w 989"/>
                    <a:gd name="T75" fmla="*/ 91 h 557"/>
                    <a:gd name="T76" fmla="*/ 358 w 989"/>
                    <a:gd name="T77" fmla="*/ 97 h 557"/>
                    <a:gd name="T78" fmla="*/ 338 w 989"/>
                    <a:gd name="T79" fmla="*/ 128 h 557"/>
                    <a:gd name="T80" fmla="*/ 336 w 989"/>
                    <a:gd name="T81" fmla="*/ 152 h 557"/>
                    <a:gd name="T82" fmla="*/ 318 w 989"/>
                    <a:gd name="T83" fmla="*/ 158 h 557"/>
                    <a:gd name="T84" fmla="*/ 312 w 989"/>
                    <a:gd name="T85" fmla="*/ 125 h 557"/>
                    <a:gd name="T86" fmla="*/ 285 w 989"/>
                    <a:gd name="T87" fmla="*/ 144 h 557"/>
                    <a:gd name="T88" fmla="*/ 261 w 989"/>
                    <a:gd name="T89" fmla="*/ 156 h 557"/>
                    <a:gd name="T90" fmla="*/ 242 w 989"/>
                    <a:gd name="T91" fmla="*/ 157 h 557"/>
                    <a:gd name="T92" fmla="*/ 239 w 989"/>
                    <a:gd name="T93" fmla="*/ 138 h 557"/>
                    <a:gd name="T94" fmla="*/ 213 w 989"/>
                    <a:gd name="T95" fmla="*/ 138 h 557"/>
                    <a:gd name="T96" fmla="*/ 195 w 989"/>
                    <a:gd name="T97" fmla="*/ 188 h 557"/>
                    <a:gd name="T98" fmla="*/ 212 w 989"/>
                    <a:gd name="T99" fmla="*/ 177 h 557"/>
                    <a:gd name="T100" fmla="*/ 232 w 989"/>
                    <a:gd name="T101" fmla="*/ 183 h 557"/>
                    <a:gd name="T102" fmla="*/ 216 w 989"/>
                    <a:gd name="T103" fmla="*/ 202 h 557"/>
                    <a:gd name="T104" fmla="*/ 197 w 989"/>
                    <a:gd name="T105" fmla="*/ 203 h 557"/>
                    <a:gd name="T106" fmla="*/ 188 w 989"/>
                    <a:gd name="T107" fmla="*/ 209 h 557"/>
                    <a:gd name="T108" fmla="*/ 180 w 989"/>
                    <a:gd name="T109" fmla="*/ 183 h 557"/>
                    <a:gd name="T110" fmla="*/ 238 w 989"/>
                    <a:gd name="T111" fmla="*/ 82 h 557"/>
                    <a:gd name="T112" fmla="*/ 777 w 989"/>
                    <a:gd name="T113" fmla="*/ 94 h 557"/>
                    <a:gd name="T114" fmla="*/ 763 w 989"/>
                    <a:gd name="T115" fmla="*/ 116 h 557"/>
                    <a:gd name="T116" fmla="*/ 775 w 989"/>
                    <a:gd name="T117" fmla="*/ 127 h 557"/>
                    <a:gd name="T118" fmla="*/ 787 w 989"/>
                    <a:gd name="T119" fmla="*/ 152 h 557"/>
                    <a:gd name="T120" fmla="*/ 800 w 989"/>
                    <a:gd name="T121" fmla="*/ 178 h 557"/>
                    <a:gd name="T122" fmla="*/ 835 w 989"/>
                    <a:gd name="T123" fmla="*/ 37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89" h="557">
                      <a:moveTo>
                        <a:pt x="961" y="0"/>
                      </a:moveTo>
                      <a:cubicBezTo>
                        <a:pt x="29" y="0"/>
                        <a:pt x="29" y="0"/>
                        <a:pt x="29" y="0"/>
                      </a:cubicBezTo>
                      <a:cubicBezTo>
                        <a:pt x="13" y="0"/>
                        <a:pt x="0" y="13"/>
                        <a:pt x="0" y="29"/>
                      </a:cubicBezTo>
                      <a:cubicBezTo>
                        <a:pt x="0" y="528"/>
                        <a:pt x="0" y="528"/>
                        <a:pt x="0" y="528"/>
                      </a:cubicBezTo>
                      <a:cubicBezTo>
                        <a:pt x="0" y="544"/>
                        <a:pt x="13" y="557"/>
                        <a:pt x="29" y="557"/>
                      </a:cubicBezTo>
                      <a:cubicBezTo>
                        <a:pt x="961" y="557"/>
                        <a:pt x="961" y="557"/>
                        <a:pt x="961" y="557"/>
                      </a:cubicBezTo>
                      <a:cubicBezTo>
                        <a:pt x="977" y="557"/>
                        <a:pt x="989" y="544"/>
                        <a:pt x="989" y="528"/>
                      </a:cubicBezTo>
                      <a:cubicBezTo>
                        <a:pt x="989" y="29"/>
                        <a:pt x="989" y="29"/>
                        <a:pt x="989" y="29"/>
                      </a:cubicBezTo>
                      <a:cubicBezTo>
                        <a:pt x="989" y="13"/>
                        <a:pt x="977" y="0"/>
                        <a:pt x="961" y="0"/>
                      </a:cubicBezTo>
                      <a:close/>
                      <a:moveTo>
                        <a:pt x="815" y="152"/>
                      </a:moveTo>
                      <a:cubicBezTo>
                        <a:pt x="816" y="153"/>
                        <a:pt x="817" y="153"/>
                        <a:pt x="817" y="153"/>
                      </a:cubicBezTo>
                      <a:cubicBezTo>
                        <a:pt x="818" y="152"/>
                        <a:pt x="818" y="152"/>
                        <a:pt x="818" y="152"/>
                      </a:cubicBezTo>
                      <a:cubicBezTo>
                        <a:pt x="819" y="150"/>
                        <a:pt x="819" y="150"/>
                        <a:pt x="819" y="150"/>
                      </a:cubicBezTo>
                      <a:cubicBezTo>
                        <a:pt x="818" y="150"/>
                        <a:pt x="818" y="150"/>
                        <a:pt x="818" y="150"/>
                      </a:cubicBezTo>
                      <a:cubicBezTo>
                        <a:pt x="818" y="150"/>
                        <a:pt x="820" y="149"/>
                        <a:pt x="819" y="148"/>
                      </a:cubicBezTo>
                      <a:cubicBezTo>
                        <a:pt x="819" y="148"/>
                        <a:pt x="817" y="147"/>
                        <a:pt x="819" y="147"/>
                      </a:cubicBezTo>
                      <a:cubicBezTo>
                        <a:pt x="820" y="147"/>
                        <a:pt x="820" y="146"/>
                        <a:pt x="820" y="148"/>
                      </a:cubicBezTo>
                      <a:cubicBezTo>
                        <a:pt x="821" y="149"/>
                        <a:pt x="822" y="151"/>
                        <a:pt x="822" y="151"/>
                      </a:cubicBezTo>
                      <a:cubicBezTo>
                        <a:pt x="822" y="151"/>
                        <a:pt x="822" y="151"/>
                        <a:pt x="822" y="151"/>
                      </a:cubicBezTo>
                      <a:cubicBezTo>
                        <a:pt x="822" y="152"/>
                        <a:pt x="822" y="152"/>
                        <a:pt x="822" y="152"/>
                      </a:cubicBezTo>
                      <a:cubicBezTo>
                        <a:pt x="822" y="152"/>
                        <a:pt x="822" y="152"/>
                        <a:pt x="822" y="152"/>
                      </a:cubicBezTo>
                      <a:cubicBezTo>
                        <a:pt x="821" y="152"/>
                        <a:pt x="819" y="152"/>
                        <a:pt x="819" y="152"/>
                      </a:cubicBezTo>
                      <a:cubicBezTo>
                        <a:pt x="819" y="152"/>
                        <a:pt x="818" y="154"/>
                        <a:pt x="817" y="154"/>
                      </a:cubicBezTo>
                      <a:cubicBezTo>
                        <a:pt x="816" y="154"/>
                        <a:pt x="815" y="153"/>
                        <a:pt x="815" y="153"/>
                      </a:cubicBezTo>
                      <a:cubicBezTo>
                        <a:pt x="815" y="153"/>
                        <a:pt x="814" y="152"/>
                        <a:pt x="815" y="152"/>
                      </a:cubicBezTo>
                      <a:close/>
                      <a:moveTo>
                        <a:pt x="835" y="373"/>
                      </a:moveTo>
                      <a:cubicBezTo>
                        <a:pt x="786" y="496"/>
                        <a:pt x="786" y="496"/>
                        <a:pt x="786" y="496"/>
                      </a:cubicBezTo>
                      <a:cubicBezTo>
                        <a:pt x="235" y="496"/>
                        <a:pt x="235" y="496"/>
                        <a:pt x="235" y="496"/>
                      </a:cubicBezTo>
                      <a:cubicBezTo>
                        <a:pt x="180" y="370"/>
                        <a:pt x="180" y="370"/>
                        <a:pt x="180" y="370"/>
                      </a:cubicBezTo>
                      <a:cubicBezTo>
                        <a:pt x="180" y="326"/>
                        <a:pt x="180" y="326"/>
                        <a:pt x="180" y="326"/>
                      </a:cubicBezTo>
                      <a:cubicBezTo>
                        <a:pt x="181" y="326"/>
                        <a:pt x="181" y="326"/>
                        <a:pt x="181" y="326"/>
                      </a:cubicBezTo>
                      <a:cubicBezTo>
                        <a:pt x="181" y="326"/>
                        <a:pt x="183" y="328"/>
                        <a:pt x="186" y="329"/>
                      </a:cubicBezTo>
                      <a:cubicBezTo>
                        <a:pt x="186" y="329"/>
                        <a:pt x="190" y="330"/>
                        <a:pt x="192" y="329"/>
                      </a:cubicBezTo>
                      <a:cubicBezTo>
                        <a:pt x="193" y="326"/>
                        <a:pt x="193" y="326"/>
                        <a:pt x="193" y="326"/>
                      </a:cubicBezTo>
                      <a:cubicBezTo>
                        <a:pt x="193" y="324"/>
                        <a:pt x="193" y="324"/>
                        <a:pt x="193" y="324"/>
                      </a:cubicBezTo>
                      <a:cubicBezTo>
                        <a:pt x="193" y="324"/>
                        <a:pt x="196" y="320"/>
                        <a:pt x="198" y="321"/>
                      </a:cubicBezTo>
                      <a:cubicBezTo>
                        <a:pt x="198" y="321"/>
                        <a:pt x="199" y="322"/>
                        <a:pt x="201" y="318"/>
                      </a:cubicBezTo>
                      <a:cubicBezTo>
                        <a:pt x="201" y="318"/>
                        <a:pt x="201" y="316"/>
                        <a:pt x="201" y="314"/>
                      </a:cubicBezTo>
                      <a:cubicBezTo>
                        <a:pt x="201" y="316"/>
                        <a:pt x="201" y="318"/>
                        <a:pt x="201" y="318"/>
                      </a:cubicBezTo>
                      <a:cubicBezTo>
                        <a:pt x="199" y="322"/>
                        <a:pt x="198" y="322"/>
                        <a:pt x="198" y="322"/>
                      </a:cubicBezTo>
                      <a:cubicBezTo>
                        <a:pt x="196" y="320"/>
                        <a:pt x="193" y="324"/>
                        <a:pt x="193" y="324"/>
                      </a:cubicBezTo>
                      <a:cubicBezTo>
                        <a:pt x="193" y="326"/>
                        <a:pt x="193" y="326"/>
                        <a:pt x="193" y="326"/>
                      </a:cubicBezTo>
                      <a:cubicBezTo>
                        <a:pt x="192" y="329"/>
                        <a:pt x="192" y="329"/>
                        <a:pt x="192" y="329"/>
                      </a:cubicBezTo>
                      <a:cubicBezTo>
                        <a:pt x="192" y="329"/>
                        <a:pt x="192" y="331"/>
                        <a:pt x="194" y="331"/>
                      </a:cubicBezTo>
                      <a:cubicBezTo>
                        <a:pt x="194" y="331"/>
                        <a:pt x="195" y="332"/>
                        <a:pt x="195" y="334"/>
                      </a:cubicBezTo>
                      <a:cubicBezTo>
                        <a:pt x="195" y="334"/>
                        <a:pt x="196" y="333"/>
                        <a:pt x="198" y="333"/>
                      </a:cubicBezTo>
                      <a:cubicBezTo>
                        <a:pt x="196" y="334"/>
                        <a:pt x="196" y="334"/>
                        <a:pt x="196" y="334"/>
                      </a:cubicBezTo>
                      <a:cubicBezTo>
                        <a:pt x="195" y="334"/>
                        <a:pt x="195" y="334"/>
                        <a:pt x="195" y="334"/>
                      </a:cubicBezTo>
                      <a:cubicBezTo>
                        <a:pt x="195" y="334"/>
                        <a:pt x="193" y="333"/>
                        <a:pt x="192" y="336"/>
                      </a:cubicBezTo>
                      <a:cubicBezTo>
                        <a:pt x="195" y="336"/>
                        <a:pt x="195" y="336"/>
                        <a:pt x="195" y="336"/>
                      </a:cubicBezTo>
                      <a:cubicBezTo>
                        <a:pt x="195" y="336"/>
                        <a:pt x="195" y="336"/>
                        <a:pt x="196" y="335"/>
                      </a:cubicBezTo>
                      <a:cubicBezTo>
                        <a:pt x="195" y="336"/>
                        <a:pt x="195" y="336"/>
                        <a:pt x="195" y="336"/>
                      </a:cubicBezTo>
                      <a:cubicBezTo>
                        <a:pt x="192" y="336"/>
                        <a:pt x="192" y="336"/>
                        <a:pt x="192" y="336"/>
                      </a:cubicBezTo>
                      <a:cubicBezTo>
                        <a:pt x="191" y="340"/>
                        <a:pt x="191" y="340"/>
                        <a:pt x="191" y="340"/>
                      </a:cubicBezTo>
                      <a:cubicBezTo>
                        <a:pt x="190" y="340"/>
                        <a:pt x="191" y="341"/>
                        <a:pt x="191" y="341"/>
                      </a:cubicBezTo>
                      <a:cubicBezTo>
                        <a:pt x="191" y="343"/>
                        <a:pt x="193" y="344"/>
                        <a:pt x="193" y="344"/>
                      </a:cubicBezTo>
                      <a:cubicBezTo>
                        <a:pt x="194" y="344"/>
                        <a:pt x="194" y="345"/>
                        <a:pt x="194" y="345"/>
                      </a:cubicBezTo>
                      <a:cubicBezTo>
                        <a:pt x="194" y="346"/>
                        <a:pt x="194" y="346"/>
                        <a:pt x="194" y="346"/>
                      </a:cubicBezTo>
                      <a:cubicBezTo>
                        <a:pt x="194" y="346"/>
                        <a:pt x="194" y="346"/>
                        <a:pt x="194" y="346"/>
                      </a:cubicBezTo>
                      <a:cubicBezTo>
                        <a:pt x="195" y="347"/>
                        <a:pt x="195" y="347"/>
                        <a:pt x="195" y="347"/>
                      </a:cubicBezTo>
                      <a:cubicBezTo>
                        <a:pt x="196" y="349"/>
                        <a:pt x="196" y="349"/>
                        <a:pt x="196" y="349"/>
                      </a:cubicBezTo>
                      <a:cubicBezTo>
                        <a:pt x="198" y="348"/>
                        <a:pt x="199" y="347"/>
                        <a:pt x="199" y="347"/>
                      </a:cubicBezTo>
                      <a:cubicBezTo>
                        <a:pt x="199" y="347"/>
                        <a:pt x="199" y="347"/>
                        <a:pt x="198" y="348"/>
                      </a:cubicBezTo>
                      <a:cubicBezTo>
                        <a:pt x="196" y="349"/>
                        <a:pt x="196" y="349"/>
                        <a:pt x="196" y="349"/>
                      </a:cubicBezTo>
                      <a:cubicBezTo>
                        <a:pt x="196" y="349"/>
                        <a:pt x="196" y="349"/>
                        <a:pt x="196" y="349"/>
                      </a:cubicBezTo>
                      <a:cubicBezTo>
                        <a:pt x="197" y="351"/>
                        <a:pt x="197" y="351"/>
                        <a:pt x="197" y="351"/>
                      </a:cubicBezTo>
                      <a:cubicBezTo>
                        <a:pt x="197" y="352"/>
                        <a:pt x="197" y="352"/>
                        <a:pt x="197" y="352"/>
                      </a:cubicBezTo>
                      <a:cubicBezTo>
                        <a:pt x="197" y="353"/>
                        <a:pt x="197" y="353"/>
                        <a:pt x="197" y="353"/>
                      </a:cubicBezTo>
                      <a:cubicBezTo>
                        <a:pt x="198" y="354"/>
                        <a:pt x="198" y="354"/>
                        <a:pt x="198" y="354"/>
                      </a:cubicBezTo>
                      <a:cubicBezTo>
                        <a:pt x="200" y="358"/>
                        <a:pt x="200" y="358"/>
                        <a:pt x="200" y="358"/>
                      </a:cubicBezTo>
                      <a:cubicBezTo>
                        <a:pt x="201" y="362"/>
                        <a:pt x="200" y="362"/>
                        <a:pt x="200" y="362"/>
                      </a:cubicBezTo>
                      <a:cubicBezTo>
                        <a:pt x="198" y="364"/>
                        <a:pt x="198" y="367"/>
                        <a:pt x="198" y="367"/>
                      </a:cubicBezTo>
                      <a:cubicBezTo>
                        <a:pt x="198" y="368"/>
                        <a:pt x="196" y="374"/>
                        <a:pt x="196" y="374"/>
                      </a:cubicBezTo>
                      <a:cubicBezTo>
                        <a:pt x="196" y="374"/>
                        <a:pt x="196" y="374"/>
                        <a:pt x="196" y="374"/>
                      </a:cubicBezTo>
                      <a:cubicBezTo>
                        <a:pt x="196" y="375"/>
                        <a:pt x="196" y="375"/>
                        <a:pt x="196" y="375"/>
                      </a:cubicBezTo>
                      <a:cubicBezTo>
                        <a:pt x="196" y="375"/>
                        <a:pt x="198" y="380"/>
                        <a:pt x="199" y="382"/>
                      </a:cubicBezTo>
                      <a:cubicBezTo>
                        <a:pt x="199" y="382"/>
                        <a:pt x="201" y="393"/>
                        <a:pt x="203" y="395"/>
                      </a:cubicBezTo>
                      <a:cubicBezTo>
                        <a:pt x="203" y="395"/>
                        <a:pt x="205" y="399"/>
                        <a:pt x="205" y="400"/>
                      </a:cubicBezTo>
                      <a:cubicBezTo>
                        <a:pt x="205" y="400"/>
                        <a:pt x="205" y="400"/>
                        <a:pt x="205" y="400"/>
                      </a:cubicBezTo>
                      <a:cubicBezTo>
                        <a:pt x="207" y="404"/>
                        <a:pt x="207" y="404"/>
                        <a:pt x="207" y="404"/>
                      </a:cubicBezTo>
                      <a:cubicBezTo>
                        <a:pt x="208" y="406"/>
                        <a:pt x="208" y="406"/>
                        <a:pt x="208" y="406"/>
                      </a:cubicBezTo>
                      <a:cubicBezTo>
                        <a:pt x="208" y="412"/>
                        <a:pt x="208" y="412"/>
                        <a:pt x="208" y="412"/>
                      </a:cubicBezTo>
                      <a:cubicBezTo>
                        <a:pt x="208" y="412"/>
                        <a:pt x="210" y="414"/>
                        <a:pt x="214" y="414"/>
                      </a:cubicBezTo>
                      <a:cubicBezTo>
                        <a:pt x="214" y="414"/>
                        <a:pt x="220" y="412"/>
                        <a:pt x="221" y="412"/>
                      </a:cubicBezTo>
                      <a:cubicBezTo>
                        <a:pt x="221" y="412"/>
                        <a:pt x="225" y="413"/>
                        <a:pt x="227" y="411"/>
                      </a:cubicBezTo>
                      <a:cubicBezTo>
                        <a:pt x="227" y="411"/>
                        <a:pt x="229" y="409"/>
                        <a:pt x="229" y="408"/>
                      </a:cubicBezTo>
                      <a:cubicBezTo>
                        <a:pt x="229" y="408"/>
                        <a:pt x="234" y="403"/>
                        <a:pt x="234" y="403"/>
                      </a:cubicBezTo>
                      <a:cubicBezTo>
                        <a:pt x="234" y="403"/>
                        <a:pt x="236" y="400"/>
                        <a:pt x="236" y="400"/>
                      </a:cubicBezTo>
                      <a:cubicBezTo>
                        <a:pt x="236" y="400"/>
                        <a:pt x="239" y="399"/>
                        <a:pt x="239" y="398"/>
                      </a:cubicBezTo>
                      <a:cubicBezTo>
                        <a:pt x="239" y="398"/>
                        <a:pt x="240" y="395"/>
                        <a:pt x="240" y="395"/>
                      </a:cubicBezTo>
                      <a:cubicBezTo>
                        <a:pt x="240" y="395"/>
                        <a:pt x="240" y="395"/>
                        <a:pt x="240" y="395"/>
                      </a:cubicBezTo>
                      <a:cubicBezTo>
                        <a:pt x="240" y="395"/>
                        <a:pt x="240" y="394"/>
                        <a:pt x="240" y="394"/>
                      </a:cubicBezTo>
                      <a:cubicBezTo>
                        <a:pt x="240" y="394"/>
                        <a:pt x="240" y="394"/>
                        <a:pt x="240" y="393"/>
                      </a:cubicBezTo>
                      <a:cubicBezTo>
                        <a:pt x="240" y="393"/>
                        <a:pt x="240" y="392"/>
                        <a:pt x="241" y="392"/>
                      </a:cubicBezTo>
                      <a:cubicBezTo>
                        <a:pt x="241" y="392"/>
                        <a:pt x="243" y="392"/>
                        <a:pt x="244" y="391"/>
                      </a:cubicBezTo>
                      <a:cubicBezTo>
                        <a:pt x="244" y="391"/>
                        <a:pt x="244" y="389"/>
                        <a:pt x="244" y="389"/>
                      </a:cubicBezTo>
                      <a:cubicBezTo>
                        <a:pt x="244" y="389"/>
                        <a:pt x="243" y="385"/>
                        <a:pt x="244" y="381"/>
                      </a:cubicBezTo>
                      <a:cubicBezTo>
                        <a:pt x="244" y="381"/>
                        <a:pt x="244" y="380"/>
                        <a:pt x="246" y="379"/>
                      </a:cubicBezTo>
                      <a:cubicBezTo>
                        <a:pt x="246" y="379"/>
                        <a:pt x="247" y="378"/>
                        <a:pt x="248" y="376"/>
                      </a:cubicBezTo>
                      <a:cubicBezTo>
                        <a:pt x="248" y="376"/>
                        <a:pt x="249" y="375"/>
                        <a:pt x="250" y="375"/>
                      </a:cubicBezTo>
                      <a:cubicBezTo>
                        <a:pt x="250" y="375"/>
                        <a:pt x="255" y="374"/>
                        <a:pt x="254" y="368"/>
                      </a:cubicBezTo>
                      <a:cubicBezTo>
                        <a:pt x="254" y="368"/>
                        <a:pt x="254" y="366"/>
                        <a:pt x="254" y="363"/>
                      </a:cubicBezTo>
                      <a:cubicBezTo>
                        <a:pt x="254" y="362"/>
                        <a:pt x="254" y="362"/>
                        <a:pt x="254" y="362"/>
                      </a:cubicBezTo>
                      <a:cubicBezTo>
                        <a:pt x="254" y="362"/>
                        <a:pt x="254" y="362"/>
                        <a:pt x="254" y="362"/>
                      </a:cubicBezTo>
                      <a:cubicBezTo>
                        <a:pt x="251" y="363"/>
                        <a:pt x="251" y="363"/>
                        <a:pt x="251" y="363"/>
                      </a:cubicBezTo>
                      <a:cubicBezTo>
                        <a:pt x="248" y="363"/>
                        <a:pt x="248" y="363"/>
                        <a:pt x="248" y="363"/>
                      </a:cubicBezTo>
                      <a:cubicBezTo>
                        <a:pt x="251" y="363"/>
                        <a:pt x="251" y="363"/>
                        <a:pt x="251" y="363"/>
                      </a:cubicBezTo>
                      <a:cubicBezTo>
                        <a:pt x="254" y="362"/>
                        <a:pt x="254" y="362"/>
                        <a:pt x="254" y="362"/>
                      </a:cubicBezTo>
                      <a:cubicBezTo>
                        <a:pt x="252" y="358"/>
                        <a:pt x="252" y="358"/>
                        <a:pt x="252" y="358"/>
                      </a:cubicBezTo>
                      <a:cubicBezTo>
                        <a:pt x="251" y="355"/>
                        <a:pt x="251" y="355"/>
                        <a:pt x="251" y="355"/>
                      </a:cubicBezTo>
                      <a:cubicBezTo>
                        <a:pt x="251" y="355"/>
                        <a:pt x="250" y="354"/>
                        <a:pt x="250" y="352"/>
                      </a:cubicBezTo>
                      <a:cubicBezTo>
                        <a:pt x="251" y="349"/>
                        <a:pt x="251" y="349"/>
                        <a:pt x="251" y="349"/>
                      </a:cubicBezTo>
                      <a:cubicBezTo>
                        <a:pt x="250" y="347"/>
                        <a:pt x="250" y="347"/>
                        <a:pt x="250" y="347"/>
                      </a:cubicBezTo>
                      <a:cubicBezTo>
                        <a:pt x="250" y="347"/>
                        <a:pt x="250" y="347"/>
                        <a:pt x="249" y="347"/>
                      </a:cubicBezTo>
                      <a:cubicBezTo>
                        <a:pt x="251" y="349"/>
                        <a:pt x="251" y="349"/>
                        <a:pt x="251" y="349"/>
                      </a:cubicBezTo>
                      <a:cubicBezTo>
                        <a:pt x="252" y="347"/>
                        <a:pt x="252" y="347"/>
                        <a:pt x="252" y="347"/>
                      </a:cubicBezTo>
                      <a:cubicBezTo>
                        <a:pt x="254" y="345"/>
                        <a:pt x="254" y="345"/>
                        <a:pt x="254" y="345"/>
                      </a:cubicBezTo>
                      <a:cubicBezTo>
                        <a:pt x="257" y="340"/>
                        <a:pt x="257" y="340"/>
                        <a:pt x="257" y="340"/>
                      </a:cubicBezTo>
                      <a:cubicBezTo>
                        <a:pt x="258" y="340"/>
                        <a:pt x="258" y="340"/>
                        <a:pt x="258" y="340"/>
                      </a:cubicBezTo>
                      <a:cubicBezTo>
                        <a:pt x="262" y="337"/>
                        <a:pt x="262" y="337"/>
                        <a:pt x="262" y="337"/>
                      </a:cubicBezTo>
                      <a:cubicBezTo>
                        <a:pt x="262" y="337"/>
                        <a:pt x="268" y="331"/>
                        <a:pt x="270" y="327"/>
                      </a:cubicBezTo>
                      <a:cubicBezTo>
                        <a:pt x="272" y="323"/>
                        <a:pt x="274" y="319"/>
                        <a:pt x="274" y="319"/>
                      </a:cubicBezTo>
                      <a:cubicBezTo>
                        <a:pt x="275" y="317"/>
                        <a:pt x="275" y="317"/>
                        <a:pt x="275" y="317"/>
                      </a:cubicBezTo>
                      <a:cubicBezTo>
                        <a:pt x="275" y="314"/>
                        <a:pt x="275" y="314"/>
                        <a:pt x="275" y="314"/>
                      </a:cubicBezTo>
                      <a:cubicBezTo>
                        <a:pt x="274" y="314"/>
                        <a:pt x="274" y="314"/>
                        <a:pt x="274" y="314"/>
                      </a:cubicBezTo>
                      <a:cubicBezTo>
                        <a:pt x="274" y="314"/>
                        <a:pt x="273" y="315"/>
                        <a:pt x="272" y="315"/>
                      </a:cubicBezTo>
                      <a:cubicBezTo>
                        <a:pt x="270" y="315"/>
                        <a:pt x="265" y="316"/>
                        <a:pt x="265" y="316"/>
                      </a:cubicBezTo>
                      <a:cubicBezTo>
                        <a:pt x="262" y="316"/>
                        <a:pt x="262" y="316"/>
                        <a:pt x="262" y="316"/>
                      </a:cubicBezTo>
                      <a:cubicBezTo>
                        <a:pt x="262" y="316"/>
                        <a:pt x="261" y="316"/>
                        <a:pt x="260" y="316"/>
                      </a:cubicBezTo>
                      <a:cubicBezTo>
                        <a:pt x="259" y="317"/>
                        <a:pt x="259" y="317"/>
                        <a:pt x="259" y="317"/>
                      </a:cubicBezTo>
                      <a:cubicBezTo>
                        <a:pt x="257" y="317"/>
                        <a:pt x="257" y="317"/>
                        <a:pt x="257" y="317"/>
                      </a:cubicBezTo>
                      <a:cubicBezTo>
                        <a:pt x="257" y="315"/>
                        <a:pt x="257" y="315"/>
                        <a:pt x="257" y="315"/>
                      </a:cubicBezTo>
                      <a:cubicBezTo>
                        <a:pt x="258" y="313"/>
                        <a:pt x="258" y="313"/>
                        <a:pt x="258" y="313"/>
                      </a:cubicBezTo>
                      <a:cubicBezTo>
                        <a:pt x="258" y="314"/>
                        <a:pt x="258" y="314"/>
                        <a:pt x="258" y="314"/>
                      </a:cubicBezTo>
                      <a:cubicBezTo>
                        <a:pt x="259" y="313"/>
                        <a:pt x="259" y="313"/>
                        <a:pt x="259" y="313"/>
                      </a:cubicBezTo>
                      <a:cubicBezTo>
                        <a:pt x="259" y="313"/>
                        <a:pt x="259" y="312"/>
                        <a:pt x="256" y="309"/>
                      </a:cubicBezTo>
                      <a:cubicBezTo>
                        <a:pt x="256" y="309"/>
                        <a:pt x="252" y="306"/>
                        <a:pt x="252" y="304"/>
                      </a:cubicBezTo>
                      <a:cubicBezTo>
                        <a:pt x="252" y="304"/>
                        <a:pt x="252" y="304"/>
                        <a:pt x="251" y="303"/>
                      </a:cubicBezTo>
                      <a:cubicBezTo>
                        <a:pt x="251" y="302"/>
                        <a:pt x="251" y="302"/>
                        <a:pt x="251" y="302"/>
                      </a:cubicBezTo>
                      <a:cubicBezTo>
                        <a:pt x="251" y="302"/>
                        <a:pt x="251" y="302"/>
                        <a:pt x="251" y="302"/>
                      </a:cubicBezTo>
                      <a:cubicBezTo>
                        <a:pt x="251" y="302"/>
                        <a:pt x="249" y="298"/>
                        <a:pt x="249" y="297"/>
                      </a:cubicBezTo>
                      <a:cubicBezTo>
                        <a:pt x="248" y="297"/>
                        <a:pt x="248" y="296"/>
                        <a:pt x="248" y="295"/>
                      </a:cubicBezTo>
                      <a:cubicBezTo>
                        <a:pt x="248" y="295"/>
                        <a:pt x="248" y="294"/>
                        <a:pt x="247" y="293"/>
                      </a:cubicBezTo>
                      <a:cubicBezTo>
                        <a:pt x="246" y="292"/>
                        <a:pt x="246" y="292"/>
                        <a:pt x="246" y="292"/>
                      </a:cubicBezTo>
                      <a:cubicBezTo>
                        <a:pt x="246" y="292"/>
                        <a:pt x="246" y="292"/>
                        <a:pt x="246" y="292"/>
                      </a:cubicBezTo>
                      <a:cubicBezTo>
                        <a:pt x="246" y="290"/>
                        <a:pt x="239" y="276"/>
                        <a:pt x="239" y="276"/>
                      </a:cubicBezTo>
                      <a:cubicBezTo>
                        <a:pt x="238" y="274"/>
                        <a:pt x="238" y="272"/>
                        <a:pt x="238" y="272"/>
                      </a:cubicBezTo>
                      <a:cubicBezTo>
                        <a:pt x="236" y="271"/>
                        <a:pt x="235" y="272"/>
                        <a:pt x="235" y="272"/>
                      </a:cubicBezTo>
                      <a:cubicBezTo>
                        <a:pt x="231" y="273"/>
                        <a:pt x="231" y="273"/>
                        <a:pt x="231" y="273"/>
                      </a:cubicBezTo>
                      <a:cubicBezTo>
                        <a:pt x="230" y="273"/>
                        <a:pt x="229" y="272"/>
                        <a:pt x="229" y="272"/>
                      </a:cubicBezTo>
                      <a:cubicBezTo>
                        <a:pt x="228" y="272"/>
                        <a:pt x="225" y="272"/>
                        <a:pt x="225" y="272"/>
                      </a:cubicBezTo>
                      <a:cubicBezTo>
                        <a:pt x="223" y="271"/>
                        <a:pt x="223" y="271"/>
                        <a:pt x="223" y="271"/>
                      </a:cubicBezTo>
                      <a:cubicBezTo>
                        <a:pt x="223" y="271"/>
                        <a:pt x="219" y="270"/>
                        <a:pt x="219" y="270"/>
                      </a:cubicBezTo>
                      <a:cubicBezTo>
                        <a:pt x="219" y="270"/>
                        <a:pt x="216" y="270"/>
                        <a:pt x="215" y="270"/>
                      </a:cubicBezTo>
                      <a:cubicBezTo>
                        <a:pt x="213" y="271"/>
                        <a:pt x="214" y="273"/>
                        <a:pt x="214" y="273"/>
                      </a:cubicBezTo>
                      <a:cubicBezTo>
                        <a:pt x="215" y="276"/>
                        <a:pt x="210" y="275"/>
                        <a:pt x="209" y="274"/>
                      </a:cubicBezTo>
                      <a:cubicBezTo>
                        <a:pt x="208" y="273"/>
                        <a:pt x="206" y="272"/>
                        <a:pt x="206" y="271"/>
                      </a:cubicBezTo>
                      <a:cubicBezTo>
                        <a:pt x="205" y="270"/>
                        <a:pt x="205" y="269"/>
                        <a:pt x="205" y="269"/>
                      </a:cubicBezTo>
                      <a:cubicBezTo>
                        <a:pt x="201" y="268"/>
                        <a:pt x="201" y="268"/>
                        <a:pt x="201" y="268"/>
                      </a:cubicBezTo>
                      <a:cubicBezTo>
                        <a:pt x="201" y="267"/>
                        <a:pt x="198" y="267"/>
                        <a:pt x="198" y="267"/>
                      </a:cubicBezTo>
                      <a:cubicBezTo>
                        <a:pt x="196" y="266"/>
                        <a:pt x="196" y="266"/>
                        <a:pt x="196" y="266"/>
                      </a:cubicBezTo>
                      <a:cubicBezTo>
                        <a:pt x="196" y="266"/>
                        <a:pt x="197" y="268"/>
                        <a:pt x="196" y="269"/>
                      </a:cubicBezTo>
                      <a:cubicBezTo>
                        <a:pt x="196" y="268"/>
                        <a:pt x="196" y="267"/>
                        <a:pt x="196" y="266"/>
                      </a:cubicBezTo>
                      <a:cubicBezTo>
                        <a:pt x="196" y="266"/>
                        <a:pt x="195" y="265"/>
                        <a:pt x="196" y="264"/>
                      </a:cubicBezTo>
                      <a:cubicBezTo>
                        <a:pt x="196" y="264"/>
                        <a:pt x="197" y="264"/>
                        <a:pt x="197" y="264"/>
                      </a:cubicBezTo>
                      <a:cubicBezTo>
                        <a:pt x="197" y="264"/>
                        <a:pt x="197" y="263"/>
                        <a:pt x="197" y="263"/>
                      </a:cubicBezTo>
                      <a:cubicBezTo>
                        <a:pt x="197" y="263"/>
                        <a:pt x="195" y="262"/>
                        <a:pt x="196" y="261"/>
                      </a:cubicBezTo>
                      <a:cubicBezTo>
                        <a:pt x="196" y="261"/>
                        <a:pt x="196" y="260"/>
                        <a:pt x="197" y="260"/>
                      </a:cubicBezTo>
                      <a:cubicBezTo>
                        <a:pt x="196" y="258"/>
                        <a:pt x="196" y="258"/>
                        <a:pt x="196" y="258"/>
                      </a:cubicBezTo>
                      <a:cubicBezTo>
                        <a:pt x="194" y="257"/>
                        <a:pt x="194" y="257"/>
                        <a:pt x="194" y="257"/>
                      </a:cubicBezTo>
                      <a:cubicBezTo>
                        <a:pt x="194" y="257"/>
                        <a:pt x="193" y="256"/>
                        <a:pt x="192" y="257"/>
                      </a:cubicBezTo>
                      <a:cubicBezTo>
                        <a:pt x="192" y="257"/>
                        <a:pt x="191" y="258"/>
                        <a:pt x="190" y="258"/>
                      </a:cubicBezTo>
                      <a:cubicBezTo>
                        <a:pt x="190" y="257"/>
                        <a:pt x="187" y="257"/>
                        <a:pt x="187" y="257"/>
                      </a:cubicBezTo>
                      <a:cubicBezTo>
                        <a:pt x="184" y="258"/>
                        <a:pt x="184" y="258"/>
                        <a:pt x="184" y="258"/>
                      </a:cubicBezTo>
                      <a:cubicBezTo>
                        <a:pt x="183" y="257"/>
                        <a:pt x="182" y="258"/>
                        <a:pt x="180" y="258"/>
                      </a:cubicBezTo>
                      <a:cubicBezTo>
                        <a:pt x="180" y="246"/>
                        <a:pt x="180" y="246"/>
                        <a:pt x="180" y="246"/>
                      </a:cubicBezTo>
                      <a:cubicBezTo>
                        <a:pt x="181" y="246"/>
                        <a:pt x="181" y="246"/>
                        <a:pt x="181" y="246"/>
                      </a:cubicBezTo>
                      <a:cubicBezTo>
                        <a:pt x="182" y="245"/>
                        <a:pt x="182" y="245"/>
                        <a:pt x="182" y="245"/>
                      </a:cubicBezTo>
                      <a:cubicBezTo>
                        <a:pt x="183" y="244"/>
                        <a:pt x="183" y="244"/>
                        <a:pt x="183" y="244"/>
                      </a:cubicBezTo>
                      <a:cubicBezTo>
                        <a:pt x="183" y="244"/>
                        <a:pt x="183" y="244"/>
                        <a:pt x="183" y="244"/>
                      </a:cubicBezTo>
                      <a:cubicBezTo>
                        <a:pt x="183" y="243"/>
                        <a:pt x="183" y="243"/>
                        <a:pt x="183" y="243"/>
                      </a:cubicBezTo>
                      <a:cubicBezTo>
                        <a:pt x="183" y="242"/>
                        <a:pt x="183" y="242"/>
                        <a:pt x="183" y="242"/>
                      </a:cubicBezTo>
                      <a:cubicBezTo>
                        <a:pt x="184" y="241"/>
                        <a:pt x="184" y="241"/>
                        <a:pt x="184" y="241"/>
                      </a:cubicBezTo>
                      <a:cubicBezTo>
                        <a:pt x="185" y="241"/>
                        <a:pt x="189" y="241"/>
                        <a:pt x="189" y="241"/>
                      </a:cubicBezTo>
                      <a:cubicBezTo>
                        <a:pt x="190" y="240"/>
                        <a:pt x="190" y="240"/>
                        <a:pt x="190" y="240"/>
                      </a:cubicBezTo>
                      <a:cubicBezTo>
                        <a:pt x="190" y="240"/>
                        <a:pt x="190" y="240"/>
                        <a:pt x="190" y="240"/>
                      </a:cubicBezTo>
                      <a:cubicBezTo>
                        <a:pt x="191" y="240"/>
                        <a:pt x="191" y="240"/>
                        <a:pt x="191" y="240"/>
                      </a:cubicBezTo>
                      <a:cubicBezTo>
                        <a:pt x="191" y="240"/>
                        <a:pt x="191" y="240"/>
                        <a:pt x="191" y="240"/>
                      </a:cubicBezTo>
                      <a:cubicBezTo>
                        <a:pt x="195" y="239"/>
                        <a:pt x="195" y="239"/>
                        <a:pt x="195" y="239"/>
                      </a:cubicBezTo>
                      <a:cubicBezTo>
                        <a:pt x="196" y="239"/>
                        <a:pt x="196" y="241"/>
                        <a:pt x="196" y="241"/>
                      </a:cubicBezTo>
                      <a:cubicBezTo>
                        <a:pt x="200" y="244"/>
                        <a:pt x="200" y="244"/>
                        <a:pt x="200" y="244"/>
                      </a:cubicBezTo>
                      <a:cubicBezTo>
                        <a:pt x="201" y="246"/>
                        <a:pt x="201" y="246"/>
                        <a:pt x="201" y="246"/>
                      </a:cubicBezTo>
                      <a:cubicBezTo>
                        <a:pt x="203" y="247"/>
                        <a:pt x="203" y="247"/>
                        <a:pt x="203" y="247"/>
                      </a:cubicBezTo>
                      <a:cubicBezTo>
                        <a:pt x="206" y="249"/>
                        <a:pt x="206" y="249"/>
                        <a:pt x="206" y="249"/>
                      </a:cubicBezTo>
                      <a:cubicBezTo>
                        <a:pt x="207" y="250"/>
                        <a:pt x="207" y="250"/>
                        <a:pt x="207" y="250"/>
                      </a:cubicBezTo>
                      <a:cubicBezTo>
                        <a:pt x="208" y="250"/>
                        <a:pt x="208" y="250"/>
                        <a:pt x="208" y="250"/>
                      </a:cubicBezTo>
                      <a:cubicBezTo>
                        <a:pt x="208" y="253"/>
                        <a:pt x="208" y="253"/>
                        <a:pt x="208" y="253"/>
                      </a:cubicBezTo>
                      <a:cubicBezTo>
                        <a:pt x="206" y="253"/>
                        <a:pt x="207" y="254"/>
                        <a:pt x="207" y="254"/>
                      </a:cubicBezTo>
                      <a:cubicBezTo>
                        <a:pt x="207" y="255"/>
                        <a:pt x="207" y="255"/>
                        <a:pt x="207" y="255"/>
                      </a:cubicBezTo>
                      <a:cubicBezTo>
                        <a:pt x="208" y="256"/>
                        <a:pt x="208" y="256"/>
                        <a:pt x="208" y="256"/>
                      </a:cubicBezTo>
                      <a:cubicBezTo>
                        <a:pt x="209" y="255"/>
                        <a:pt x="209" y="255"/>
                        <a:pt x="209" y="255"/>
                      </a:cubicBezTo>
                      <a:cubicBezTo>
                        <a:pt x="209" y="254"/>
                        <a:pt x="209" y="254"/>
                        <a:pt x="209" y="254"/>
                      </a:cubicBezTo>
                      <a:cubicBezTo>
                        <a:pt x="210" y="253"/>
                        <a:pt x="210" y="253"/>
                        <a:pt x="210" y="253"/>
                      </a:cubicBezTo>
                      <a:cubicBezTo>
                        <a:pt x="210" y="252"/>
                        <a:pt x="210" y="252"/>
                        <a:pt x="210" y="252"/>
                      </a:cubicBezTo>
                      <a:cubicBezTo>
                        <a:pt x="210" y="251"/>
                        <a:pt x="210" y="251"/>
                        <a:pt x="210" y="251"/>
                      </a:cubicBezTo>
                      <a:cubicBezTo>
                        <a:pt x="211" y="251"/>
                        <a:pt x="211" y="251"/>
                        <a:pt x="211" y="251"/>
                      </a:cubicBezTo>
                      <a:cubicBezTo>
                        <a:pt x="212" y="252"/>
                        <a:pt x="212" y="252"/>
                        <a:pt x="212" y="252"/>
                      </a:cubicBezTo>
                      <a:cubicBezTo>
                        <a:pt x="213" y="251"/>
                        <a:pt x="213" y="251"/>
                        <a:pt x="213" y="251"/>
                      </a:cubicBezTo>
                      <a:cubicBezTo>
                        <a:pt x="212" y="249"/>
                        <a:pt x="212" y="249"/>
                        <a:pt x="212" y="249"/>
                      </a:cubicBezTo>
                      <a:cubicBezTo>
                        <a:pt x="210" y="247"/>
                        <a:pt x="210" y="247"/>
                        <a:pt x="210" y="247"/>
                      </a:cubicBezTo>
                      <a:cubicBezTo>
                        <a:pt x="205" y="243"/>
                        <a:pt x="205" y="243"/>
                        <a:pt x="205" y="243"/>
                      </a:cubicBezTo>
                      <a:cubicBezTo>
                        <a:pt x="204" y="242"/>
                        <a:pt x="205" y="241"/>
                        <a:pt x="205" y="241"/>
                      </a:cubicBezTo>
                      <a:cubicBezTo>
                        <a:pt x="203" y="240"/>
                        <a:pt x="200" y="237"/>
                        <a:pt x="200" y="237"/>
                      </a:cubicBezTo>
                      <a:cubicBezTo>
                        <a:pt x="202" y="236"/>
                        <a:pt x="202" y="236"/>
                        <a:pt x="202" y="236"/>
                      </a:cubicBezTo>
                      <a:cubicBezTo>
                        <a:pt x="203" y="236"/>
                        <a:pt x="203" y="236"/>
                        <a:pt x="203" y="236"/>
                      </a:cubicBezTo>
                      <a:cubicBezTo>
                        <a:pt x="203" y="236"/>
                        <a:pt x="203" y="236"/>
                        <a:pt x="203" y="236"/>
                      </a:cubicBezTo>
                      <a:cubicBezTo>
                        <a:pt x="203" y="236"/>
                        <a:pt x="203" y="236"/>
                        <a:pt x="203" y="236"/>
                      </a:cubicBezTo>
                      <a:cubicBezTo>
                        <a:pt x="203" y="236"/>
                        <a:pt x="203" y="236"/>
                        <a:pt x="203" y="236"/>
                      </a:cubicBezTo>
                      <a:cubicBezTo>
                        <a:pt x="204" y="237"/>
                        <a:pt x="204" y="237"/>
                        <a:pt x="204" y="237"/>
                      </a:cubicBezTo>
                      <a:cubicBezTo>
                        <a:pt x="206" y="239"/>
                        <a:pt x="206" y="239"/>
                        <a:pt x="206" y="239"/>
                      </a:cubicBezTo>
                      <a:cubicBezTo>
                        <a:pt x="207" y="238"/>
                        <a:pt x="207" y="238"/>
                        <a:pt x="207" y="238"/>
                      </a:cubicBezTo>
                      <a:cubicBezTo>
                        <a:pt x="207" y="239"/>
                        <a:pt x="209" y="241"/>
                        <a:pt x="209" y="241"/>
                      </a:cubicBezTo>
                      <a:cubicBezTo>
                        <a:pt x="210" y="241"/>
                        <a:pt x="210" y="241"/>
                        <a:pt x="210" y="241"/>
                      </a:cubicBezTo>
                      <a:cubicBezTo>
                        <a:pt x="214" y="245"/>
                        <a:pt x="214" y="245"/>
                        <a:pt x="214" y="245"/>
                      </a:cubicBezTo>
                      <a:cubicBezTo>
                        <a:pt x="215" y="246"/>
                        <a:pt x="215" y="246"/>
                        <a:pt x="215" y="246"/>
                      </a:cubicBezTo>
                      <a:cubicBezTo>
                        <a:pt x="215" y="246"/>
                        <a:pt x="216" y="247"/>
                        <a:pt x="215" y="248"/>
                      </a:cubicBezTo>
                      <a:cubicBezTo>
                        <a:pt x="215" y="248"/>
                        <a:pt x="215" y="248"/>
                        <a:pt x="215" y="249"/>
                      </a:cubicBezTo>
                      <a:cubicBezTo>
                        <a:pt x="215" y="250"/>
                        <a:pt x="215" y="250"/>
                        <a:pt x="215" y="250"/>
                      </a:cubicBezTo>
                      <a:cubicBezTo>
                        <a:pt x="215" y="250"/>
                        <a:pt x="215" y="251"/>
                        <a:pt x="215" y="251"/>
                      </a:cubicBezTo>
                      <a:cubicBezTo>
                        <a:pt x="215" y="251"/>
                        <a:pt x="215" y="251"/>
                        <a:pt x="216" y="250"/>
                      </a:cubicBezTo>
                      <a:cubicBezTo>
                        <a:pt x="216" y="250"/>
                        <a:pt x="215" y="251"/>
                        <a:pt x="215" y="251"/>
                      </a:cubicBezTo>
                      <a:cubicBezTo>
                        <a:pt x="215" y="251"/>
                        <a:pt x="215" y="252"/>
                        <a:pt x="215" y="253"/>
                      </a:cubicBezTo>
                      <a:cubicBezTo>
                        <a:pt x="215" y="253"/>
                        <a:pt x="219" y="257"/>
                        <a:pt x="220" y="259"/>
                      </a:cubicBezTo>
                      <a:cubicBezTo>
                        <a:pt x="221" y="259"/>
                        <a:pt x="221" y="259"/>
                        <a:pt x="221" y="259"/>
                      </a:cubicBezTo>
                      <a:cubicBezTo>
                        <a:pt x="222" y="256"/>
                        <a:pt x="222" y="256"/>
                        <a:pt x="222" y="256"/>
                      </a:cubicBezTo>
                      <a:cubicBezTo>
                        <a:pt x="222" y="256"/>
                        <a:pt x="223" y="256"/>
                        <a:pt x="224" y="253"/>
                      </a:cubicBezTo>
                      <a:cubicBezTo>
                        <a:pt x="224" y="253"/>
                        <a:pt x="223" y="252"/>
                        <a:pt x="225" y="250"/>
                      </a:cubicBezTo>
                      <a:cubicBezTo>
                        <a:pt x="225" y="250"/>
                        <a:pt x="226" y="247"/>
                        <a:pt x="228" y="249"/>
                      </a:cubicBezTo>
                      <a:cubicBezTo>
                        <a:pt x="228" y="250"/>
                        <a:pt x="228" y="250"/>
                        <a:pt x="228" y="250"/>
                      </a:cubicBezTo>
                      <a:cubicBezTo>
                        <a:pt x="228" y="250"/>
                        <a:pt x="229" y="250"/>
                        <a:pt x="229" y="250"/>
                      </a:cubicBezTo>
                      <a:cubicBezTo>
                        <a:pt x="230" y="249"/>
                        <a:pt x="230" y="249"/>
                        <a:pt x="230" y="249"/>
                      </a:cubicBezTo>
                      <a:cubicBezTo>
                        <a:pt x="230" y="248"/>
                        <a:pt x="231" y="248"/>
                        <a:pt x="231" y="248"/>
                      </a:cubicBezTo>
                      <a:cubicBezTo>
                        <a:pt x="232" y="248"/>
                        <a:pt x="233" y="248"/>
                        <a:pt x="233" y="248"/>
                      </a:cubicBezTo>
                      <a:cubicBezTo>
                        <a:pt x="233" y="248"/>
                        <a:pt x="234" y="246"/>
                        <a:pt x="234" y="246"/>
                      </a:cubicBezTo>
                      <a:cubicBezTo>
                        <a:pt x="232" y="244"/>
                        <a:pt x="232" y="243"/>
                        <a:pt x="232" y="243"/>
                      </a:cubicBezTo>
                      <a:cubicBezTo>
                        <a:pt x="231" y="242"/>
                        <a:pt x="232" y="241"/>
                        <a:pt x="232" y="241"/>
                      </a:cubicBezTo>
                      <a:cubicBezTo>
                        <a:pt x="233" y="241"/>
                        <a:pt x="233" y="240"/>
                        <a:pt x="233" y="240"/>
                      </a:cubicBezTo>
                      <a:cubicBezTo>
                        <a:pt x="234" y="239"/>
                        <a:pt x="234" y="237"/>
                        <a:pt x="234" y="237"/>
                      </a:cubicBezTo>
                      <a:cubicBezTo>
                        <a:pt x="234" y="237"/>
                        <a:pt x="234" y="237"/>
                        <a:pt x="233" y="237"/>
                      </a:cubicBezTo>
                      <a:cubicBezTo>
                        <a:pt x="234" y="237"/>
                        <a:pt x="234" y="237"/>
                        <a:pt x="234" y="237"/>
                      </a:cubicBezTo>
                      <a:cubicBezTo>
                        <a:pt x="234" y="237"/>
                        <a:pt x="234" y="235"/>
                        <a:pt x="234" y="235"/>
                      </a:cubicBezTo>
                      <a:cubicBezTo>
                        <a:pt x="234" y="234"/>
                        <a:pt x="234" y="234"/>
                        <a:pt x="234" y="234"/>
                      </a:cubicBezTo>
                      <a:cubicBezTo>
                        <a:pt x="235" y="233"/>
                        <a:pt x="235" y="233"/>
                        <a:pt x="235" y="233"/>
                      </a:cubicBezTo>
                      <a:cubicBezTo>
                        <a:pt x="236" y="232"/>
                        <a:pt x="237" y="232"/>
                        <a:pt x="237" y="232"/>
                      </a:cubicBezTo>
                      <a:cubicBezTo>
                        <a:pt x="239" y="231"/>
                        <a:pt x="242" y="234"/>
                        <a:pt x="242" y="234"/>
                      </a:cubicBezTo>
                      <a:cubicBezTo>
                        <a:pt x="242" y="234"/>
                        <a:pt x="242" y="234"/>
                        <a:pt x="242" y="234"/>
                      </a:cubicBezTo>
                      <a:cubicBezTo>
                        <a:pt x="243" y="234"/>
                        <a:pt x="243" y="234"/>
                        <a:pt x="243" y="234"/>
                      </a:cubicBezTo>
                      <a:cubicBezTo>
                        <a:pt x="244" y="233"/>
                        <a:pt x="245" y="234"/>
                        <a:pt x="245" y="234"/>
                      </a:cubicBezTo>
                      <a:cubicBezTo>
                        <a:pt x="245" y="234"/>
                        <a:pt x="245" y="235"/>
                        <a:pt x="245" y="235"/>
                      </a:cubicBezTo>
                      <a:cubicBezTo>
                        <a:pt x="244" y="235"/>
                        <a:pt x="244" y="236"/>
                        <a:pt x="244" y="236"/>
                      </a:cubicBezTo>
                      <a:cubicBezTo>
                        <a:pt x="244" y="237"/>
                        <a:pt x="244" y="237"/>
                        <a:pt x="244" y="237"/>
                      </a:cubicBezTo>
                      <a:cubicBezTo>
                        <a:pt x="245" y="238"/>
                        <a:pt x="245" y="238"/>
                        <a:pt x="245" y="238"/>
                      </a:cubicBezTo>
                      <a:cubicBezTo>
                        <a:pt x="246" y="237"/>
                        <a:pt x="247" y="235"/>
                        <a:pt x="247" y="235"/>
                      </a:cubicBezTo>
                      <a:cubicBezTo>
                        <a:pt x="247" y="235"/>
                        <a:pt x="247" y="235"/>
                        <a:pt x="247" y="235"/>
                      </a:cubicBezTo>
                      <a:cubicBezTo>
                        <a:pt x="247" y="235"/>
                        <a:pt x="247" y="235"/>
                        <a:pt x="247" y="235"/>
                      </a:cubicBezTo>
                      <a:cubicBezTo>
                        <a:pt x="246" y="235"/>
                        <a:pt x="246" y="234"/>
                        <a:pt x="246" y="233"/>
                      </a:cubicBezTo>
                      <a:cubicBezTo>
                        <a:pt x="246" y="233"/>
                        <a:pt x="248" y="232"/>
                        <a:pt x="249" y="231"/>
                      </a:cubicBezTo>
                      <a:cubicBezTo>
                        <a:pt x="250" y="231"/>
                        <a:pt x="251" y="231"/>
                        <a:pt x="251" y="233"/>
                      </a:cubicBezTo>
                      <a:cubicBezTo>
                        <a:pt x="251" y="234"/>
                        <a:pt x="250" y="234"/>
                        <a:pt x="250" y="234"/>
                      </a:cubicBezTo>
                      <a:cubicBezTo>
                        <a:pt x="248" y="234"/>
                        <a:pt x="248" y="235"/>
                        <a:pt x="248" y="235"/>
                      </a:cubicBezTo>
                      <a:cubicBezTo>
                        <a:pt x="248" y="236"/>
                        <a:pt x="249" y="236"/>
                        <a:pt x="249" y="237"/>
                      </a:cubicBezTo>
                      <a:cubicBezTo>
                        <a:pt x="250" y="237"/>
                        <a:pt x="251" y="238"/>
                        <a:pt x="251" y="238"/>
                      </a:cubicBezTo>
                      <a:cubicBezTo>
                        <a:pt x="251" y="239"/>
                        <a:pt x="253" y="240"/>
                        <a:pt x="253" y="240"/>
                      </a:cubicBezTo>
                      <a:cubicBezTo>
                        <a:pt x="253" y="240"/>
                        <a:pt x="257" y="243"/>
                        <a:pt x="257" y="243"/>
                      </a:cubicBezTo>
                      <a:cubicBezTo>
                        <a:pt x="258" y="245"/>
                        <a:pt x="257" y="247"/>
                        <a:pt x="256" y="247"/>
                      </a:cubicBezTo>
                      <a:cubicBezTo>
                        <a:pt x="254" y="247"/>
                        <a:pt x="253" y="246"/>
                        <a:pt x="253" y="246"/>
                      </a:cubicBezTo>
                      <a:cubicBezTo>
                        <a:pt x="252" y="245"/>
                        <a:pt x="250" y="245"/>
                        <a:pt x="250" y="245"/>
                      </a:cubicBezTo>
                      <a:cubicBezTo>
                        <a:pt x="249" y="246"/>
                        <a:pt x="248" y="246"/>
                        <a:pt x="248" y="246"/>
                      </a:cubicBezTo>
                      <a:cubicBezTo>
                        <a:pt x="246" y="245"/>
                        <a:pt x="246" y="244"/>
                        <a:pt x="246" y="244"/>
                      </a:cubicBezTo>
                      <a:cubicBezTo>
                        <a:pt x="242" y="243"/>
                        <a:pt x="242" y="244"/>
                        <a:pt x="242" y="244"/>
                      </a:cubicBezTo>
                      <a:cubicBezTo>
                        <a:pt x="240" y="245"/>
                        <a:pt x="238" y="246"/>
                        <a:pt x="238" y="246"/>
                      </a:cubicBezTo>
                      <a:cubicBezTo>
                        <a:pt x="237" y="246"/>
                        <a:pt x="236" y="246"/>
                        <a:pt x="236" y="246"/>
                      </a:cubicBezTo>
                      <a:cubicBezTo>
                        <a:pt x="234" y="247"/>
                        <a:pt x="234" y="249"/>
                        <a:pt x="234" y="249"/>
                      </a:cubicBezTo>
                      <a:cubicBezTo>
                        <a:pt x="234" y="249"/>
                        <a:pt x="236" y="249"/>
                        <a:pt x="236" y="249"/>
                      </a:cubicBezTo>
                      <a:cubicBezTo>
                        <a:pt x="235" y="249"/>
                        <a:pt x="235" y="249"/>
                        <a:pt x="235" y="249"/>
                      </a:cubicBezTo>
                      <a:cubicBezTo>
                        <a:pt x="234" y="249"/>
                        <a:pt x="233" y="250"/>
                        <a:pt x="233" y="250"/>
                      </a:cubicBezTo>
                      <a:cubicBezTo>
                        <a:pt x="232" y="251"/>
                        <a:pt x="230" y="250"/>
                        <a:pt x="230" y="250"/>
                      </a:cubicBezTo>
                      <a:cubicBezTo>
                        <a:pt x="229" y="250"/>
                        <a:pt x="228" y="252"/>
                        <a:pt x="228" y="252"/>
                      </a:cubicBezTo>
                      <a:cubicBezTo>
                        <a:pt x="228" y="252"/>
                        <a:pt x="228" y="254"/>
                        <a:pt x="228" y="254"/>
                      </a:cubicBezTo>
                      <a:cubicBezTo>
                        <a:pt x="229" y="255"/>
                        <a:pt x="229" y="255"/>
                        <a:pt x="229" y="255"/>
                      </a:cubicBezTo>
                      <a:cubicBezTo>
                        <a:pt x="230" y="256"/>
                        <a:pt x="230" y="258"/>
                        <a:pt x="230" y="258"/>
                      </a:cubicBezTo>
                      <a:cubicBezTo>
                        <a:pt x="231" y="259"/>
                        <a:pt x="233" y="260"/>
                        <a:pt x="233" y="260"/>
                      </a:cubicBezTo>
                      <a:cubicBezTo>
                        <a:pt x="234" y="260"/>
                        <a:pt x="236" y="261"/>
                        <a:pt x="236" y="261"/>
                      </a:cubicBezTo>
                      <a:cubicBezTo>
                        <a:pt x="236" y="261"/>
                        <a:pt x="237" y="259"/>
                        <a:pt x="237" y="259"/>
                      </a:cubicBezTo>
                      <a:cubicBezTo>
                        <a:pt x="239" y="259"/>
                        <a:pt x="241" y="260"/>
                        <a:pt x="241" y="260"/>
                      </a:cubicBezTo>
                      <a:cubicBezTo>
                        <a:pt x="242" y="260"/>
                        <a:pt x="243" y="259"/>
                        <a:pt x="243" y="259"/>
                      </a:cubicBezTo>
                      <a:cubicBezTo>
                        <a:pt x="244" y="260"/>
                        <a:pt x="244" y="260"/>
                        <a:pt x="244" y="260"/>
                      </a:cubicBezTo>
                      <a:cubicBezTo>
                        <a:pt x="245" y="259"/>
                        <a:pt x="245" y="259"/>
                        <a:pt x="245" y="259"/>
                      </a:cubicBezTo>
                      <a:cubicBezTo>
                        <a:pt x="246" y="259"/>
                        <a:pt x="246" y="259"/>
                        <a:pt x="246" y="259"/>
                      </a:cubicBezTo>
                      <a:cubicBezTo>
                        <a:pt x="246" y="259"/>
                        <a:pt x="246" y="260"/>
                        <a:pt x="246" y="260"/>
                      </a:cubicBezTo>
                      <a:cubicBezTo>
                        <a:pt x="246" y="260"/>
                        <a:pt x="246" y="260"/>
                        <a:pt x="246" y="260"/>
                      </a:cubicBezTo>
                      <a:cubicBezTo>
                        <a:pt x="246" y="260"/>
                        <a:pt x="246" y="261"/>
                        <a:pt x="246" y="261"/>
                      </a:cubicBezTo>
                      <a:cubicBezTo>
                        <a:pt x="246" y="261"/>
                        <a:pt x="246" y="261"/>
                        <a:pt x="246" y="262"/>
                      </a:cubicBezTo>
                      <a:cubicBezTo>
                        <a:pt x="246" y="262"/>
                        <a:pt x="246" y="262"/>
                        <a:pt x="246" y="262"/>
                      </a:cubicBezTo>
                      <a:cubicBezTo>
                        <a:pt x="246" y="262"/>
                        <a:pt x="245" y="262"/>
                        <a:pt x="245" y="263"/>
                      </a:cubicBezTo>
                      <a:cubicBezTo>
                        <a:pt x="245" y="263"/>
                        <a:pt x="247" y="263"/>
                        <a:pt x="247" y="264"/>
                      </a:cubicBezTo>
                      <a:cubicBezTo>
                        <a:pt x="246" y="265"/>
                        <a:pt x="246" y="265"/>
                        <a:pt x="246" y="265"/>
                      </a:cubicBezTo>
                      <a:cubicBezTo>
                        <a:pt x="246" y="265"/>
                        <a:pt x="246" y="265"/>
                        <a:pt x="246" y="266"/>
                      </a:cubicBezTo>
                      <a:cubicBezTo>
                        <a:pt x="246" y="266"/>
                        <a:pt x="246" y="267"/>
                        <a:pt x="246" y="267"/>
                      </a:cubicBezTo>
                      <a:cubicBezTo>
                        <a:pt x="246" y="267"/>
                        <a:pt x="245" y="267"/>
                        <a:pt x="245" y="267"/>
                      </a:cubicBezTo>
                      <a:cubicBezTo>
                        <a:pt x="245" y="273"/>
                        <a:pt x="245" y="273"/>
                        <a:pt x="245" y="273"/>
                      </a:cubicBezTo>
                      <a:cubicBezTo>
                        <a:pt x="244" y="277"/>
                        <a:pt x="244" y="277"/>
                        <a:pt x="244" y="277"/>
                      </a:cubicBezTo>
                      <a:cubicBezTo>
                        <a:pt x="244" y="277"/>
                        <a:pt x="244" y="277"/>
                        <a:pt x="244" y="277"/>
                      </a:cubicBezTo>
                      <a:cubicBezTo>
                        <a:pt x="246" y="277"/>
                        <a:pt x="248" y="277"/>
                        <a:pt x="248" y="277"/>
                      </a:cubicBezTo>
                      <a:cubicBezTo>
                        <a:pt x="248" y="277"/>
                        <a:pt x="248" y="277"/>
                        <a:pt x="248" y="277"/>
                      </a:cubicBezTo>
                      <a:cubicBezTo>
                        <a:pt x="244" y="277"/>
                        <a:pt x="244" y="277"/>
                        <a:pt x="244" y="277"/>
                      </a:cubicBezTo>
                      <a:cubicBezTo>
                        <a:pt x="245" y="278"/>
                        <a:pt x="245" y="278"/>
                        <a:pt x="245" y="278"/>
                      </a:cubicBezTo>
                      <a:cubicBezTo>
                        <a:pt x="245" y="280"/>
                        <a:pt x="245" y="280"/>
                        <a:pt x="245" y="280"/>
                      </a:cubicBezTo>
                      <a:cubicBezTo>
                        <a:pt x="245" y="280"/>
                        <a:pt x="247" y="282"/>
                        <a:pt x="248" y="284"/>
                      </a:cubicBezTo>
                      <a:cubicBezTo>
                        <a:pt x="248" y="285"/>
                        <a:pt x="251" y="289"/>
                        <a:pt x="251" y="289"/>
                      </a:cubicBezTo>
                      <a:cubicBezTo>
                        <a:pt x="251" y="289"/>
                        <a:pt x="252" y="292"/>
                        <a:pt x="253" y="295"/>
                      </a:cubicBezTo>
                      <a:cubicBezTo>
                        <a:pt x="255" y="297"/>
                        <a:pt x="255" y="297"/>
                        <a:pt x="255" y="297"/>
                      </a:cubicBezTo>
                      <a:cubicBezTo>
                        <a:pt x="256" y="298"/>
                        <a:pt x="259" y="305"/>
                        <a:pt x="259" y="305"/>
                      </a:cubicBezTo>
                      <a:cubicBezTo>
                        <a:pt x="259" y="306"/>
                        <a:pt x="259" y="308"/>
                        <a:pt x="259" y="308"/>
                      </a:cubicBezTo>
                      <a:cubicBezTo>
                        <a:pt x="260" y="310"/>
                        <a:pt x="260" y="310"/>
                        <a:pt x="260" y="310"/>
                      </a:cubicBezTo>
                      <a:cubicBezTo>
                        <a:pt x="261" y="312"/>
                        <a:pt x="261" y="312"/>
                        <a:pt x="261" y="312"/>
                      </a:cubicBezTo>
                      <a:cubicBezTo>
                        <a:pt x="261" y="312"/>
                        <a:pt x="261" y="312"/>
                        <a:pt x="262" y="313"/>
                      </a:cubicBezTo>
                      <a:cubicBezTo>
                        <a:pt x="262" y="313"/>
                        <a:pt x="262" y="312"/>
                        <a:pt x="263" y="312"/>
                      </a:cubicBezTo>
                      <a:cubicBezTo>
                        <a:pt x="263" y="312"/>
                        <a:pt x="263" y="312"/>
                        <a:pt x="263" y="312"/>
                      </a:cubicBezTo>
                      <a:cubicBezTo>
                        <a:pt x="264" y="312"/>
                        <a:pt x="264" y="312"/>
                        <a:pt x="264" y="312"/>
                      </a:cubicBezTo>
                      <a:cubicBezTo>
                        <a:pt x="264" y="312"/>
                        <a:pt x="264" y="312"/>
                        <a:pt x="264" y="312"/>
                      </a:cubicBezTo>
                      <a:cubicBezTo>
                        <a:pt x="263" y="312"/>
                        <a:pt x="263" y="312"/>
                        <a:pt x="263" y="312"/>
                      </a:cubicBezTo>
                      <a:cubicBezTo>
                        <a:pt x="263" y="312"/>
                        <a:pt x="263" y="312"/>
                        <a:pt x="263" y="312"/>
                      </a:cubicBezTo>
                      <a:cubicBezTo>
                        <a:pt x="262" y="313"/>
                        <a:pt x="262" y="313"/>
                        <a:pt x="262" y="313"/>
                      </a:cubicBezTo>
                      <a:cubicBezTo>
                        <a:pt x="262" y="313"/>
                        <a:pt x="263" y="313"/>
                        <a:pt x="263" y="313"/>
                      </a:cubicBezTo>
                      <a:cubicBezTo>
                        <a:pt x="268" y="312"/>
                        <a:pt x="268" y="312"/>
                        <a:pt x="268" y="312"/>
                      </a:cubicBezTo>
                      <a:cubicBezTo>
                        <a:pt x="270" y="310"/>
                        <a:pt x="270" y="310"/>
                        <a:pt x="270" y="310"/>
                      </a:cubicBezTo>
                      <a:cubicBezTo>
                        <a:pt x="270" y="310"/>
                        <a:pt x="273" y="309"/>
                        <a:pt x="275" y="308"/>
                      </a:cubicBezTo>
                      <a:cubicBezTo>
                        <a:pt x="276" y="307"/>
                        <a:pt x="277" y="305"/>
                        <a:pt x="281" y="304"/>
                      </a:cubicBezTo>
                      <a:cubicBezTo>
                        <a:pt x="285" y="304"/>
                        <a:pt x="287" y="300"/>
                        <a:pt x="287" y="300"/>
                      </a:cubicBezTo>
                      <a:cubicBezTo>
                        <a:pt x="287" y="300"/>
                        <a:pt x="286" y="299"/>
                        <a:pt x="289" y="298"/>
                      </a:cubicBezTo>
                      <a:cubicBezTo>
                        <a:pt x="289" y="298"/>
                        <a:pt x="291" y="297"/>
                        <a:pt x="290" y="296"/>
                      </a:cubicBezTo>
                      <a:cubicBezTo>
                        <a:pt x="290" y="296"/>
                        <a:pt x="294" y="294"/>
                        <a:pt x="293" y="292"/>
                      </a:cubicBezTo>
                      <a:cubicBezTo>
                        <a:pt x="293" y="292"/>
                        <a:pt x="291" y="292"/>
                        <a:pt x="290" y="289"/>
                      </a:cubicBezTo>
                      <a:cubicBezTo>
                        <a:pt x="290" y="289"/>
                        <a:pt x="290" y="289"/>
                        <a:pt x="290" y="288"/>
                      </a:cubicBezTo>
                      <a:cubicBezTo>
                        <a:pt x="289" y="289"/>
                        <a:pt x="289" y="289"/>
                        <a:pt x="289" y="289"/>
                      </a:cubicBezTo>
                      <a:cubicBezTo>
                        <a:pt x="289" y="288"/>
                        <a:pt x="288" y="289"/>
                        <a:pt x="288" y="289"/>
                      </a:cubicBezTo>
                      <a:cubicBezTo>
                        <a:pt x="288" y="290"/>
                        <a:pt x="287" y="290"/>
                        <a:pt x="287" y="290"/>
                      </a:cubicBezTo>
                      <a:cubicBezTo>
                        <a:pt x="287" y="290"/>
                        <a:pt x="286" y="290"/>
                        <a:pt x="286" y="290"/>
                      </a:cubicBezTo>
                      <a:cubicBezTo>
                        <a:pt x="286" y="290"/>
                        <a:pt x="286" y="290"/>
                        <a:pt x="286" y="290"/>
                      </a:cubicBezTo>
                      <a:cubicBezTo>
                        <a:pt x="284" y="290"/>
                        <a:pt x="284" y="290"/>
                        <a:pt x="284" y="290"/>
                      </a:cubicBezTo>
                      <a:cubicBezTo>
                        <a:pt x="281" y="290"/>
                        <a:pt x="281" y="290"/>
                        <a:pt x="281" y="290"/>
                      </a:cubicBezTo>
                      <a:cubicBezTo>
                        <a:pt x="281" y="290"/>
                        <a:pt x="279" y="290"/>
                        <a:pt x="280" y="288"/>
                      </a:cubicBezTo>
                      <a:cubicBezTo>
                        <a:pt x="279" y="288"/>
                        <a:pt x="279" y="288"/>
                        <a:pt x="279" y="288"/>
                      </a:cubicBezTo>
                      <a:cubicBezTo>
                        <a:pt x="279" y="288"/>
                        <a:pt x="277" y="289"/>
                        <a:pt x="276" y="287"/>
                      </a:cubicBezTo>
                      <a:cubicBezTo>
                        <a:pt x="276" y="286"/>
                        <a:pt x="274" y="283"/>
                        <a:pt x="274" y="283"/>
                      </a:cubicBezTo>
                      <a:cubicBezTo>
                        <a:pt x="271" y="279"/>
                        <a:pt x="271" y="279"/>
                        <a:pt x="271" y="279"/>
                      </a:cubicBezTo>
                      <a:cubicBezTo>
                        <a:pt x="268" y="279"/>
                        <a:pt x="268" y="279"/>
                        <a:pt x="268" y="279"/>
                      </a:cubicBezTo>
                      <a:cubicBezTo>
                        <a:pt x="268" y="279"/>
                        <a:pt x="268" y="279"/>
                        <a:pt x="267" y="278"/>
                      </a:cubicBezTo>
                      <a:cubicBezTo>
                        <a:pt x="267" y="278"/>
                        <a:pt x="266" y="277"/>
                        <a:pt x="264" y="276"/>
                      </a:cubicBezTo>
                      <a:cubicBezTo>
                        <a:pt x="265" y="276"/>
                        <a:pt x="265" y="276"/>
                        <a:pt x="265" y="276"/>
                      </a:cubicBezTo>
                      <a:cubicBezTo>
                        <a:pt x="268" y="276"/>
                        <a:pt x="268" y="276"/>
                        <a:pt x="268" y="276"/>
                      </a:cubicBezTo>
                      <a:cubicBezTo>
                        <a:pt x="268" y="275"/>
                        <a:pt x="269" y="275"/>
                        <a:pt x="269" y="275"/>
                      </a:cubicBezTo>
                      <a:cubicBezTo>
                        <a:pt x="271" y="275"/>
                        <a:pt x="271" y="275"/>
                        <a:pt x="271" y="275"/>
                      </a:cubicBezTo>
                      <a:cubicBezTo>
                        <a:pt x="273" y="275"/>
                        <a:pt x="273" y="275"/>
                        <a:pt x="273" y="275"/>
                      </a:cubicBezTo>
                      <a:cubicBezTo>
                        <a:pt x="273" y="275"/>
                        <a:pt x="274" y="276"/>
                        <a:pt x="276" y="278"/>
                      </a:cubicBezTo>
                      <a:cubicBezTo>
                        <a:pt x="279" y="281"/>
                        <a:pt x="279" y="281"/>
                        <a:pt x="279" y="281"/>
                      </a:cubicBezTo>
                      <a:cubicBezTo>
                        <a:pt x="279" y="281"/>
                        <a:pt x="281" y="282"/>
                        <a:pt x="283" y="282"/>
                      </a:cubicBezTo>
                      <a:cubicBezTo>
                        <a:pt x="284" y="282"/>
                        <a:pt x="285" y="282"/>
                        <a:pt x="285" y="282"/>
                      </a:cubicBezTo>
                      <a:cubicBezTo>
                        <a:pt x="286" y="282"/>
                        <a:pt x="286" y="282"/>
                        <a:pt x="286" y="282"/>
                      </a:cubicBezTo>
                      <a:cubicBezTo>
                        <a:pt x="287" y="283"/>
                        <a:pt x="287" y="283"/>
                        <a:pt x="287" y="283"/>
                      </a:cubicBezTo>
                      <a:cubicBezTo>
                        <a:pt x="288" y="285"/>
                        <a:pt x="288" y="285"/>
                        <a:pt x="288" y="285"/>
                      </a:cubicBezTo>
                      <a:cubicBezTo>
                        <a:pt x="289" y="286"/>
                        <a:pt x="289" y="286"/>
                        <a:pt x="289" y="286"/>
                      </a:cubicBezTo>
                      <a:cubicBezTo>
                        <a:pt x="289" y="286"/>
                        <a:pt x="292" y="284"/>
                        <a:pt x="293" y="287"/>
                      </a:cubicBezTo>
                      <a:cubicBezTo>
                        <a:pt x="294" y="288"/>
                        <a:pt x="294" y="288"/>
                        <a:pt x="294" y="288"/>
                      </a:cubicBezTo>
                      <a:cubicBezTo>
                        <a:pt x="296" y="287"/>
                        <a:pt x="296" y="287"/>
                        <a:pt x="296" y="287"/>
                      </a:cubicBezTo>
                      <a:cubicBezTo>
                        <a:pt x="296" y="287"/>
                        <a:pt x="296" y="285"/>
                        <a:pt x="296" y="285"/>
                      </a:cubicBezTo>
                      <a:cubicBezTo>
                        <a:pt x="296" y="284"/>
                        <a:pt x="296" y="284"/>
                        <a:pt x="296" y="284"/>
                      </a:cubicBezTo>
                      <a:cubicBezTo>
                        <a:pt x="296" y="284"/>
                        <a:pt x="296" y="284"/>
                        <a:pt x="296" y="284"/>
                      </a:cubicBezTo>
                      <a:cubicBezTo>
                        <a:pt x="296" y="284"/>
                        <a:pt x="296" y="287"/>
                        <a:pt x="296" y="287"/>
                      </a:cubicBezTo>
                      <a:cubicBezTo>
                        <a:pt x="296" y="287"/>
                        <a:pt x="298" y="286"/>
                        <a:pt x="299" y="286"/>
                      </a:cubicBezTo>
                      <a:cubicBezTo>
                        <a:pt x="300" y="286"/>
                        <a:pt x="302" y="287"/>
                        <a:pt x="302" y="287"/>
                      </a:cubicBezTo>
                      <a:cubicBezTo>
                        <a:pt x="302" y="287"/>
                        <a:pt x="305" y="286"/>
                        <a:pt x="306" y="288"/>
                      </a:cubicBezTo>
                      <a:cubicBezTo>
                        <a:pt x="307" y="289"/>
                        <a:pt x="307" y="289"/>
                        <a:pt x="307" y="289"/>
                      </a:cubicBezTo>
                      <a:cubicBezTo>
                        <a:pt x="307" y="289"/>
                        <a:pt x="307" y="289"/>
                        <a:pt x="307" y="289"/>
                      </a:cubicBezTo>
                      <a:cubicBezTo>
                        <a:pt x="307" y="289"/>
                        <a:pt x="307" y="289"/>
                        <a:pt x="307" y="289"/>
                      </a:cubicBezTo>
                      <a:cubicBezTo>
                        <a:pt x="310" y="286"/>
                        <a:pt x="310" y="286"/>
                        <a:pt x="310" y="286"/>
                      </a:cubicBezTo>
                      <a:cubicBezTo>
                        <a:pt x="310" y="286"/>
                        <a:pt x="310" y="286"/>
                        <a:pt x="310" y="286"/>
                      </a:cubicBezTo>
                      <a:cubicBezTo>
                        <a:pt x="307" y="289"/>
                        <a:pt x="307" y="289"/>
                        <a:pt x="307" y="289"/>
                      </a:cubicBezTo>
                      <a:cubicBezTo>
                        <a:pt x="307" y="289"/>
                        <a:pt x="307" y="289"/>
                        <a:pt x="307" y="289"/>
                      </a:cubicBezTo>
                      <a:cubicBezTo>
                        <a:pt x="307" y="289"/>
                        <a:pt x="309" y="290"/>
                        <a:pt x="311" y="289"/>
                      </a:cubicBezTo>
                      <a:cubicBezTo>
                        <a:pt x="311" y="289"/>
                        <a:pt x="313" y="288"/>
                        <a:pt x="313" y="289"/>
                      </a:cubicBezTo>
                      <a:cubicBezTo>
                        <a:pt x="313" y="289"/>
                        <a:pt x="311" y="292"/>
                        <a:pt x="310" y="293"/>
                      </a:cubicBezTo>
                      <a:cubicBezTo>
                        <a:pt x="310" y="293"/>
                        <a:pt x="310" y="295"/>
                        <a:pt x="313" y="297"/>
                      </a:cubicBezTo>
                      <a:cubicBezTo>
                        <a:pt x="313" y="297"/>
                        <a:pt x="314" y="297"/>
                        <a:pt x="315" y="295"/>
                      </a:cubicBezTo>
                      <a:cubicBezTo>
                        <a:pt x="315" y="295"/>
                        <a:pt x="315" y="293"/>
                        <a:pt x="316" y="293"/>
                      </a:cubicBezTo>
                      <a:cubicBezTo>
                        <a:pt x="316" y="293"/>
                        <a:pt x="316" y="295"/>
                        <a:pt x="316" y="295"/>
                      </a:cubicBezTo>
                      <a:cubicBezTo>
                        <a:pt x="316" y="295"/>
                        <a:pt x="316" y="297"/>
                        <a:pt x="316" y="297"/>
                      </a:cubicBezTo>
                      <a:cubicBezTo>
                        <a:pt x="316" y="299"/>
                        <a:pt x="316" y="299"/>
                        <a:pt x="316" y="299"/>
                      </a:cubicBezTo>
                      <a:cubicBezTo>
                        <a:pt x="317" y="303"/>
                        <a:pt x="317" y="303"/>
                        <a:pt x="317" y="303"/>
                      </a:cubicBezTo>
                      <a:cubicBezTo>
                        <a:pt x="319" y="311"/>
                        <a:pt x="319" y="311"/>
                        <a:pt x="319" y="311"/>
                      </a:cubicBezTo>
                      <a:cubicBezTo>
                        <a:pt x="322" y="316"/>
                        <a:pt x="322" y="316"/>
                        <a:pt x="322" y="316"/>
                      </a:cubicBezTo>
                      <a:cubicBezTo>
                        <a:pt x="322" y="316"/>
                        <a:pt x="323" y="316"/>
                        <a:pt x="323" y="318"/>
                      </a:cubicBezTo>
                      <a:cubicBezTo>
                        <a:pt x="323" y="318"/>
                        <a:pt x="325" y="320"/>
                        <a:pt x="325" y="321"/>
                      </a:cubicBezTo>
                      <a:cubicBezTo>
                        <a:pt x="325" y="321"/>
                        <a:pt x="325" y="321"/>
                        <a:pt x="327" y="321"/>
                      </a:cubicBezTo>
                      <a:cubicBezTo>
                        <a:pt x="328" y="321"/>
                        <a:pt x="328" y="321"/>
                        <a:pt x="328" y="321"/>
                      </a:cubicBezTo>
                      <a:cubicBezTo>
                        <a:pt x="328" y="321"/>
                        <a:pt x="329" y="318"/>
                        <a:pt x="330" y="319"/>
                      </a:cubicBezTo>
                      <a:cubicBezTo>
                        <a:pt x="330" y="319"/>
                        <a:pt x="331" y="317"/>
                        <a:pt x="331" y="317"/>
                      </a:cubicBezTo>
                      <a:cubicBezTo>
                        <a:pt x="331" y="317"/>
                        <a:pt x="333" y="313"/>
                        <a:pt x="332" y="311"/>
                      </a:cubicBezTo>
                      <a:cubicBezTo>
                        <a:pt x="331" y="309"/>
                        <a:pt x="332" y="307"/>
                        <a:pt x="333" y="306"/>
                      </a:cubicBezTo>
                      <a:cubicBezTo>
                        <a:pt x="333" y="306"/>
                        <a:pt x="336" y="305"/>
                        <a:pt x="336" y="305"/>
                      </a:cubicBezTo>
                      <a:cubicBezTo>
                        <a:pt x="337" y="304"/>
                        <a:pt x="341" y="300"/>
                        <a:pt x="342" y="299"/>
                      </a:cubicBezTo>
                      <a:cubicBezTo>
                        <a:pt x="343" y="299"/>
                        <a:pt x="346" y="297"/>
                        <a:pt x="346" y="295"/>
                      </a:cubicBezTo>
                      <a:cubicBezTo>
                        <a:pt x="346" y="295"/>
                        <a:pt x="347" y="293"/>
                        <a:pt x="348" y="294"/>
                      </a:cubicBezTo>
                      <a:cubicBezTo>
                        <a:pt x="350" y="294"/>
                        <a:pt x="350" y="294"/>
                        <a:pt x="350" y="294"/>
                      </a:cubicBezTo>
                      <a:cubicBezTo>
                        <a:pt x="352" y="294"/>
                        <a:pt x="352" y="293"/>
                        <a:pt x="352" y="293"/>
                      </a:cubicBezTo>
                      <a:cubicBezTo>
                        <a:pt x="353" y="292"/>
                        <a:pt x="355" y="292"/>
                        <a:pt x="355" y="292"/>
                      </a:cubicBezTo>
                      <a:cubicBezTo>
                        <a:pt x="356" y="293"/>
                        <a:pt x="356" y="294"/>
                        <a:pt x="356" y="294"/>
                      </a:cubicBezTo>
                      <a:cubicBezTo>
                        <a:pt x="357" y="295"/>
                        <a:pt x="357" y="295"/>
                        <a:pt x="357" y="295"/>
                      </a:cubicBezTo>
                      <a:cubicBezTo>
                        <a:pt x="357" y="295"/>
                        <a:pt x="357" y="295"/>
                        <a:pt x="357" y="295"/>
                      </a:cubicBezTo>
                      <a:cubicBezTo>
                        <a:pt x="357" y="296"/>
                        <a:pt x="357" y="297"/>
                        <a:pt x="358" y="297"/>
                      </a:cubicBezTo>
                      <a:cubicBezTo>
                        <a:pt x="358" y="297"/>
                        <a:pt x="360" y="302"/>
                        <a:pt x="360" y="302"/>
                      </a:cubicBezTo>
                      <a:cubicBezTo>
                        <a:pt x="361" y="303"/>
                        <a:pt x="360" y="307"/>
                        <a:pt x="360" y="307"/>
                      </a:cubicBezTo>
                      <a:cubicBezTo>
                        <a:pt x="363" y="307"/>
                        <a:pt x="363" y="307"/>
                        <a:pt x="363" y="307"/>
                      </a:cubicBezTo>
                      <a:cubicBezTo>
                        <a:pt x="366" y="305"/>
                        <a:pt x="366" y="305"/>
                        <a:pt x="366" y="305"/>
                      </a:cubicBezTo>
                      <a:cubicBezTo>
                        <a:pt x="369" y="308"/>
                        <a:pt x="368" y="316"/>
                        <a:pt x="368" y="316"/>
                      </a:cubicBezTo>
                      <a:cubicBezTo>
                        <a:pt x="367" y="322"/>
                        <a:pt x="368" y="323"/>
                        <a:pt x="368" y="323"/>
                      </a:cubicBezTo>
                      <a:cubicBezTo>
                        <a:pt x="368" y="323"/>
                        <a:pt x="368" y="323"/>
                        <a:pt x="370" y="326"/>
                      </a:cubicBezTo>
                      <a:cubicBezTo>
                        <a:pt x="372" y="327"/>
                        <a:pt x="372" y="327"/>
                        <a:pt x="372" y="327"/>
                      </a:cubicBezTo>
                      <a:cubicBezTo>
                        <a:pt x="370" y="326"/>
                        <a:pt x="370" y="326"/>
                        <a:pt x="370" y="326"/>
                      </a:cubicBezTo>
                      <a:cubicBezTo>
                        <a:pt x="373" y="330"/>
                        <a:pt x="373" y="330"/>
                        <a:pt x="373" y="330"/>
                      </a:cubicBezTo>
                      <a:cubicBezTo>
                        <a:pt x="373" y="330"/>
                        <a:pt x="380" y="336"/>
                        <a:pt x="380" y="337"/>
                      </a:cubicBezTo>
                      <a:cubicBezTo>
                        <a:pt x="381" y="336"/>
                        <a:pt x="381" y="336"/>
                        <a:pt x="381" y="336"/>
                      </a:cubicBezTo>
                      <a:cubicBezTo>
                        <a:pt x="381" y="336"/>
                        <a:pt x="381" y="336"/>
                        <a:pt x="381" y="336"/>
                      </a:cubicBezTo>
                      <a:cubicBezTo>
                        <a:pt x="381" y="336"/>
                        <a:pt x="381" y="335"/>
                        <a:pt x="380" y="335"/>
                      </a:cubicBezTo>
                      <a:cubicBezTo>
                        <a:pt x="379" y="333"/>
                        <a:pt x="379" y="333"/>
                        <a:pt x="379" y="333"/>
                      </a:cubicBezTo>
                      <a:cubicBezTo>
                        <a:pt x="379" y="333"/>
                        <a:pt x="379" y="330"/>
                        <a:pt x="379" y="330"/>
                      </a:cubicBezTo>
                      <a:cubicBezTo>
                        <a:pt x="377" y="328"/>
                        <a:pt x="377" y="328"/>
                        <a:pt x="377" y="328"/>
                      </a:cubicBezTo>
                      <a:cubicBezTo>
                        <a:pt x="376" y="326"/>
                        <a:pt x="376" y="326"/>
                        <a:pt x="376" y="326"/>
                      </a:cubicBezTo>
                      <a:cubicBezTo>
                        <a:pt x="372" y="322"/>
                        <a:pt x="372" y="322"/>
                        <a:pt x="372" y="322"/>
                      </a:cubicBezTo>
                      <a:cubicBezTo>
                        <a:pt x="372" y="322"/>
                        <a:pt x="370" y="320"/>
                        <a:pt x="371" y="317"/>
                      </a:cubicBezTo>
                      <a:cubicBezTo>
                        <a:pt x="371" y="317"/>
                        <a:pt x="372" y="311"/>
                        <a:pt x="372" y="310"/>
                      </a:cubicBezTo>
                      <a:cubicBezTo>
                        <a:pt x="372" y="310"/>
                        <a:pt x="372" y="309"/>
                        <a:pt x="373" y="309"/>
                      </a:cubicBezTo>
                      <a:cubicBezTo>
                        <a:pt x="373" y="309"/>
                        <a:pt x="374" y="310"/>
                        <a:pt x="374" y="310"/>
                      </a:cubicBezTo>
                      <a:cubicBezTo>
                        <a:pt x="375" y="313"/>
                        <a:pt x="375" y="313"/>
                        <a:pt x="375" y="313"/>
                      </a:cubicBezTo>
                      <a:cubicBezTo>
                        <a:pt x="376" y="314"/>
                        <a:pt x="376" y="314"/>
                        <a:pt x="376" y="314"/>
                      </a:cubicBezTo>
                      <a:cubicBezTo>
                        <a:pt x="376" y="314"/>
                        <a:pt x="376" y="313"/>
                        <a:pt x="376" y="312"/>
                      </a:cubicBezTo>
                      <a:cubicBezTo>
                        <a:pt x="376" y="313"/>
                        <a:pt x="376" y="314"/>
                        <a:pt x="376" y="314"/>
                      </a:cubicBezTo>
                      <a:cubicBezTo>
                        <a:pt x="379" y="317"/>
                        <a:pt x="379" y="317"/>
                        <a:pt x="379" y="317"/>
                      </a:cubicBezTo>
                      <a:cubicBezTo>
                        <a:pt x="382" y="316"/>
                        <a:pt x="382" y="316"/>
                        <a:pt x="382" y="316"/>
                      </a:cubicBezTo>
                      <a:cubicBezTo>
                        <a:pt x="383" y="316"/>
                        <a:pt x="383" y="316"/>
                        <a:pt x="383" y="316"/>
                      </a:cubicBezTo>
                      <a:cubicBezTo>
                        <a:pt x="386" y="317"/>
                        <a:pt x="386" y="317"/>
                        <a:pt x="386" y="317"/>
                      </a:cubicBezTo>
                      <a:cubicBezTo>
                        <a:pt x="386" y="317"/>
                        <a:pt x="390" y="312"/>
                        <a:pt x="390" y="311"/>
                      </a:cubicBezTo>
                      <a:cubicBezTo>
                        <a:pt x="390" y="310"/>
                        <a:pt x="390" y="310"/>
                        <a:pt x="390" y="310"/>
                      </a:cubicBezTo>
                      <a:cubicBezTo>
                        <a:pt x="389" y="306"/>
                        <a:pt x="389" y="306"/>
                        <a:pt x="389" y="306"/>
                      </a:cubicBezTo>
                      <a:cubicBezTo>
                        <a:pt x="389" y="306"/>
                        <a:pt x="390" y="304"/>
                        <a:pt x="387" y="303"/>
                      </a:cubicBezTo>
                      <a:cubicBezTo>
                        <a:pt x="385" y="302"/>
                        <a:pt x="385" y="302"/>
                        <a:pt x="385" y="302"/>
                      </a:cubicBezTo>
                      <a:cubicBezTo>
                        <a:pt x="383" y="299"/>
                        <a:pt x="383" y="299"/>
                        <a:pt x="383" y="299"/>
                      </a:cubicBezTo>
                      <a:cubicBezTo>
                        <a:pt x="383" y="297"/>
                        <a:pt x="383" y="297"/>
                        <a:pt x="383" y="297"/>
                      </a:cubicBezTo>
                      <a:cubicBezTo>
                        <a:pt x="383" y="297"/>
                        <a:pt x="384" y="296"/>
                        <a:pt x="385" y="295"/>
                      </a:cubicBezTo>
                      <a:cubicBezTo>
                        <a:pt x="385" y="295"/>
                        <a:pt x="387" y="295"/>
                        <a:pt x="387" y="294"/>
                      </a:cubicBezTo>
                      <a:cubicBezTo>
                        <a:pt x="387" y="294"/>
                        <a:pt x="387" y="294"/>
                        <a:pt x="387" y="294"/>
                      </a:cubicBezTo>
                      <a:cubicBezTo>
                        <a:pt x="387" y="294"/>
                        <a:pt x="388" y="294"/>
                        <a:pt x="389" y="293"/>
                      </a:cubicBezTo>
                      <a:cubicBezTo>
                        <a:pt x="389" y="293"/>
                        <a:pt x="389" y="294"/>
                        <a:pt x="390" y="294"/>
                      </a:cubicBezTo>
                      <a:cubicBezTo>
                        <a:pt x="392" y="294"/>
                        <a:pt x="392" y="297"/>
                        <a:pt x="390" y="298"/>
                      </a:cubicBezTo>
                      <a:cubicBezTo>
                        <a:pt x="389" y="299"/>
                        <a:pt x="391" y="300"/>
                        <a:pt x="391" y="300"/>
                      </a:cubicBezTo>
                      <a:cubicBezTo>
                        <a:pt x="393" y="300"/>
                        <a:pt x="393" y="300"/>
                        <a:pt x="393" y="300"/>
                      </a:cubicBezTo>
                      <a:cubicBezTo>
                        <a:pt x="393" y="300"/>
                        <a:pt x="394" y="297"/>
                        <a:pt x="393" y="296"/>
                      </a:cubicBezTo>
                      <a:cubicBezTo>
                        <a:pt x="392" y="294"/>
                        <a:pt x="395" y="294"/>
                        <a:pt x="395" y="294"/>
                      </a:cubicBezTo>
                      <a:cubicBezTo>
                        <a:pt x="397" y="293"/>
                        <a:pt x="397" y="293"/>
                        <a:pt x="397" y="293"/>
                      </a:cubicBezTo>
                      <a:cubicBezTo>
                        <a:pt x="398" y="292"/>
                        <a:pt x="398" y="292"/>
                        <a:pt x="398" y="292"/>
                      </a:cubicBezTo>
                      <a:cubicBezTo>
                        <a:pt x="400" y="292"/>
                        <a:pt x="404" y="292"/>
                        <a:pt x="404" y="292"/>
                      </a:cubicBezTo>
                      <a:cubicBezTo>
                        <a:pt x="405" y="290"/>
                        <a:pt x="405" y="290"/>
                        <a:pt x="405" y="290"/>
                      </a:cubicBezTo>
                      <a:cubicBezTo>
                        <a:pt x="407" y="289"/>
                        <a:pt x="407" y="289"/>
                        <a:pt x="407" y="289"/>
                      </a:cubicBezTo>
                      <a:cubicBezTo>
                        <a:pt x="411" y="286"/>
                        <a:pt x="411" y="286"/>
                        <a:pt x="411" y="286"/>
                      </a:cubicBezTo>
                      <a:cubicBezTo>
                        <a:pt x="412" y="282"/>
                        <a:pt x="412" y="282"/>
                        <a:pt x="412" y="282"/>
                      </a:cubicBezTo>
                      <a:cubicBezTo>
                        <a:pt x="414" y="279"/>
                        <a:pt x="414" y="279"/>
                        <a:pt x="414" y="279"/>
                      </a:cubicBezTo>
                      <a:cubicBezTo>
                        <a:pt x="414" y="279"/>
                        <a:pt x="415" y="277"/>
                        <a:pt x="416" y="275"/>
                      </a:cubicBezTo>
                      <a:cubicBezTo>
                        <a:pt x="416" y="274"/>
                        <a:pt x="415" y="271"/>
                        <a:pt x="415" y="271"/>
                      </a:cubicBezTo>
                      <a:cubicBezTo>
                        <a:pt x="414" y="267"/>
                        <a:pt x="414" y="267"/>
                        <a:pt x="414" y="267"/>
                      </a:cubicBezTo>
                      <a:cubicBezTo>
                        <a:pt x="414" y="267"/>
                        <a:pt x="412" y="265"/>
                        <a:pt x="411" y="263"/>
                      </a:cubicBezTo>
                      <a:cubicBezTo>
                        <a:pt x="409" y="261"/>
                        <a:pt x="412" y="260"/>
                        <a:pt x="412" y="260"/>
                      </a:cubicBezTo>
                      <a:cubicBezTo>
                        <a:pt x="412" y="260"/>
                        <a:pt x="414" y="259"/>
                        <a:pt x="415" y="258"/>
                      </a:cubicBezTo>
                      <a:cubicBezTo>
                        <a:pt x="417" y="257"/>
                        <a:pt x="418" y="257"/>
                        <a:pt x="417" y="256"/>
                      </a:cubicBezTo>
                      <a:cubicBezTo>
                        <a:pt x="416" y="256"/>
                        <a:pt x="414" y="256"/>
                        <a:pt x="413" y="256"/>
                      </a:cubicBezTo>
                      <a:cubicBezTo>
                        <a:pt x="411" y="256"/>
                        <a:pt x="410" y="256"/>
                        <a:pt x="410" y="256"/>
                      </a:cubicBezTo>
                      <a:cubicBezTo>
                        <a:pt x="410" y="256"/>
                        <a:pt x="408" y="255"/>
                        <a:pt x="406" y="254"/>
                      </a:cubicBezTo>
                      <a:cubicBezTo>
                        <a:pt x="405" y="252"/>
                        <a:pt x="406" y="251"/>
                        <a:pt x="406" y="251"/>
                      </a:cubicBezTo>
                      <a:cubicBezTo>
                        <a:pt x="406" y="251"/>
                        <a:pt x="407" y="252"/>
                        <a:pt x="409" y="252"/>
                      </a:cubicBezTo>
                      <a:cubicBezTo>
                        <a:pt x="412" y="251"/>
                        <a:pt x="413" y="249"/>
                        <a:pt x="414" y="250"/>
                      </a:cubicBezTo>
                      <a:cubicBezTo>
                        <a:pt x="415" y="250"/>
                        <a:pt x="414" y="251"/>
                        <a:pt x="414" y="252"/>
                      </a:cubicBezTo>
                      <a:cubicBezTo>
                        <a:pt x="413" y="253"/>
                        <a:pt x="414" y="253"/>
                        <a:pt x="414" y="253"/>
                      </a:cubicBezTo>
                      <a:cubicBezTo>
                        <a:pt x="416" y="253"/>
                        <a:pt x="418" y="251"/>
                        <a:pt x="418" y="251"/>
                      </a:cubicBezTo>
                      <a:cubicBezTo>
                        <a:pt x="418" y="251"/>
                        <a:pt x="418" y="251"/>
                        <a:pt x="418" y="251"/>
                      </a:cubicBezTo>
                      <a:cubicBezTo>
                        <a:pt x="419" y="251"/>
                        <a:pt x="419" y="251"/>
                        <a:pt x="419" y="251"/>
                      </a:cubicBezTo>
                      <a:cubicBezTo>
                        <a:pt x="421" y="252"/>
                        <a:pt x="421" y="252"/>
                        <a:pt x="421" y="252"/>
                      </a:cubicBezTo>
                      <a:cubicBezTo>
                        <a:pt x="420" y="254"/>
                        <a:pt x="420" y="254"/>
                        <a:pt x="420" y="254"/>
                      </a:cubicBezTo>
                      <a:cubicBezTo>
                        <a:pt x="420" y="254"/>
                        <a:pt x="422" y="256"/>
                        <a:pt x="423" y="256"/>
                      </a:cubicBezTo>
                      <a:cubicBezTo>
                        <a:pt x="425" y="256"/>
                        <a:pt x="424" y="257"/>
                        <a:pt x="424" y="257"/>
                      </a:cubicBezTo>
                      <a:cubicBezTo>
                        <a:pt x="424" y="257"/>
                        <a:pt x="424" y="259"/>
                        <a:pt x="424" y="261"/>
                      </a:cubicBezTo>
                      <a:cubicBezTo>
                        <a:pt x="424" y="263"/>
                        <a:pt x="426" y="263"/>
                        <a:pt x="427" y="263"/>
                      </a:cubicBezTo>
                      <a:cubicBezTo>
                        <a:pt x="428" y="263"/>
                        <a:pt x="429" y="261"/>
                        <a:pt x="429" y="261"/>
                      </a:cubicBezTo>
                      <a:cubicBezTo>
                        <a:pt x="430" y="258"/>
                        <a:pt x="430" y="258"/>
                        <a:pt x="430" y="258"/>
                      </a:cubicBezTo>
                      <a:cubicBezTo>
                        <a:pt x="430" y="254"/>
                        <a:pt x="427" y="253"/>
                        <a:pt x="427" y="253"/>
                      </a:cubicBezTo>
                      <a:cubicBezTo>
                        <a:pt x="424" y="250"/>
                        <a:pt x="427" y="250"/>
                        <a:pt x="427" y="250"/>
                      </a:cubicBezTo>
                      <a:cubicBezTo>
                        <a:pt x="430" y="247"/>
                        <a:pt x="433" y="243"/>
                        <a:pt x="433" y="243"/>
                      </a:cubicBezTo>
                      <a:cubicBezTo>
                        <a:pt x="434" y="241"/>
                        <a:pt x="435" y="238"/>
                        <a:pt x="435" y="238"/>
                      </a:cubicBezTo>
                      <a:cubicBezTo>
                        <a:pt x="436" y="237"/>
                        <a:pt x="436" y="237"/>
                        <a:pt x="436" y="237"/>
                      </a:cubicBezTo>
                      <a:cubicBezTo>
                        <a:pt x="436" y="236"/>
                        <a:pt x="436" y="236"/>
                        <a:pt x="436" y="236"/>
                      </a:cubicBezTo>
                      <a:cubicBezTo>
                        <a:pt x="437" y="234"/>
                        <a:pt x="437" y="234"/>
                        <a:pt x="437" y="234"/>
                      </a:cubicBezTo>
                      <a:cubicBezTo>
                        <a:pt x="439" y="233"/>
                        <a:pt x="439" y="233"/>
                        <a:pt x="439" y="233"/>
                      </a:cubicBezTo>
                      <a:cubicBezTo>
                        <a:pt x="440" y="232"/>
                        <a:pt x="441" y="229"/>
                        <a:pt x="442" y="228"/>
                      </a:cubicBezTo>
                      <a:cubicBezTo>
                        <a:pt x="441" y="229"/>
                        <a:pt x="440" y="232"/>
                        <a:pt x="439" y="233"/>
                      </a:cubicBezTo>
                      <a:cubicBezTo>
                        <a:pt x="436" y="236"/>
                        <a:pt x="436" y="236"/>
                        <a:pt x="436" y="236"/>
                      </a:cubicBezTo>
                      <a:cubicBezTo>
                        <a:pt x="436" y="237"/>
                        <a:pt x="436" y="237"/>
                        <a:pt x="436" y="237"/>
                      </a:cubicBezTo>
                      <a:cubicBezTo>
                        <a:pt x="437" y="235"/>
                        <a:pt x="435" y="240"/>
                        <a:pt x="435" y="240"/>
                      </a:cubicBezTo>
                      <a:cubicBezTo>
                        <a:pt x="436" y="242"/>
                        <a:pt x="438" y="243"/>
                        <a:pt x="438" y="243"/>
                      </a:cubicBezTo>
                      <a:cubicBezTo>
                        <a:pt x="442" y="241"/>
                        <a:pt x="451" y="224"/>
                        <a:pt x="451" y="224"/>
                      </a:cubicBezTo>
                      <a:cubicBezTo>
                        <a:pt x="451" y="221"/>
                        <a:pt x="453" y="218"/>
                        <a:pt x="453" y="218"/>
                      </a:cubicBezTo>
                      <a:cubicBezTo>
                        <a:pt x="454" y="214"/>
                        <a:pt x="454" y="214"/>
                        <a:pt x="454" y="214"/>
                      </a:cubicBezTo>
                      <a:cubicBezTo>
                        <a:pt x="454" y="214"/>
                        <a:pt x="455" y="209"/>
                        <a:pt x="453" y="208"/>
                      </a:cubicBezTo>
                      <a:cubicBezTo>
                        <a:pt x="451" y="206"/>
                        <a:pt x="450" y="208"/>
                        <a:pt x="448" y="208"/>
                      </a:cubicBezTo>
                      <a:cubicBezTo>
                        <a:pt x="446" y="208"/>
                        <a:pt x="445" y="206"/>
                        <a:pt x="445" y="206"/>
                      </a:cubicBezTo>
                      <a:cubicBezTo>
                        <a:pt x="443" y="205"/>
                        <a:pt x="443" y="205"/>
                        <a:pt x="443" y="205"/>
                      </a:cubicBezTo>
                      <a:cubicBezTo>
                        <a:pt x="447" y="202"/>
                        <a:pt x="447" y="202"/>
                        <a:pt x="447" y="202"/>
                      </a:cubicBezTo>
                      <a:cubicBezTo>
                        <a:pt x="447" y="200"/>
                        <a:pt x="447" y="200"/>
                        <a:pt x="447" y="200"/>
                      </a:cubicBezTo>
                      <a:cubicBezTo>
                        <a:pt x="451" y="197"/>
                        <a:pt x="451" y="197"/>
                        <a:pt x="451" y="197"/>
                      </a:cubicBezTo>
                      <a:cubicBezTo>
                        <a:pt x="458" y="189"/>
                        <a:pt x="458" y="189"/>
                        <a:pt x="458" y="189"/>
                      </a:cubicBezTo>
                      <a:cubicBezTo>
                        <a:pt x="458" y="189"/>
                        <a:pt x="468" y="190"/>
                        <a:pt x="469" y="190"/>
                      </a:cubicBezTo>
                      <a:cubicBezTo>
                        <a:pt x="470" y="190"/>
                        <a:pt x="469" y="189"/>
                        <a:pt x="469" y="189"/>
                      </a:cubicBezTo>
                      <a:cubicBezTo>
                        <a:pt x="471" y="188"/>
                        <a:pt x="471" y="188"/>
                        <a:pt x="471" y="188"/>
                      </a:cubicBezTo>
                      <a:cubicBezTo>
                        <a:pt x="473" y="188"/>
                        <a:pt x="473" y="188"/>
                        <a:pt x="473" y="188"/>
                      </a:cubicBezTo>
                      <a:cubicBezTo>
                        <a:pt x="474" y="188"/>
                        <a:pt x="474" y="188"/>
                        <a:pt x="474" y="188"/>
                      </a:cubicBezTo>
                      <a:cubicBezTo>
                        <a:pt x="475" y="191"/>
                        <a:pt x="475" y="191"/>
                        <a:pt x="475" y="191"/>
                      </a:cubicBezTo>
                      <a:cubicBezTo>
                        <a:pt x="482" y="189"/>
                        <a:pt x="482" y="189"/>
                        <a:pt x="482" y="189"/>
                      </a:cubicBezTo>
                      <a:cubicBezTo>
                        <a:pt x="482" y="187"/>
                        <a:pt x="482" y="187"/>
                        <a:pt x="482" y="187"/>
                      </a:cubicBezTo>
                      <a:cubicBezTo>
                        <a:pt x="488" y="182"/>
                        <a:pt x="488" y="182"/>
                        <a:pt x="488" y="182"/>
                      </a:cubicBezTo>
                      <a:cubicBezTo>
                        <a:pt x="488" y="182"/>
                        <a:pt x="490" y="180"/>
                        <a:pt x="492" y="179"/>
                      </a:cubicBezTo>
                      <a:cubicBezTo>
                        <a:pt x="493" y="179"/>
                        <a:pt x="494" y="180"/>
                        <a:pt x="492" y="182"/>
                      </a:cubicBezTo>
                      <a:cubicBezTo>
                        <a:pt x="491" y="184"/>
                        <a:pt x="493" y="184"/>
                        <a:pt x="494" y="183"/>
                      </a:cubicBezTo>
                      <a:cubicBezTo>
                        <a:pt x="496" y="182"/>
                        <a:pt x="498" y="177"/>
                        <a:pt x="498" y="177"/>
                      </a:cubicBezTo>
                      <a:cubicBezTo>
                        <a:pt x="497" y="180"/>
                        <a:pt x="498" y="183"/>
                        <a:pt x="498" y="183"/>
                      </a:cubicBezTo>
                      <a:cubicBezTo>
                        <a:pt x="493" y="187"/>
                        <a:pt x="493" y="187"/>
                        <a:pt x="493" y="187"/>
                      </a:cubicBezTo>
                      <a:cubicBezTo>
                        <a:pt x="491" y="192"/>
                        <a:pt x="491" y="192"/>
                        <a:pt x="491" y="192"/>
                      </a:cubicBezTo>
                      <a:cubicBezTo>
                        <a:pt x="485" y="196"/>
                        <a:pt x="485" y="196"/>
                        <a:pt x="485" y="196"/>
                      </a:cubicBezTo>
                      <a:cubicBezTo>
                        <a:pt x="483" y="203"/>
                        <a:pt x="483" y="203"/>
                        <a:pt x="483" y="203"/>
                      </a:cubicBezTo>
                      <a:cubicBezTo>
                        <a:pt x="483" y="203"/>
                        <a:pt x="482" y="204"/>
                        <a:pt x="483" y="207"/>
                      </a:cubicBezTo>
                      <a:cubicBezTo>
                        <a:pt x="484" y="210"/>
                        <a:pt x="486" y="218"/>
                        <a:pt x="486" y="218"/>
                      </a:cubicBezTo>
                      <a:cubicBezTo>
                        <a:pt x="489" y="214"/>
                        <a:pt x="489" y="214"/>
                        <a:pt x="489" y="214"/>
                      </a:cubicBezTo>
                      <a:cubicBezTo>
                        <a:pt x="494" y="207"/>
                        <a:pt x="494" y="207"/>
                        <a:pt x="494" y="207"/>
                      </a:cubicBezTo>
                      <a:cubicBezTo>
                        <a:pt x="496" y="206"/>
                        <a:pt x="496" y="206"/>
                        <a:pt x="496" y="206"/>
                      </a:cubicBezTo>
                      <a:cubicBezTo>
                        <a:pt x="496" y="206"/>
                        <a:pt x="495" y="203"/>
                        <a:pt x="497" y="200"/>
                      </a:cubicBezTo>
                      <a:cubicBezTo>
                        <a:pt x="498" y="197"/>
                        <a:pt x="497" y="195"/>
                        <a:pt x="497" y="195"/>
                      </a:cubicBezTo>
                      <a:cubicBezTo>
                        <a:pt x="497" y="195"/>
                        <a:pt x="496" y="194"/>
                        <a:pt x="497" y="193"/>
                      </a:cubicBezTo>
                      <a:cubicBezTo>
                        <a:pt x="497" y="191"/>
                        <a:pt x="498" y="191"/>
                        <a:pt x="501" y="191"/>
                      </a:cubicBezTo>
                      <a:cubicBezTo>
                        <a:pt x="503" y="190"/>
                        <a:pt x="501" y="187"/>
                        <a:pt x="503" y="187"/>
                      </a:cubicBezTo>
                      <a:cubicBezTo>
                        <a:pt x="505" y="187"/>
                        <a:pt x="505" y="187"/>
                        <a:pt x="508" y="184"/>
                      </a:cubicBezTo>
                      <a:cubicBezTo>
                        <a:pt x="511" y="182"/>
                        <a:pt x="512" y="185"/>
                        <a:pt x="512" y="185"/>
                      </a:cubicBezTo>
                      <a:cubicBezTo>
                        <a:pt x="516" y="184"/>
                        <a:pt x="516" y="184"/>
                        <a:pt x="516" y="184"/>
                      </a:cubicBezTo>
                      <a:cubicBezTo>
                        <a:pt x="517" y="182"/>
                        <a:pt x="517" y="182"/>
                        <a:pt x="517" y="182"/>
                      </a:cubicBezTo>
                      <a:cubicBezTo>
                        <a:pt x="519" y="180"/>
                        <a:pt x="519" y="180"/>
                        <a:pt x="519" y="180"/>
                      </a:cubicBezTo>
                      <a:cubicBezTo>
                        <a:pt x="522" y="179"/>
                        <a:pt x="522" y="179"/>
                        <a:pt x="522" y="179"/>
                      </a:cubicBezTo>
                      <a:cubicBezTo>
                        <a:pt x="522" y="177"/>
                        <a:pt x="522" y="177"/>
                        <a:pt x="522" y="177"/>
                      </a:cubicBezTo>
                      <a:cubicBezTo>
                        <a:pt x="525" y="177"/>
                        <a:pt x="525" y="177"/>
                        <a:pt x="525" y="177"/>
                      </a:cubicBezTo>
                      <a:cubicBezTo>
                        <a:pt x="525" y="177"/>
                        <a:pt x="527" y="177"/>
                        <a:pt x="527" y="177"/>
                      </a:cubicBezTo>
                      <a:cubicBezTo>
                        <a:pt x="529" y="177"/>
                        <a:pt x="531" y="174"/>
                        <a:pt x="531" y="174"/>
                      </a:cubicBezTo>
                      <a:cubicBezTo>
                        <a:pt x="531" y="174"/>
                        <a:pt x="528" y="170"/>
                        <a:pt x="527" y="169"/>
                      </a:cubicBezTo>
                      <a:cubicBezTo>
                        <a:pt x="525" y="169"/>
                        <a:pt x="525" y="166"/>
                        <a:pt x="527" y="167"/>
                      </a:cubicBezTo>
                      <a:cubicBezTo>
                        <a:pt x="528" y="167"/>
                        <a:pt x="529" y="166"/>
                        <a:pt x="529" y="166"/>
                      </a:cubicBezTo>
                      <a:cubicBezTo>
                        <a:pt x="533" y="162"/>
                        <a:pt x="533" y="162"/>
                        <a:pt x="533" y="162"/>
                      </a:cubicBezTo>
                      <a:cubicBezTo>
                        <a:pt x="532" y="160"/>
                        <a:pt x="532" y="160"/>
                        <a:pt x="532" y="160"/>
                      </a:cubicBezTo>
                      <a:cubicBezTo>
                        <a:pt x="534" y="158"/>
                        <a:pt x="534" y="158"/>
                        <a:pt x="534" y="158"/>
                      </a:cubicBezTo>
                      <a:cubicBezTo>
                        <a:pt x="535" y="161"/>
                        <a:pt x="535" y="161"/>
                        <a:pt x="535" y="161"/>
                      </a:cubicBezTo>
                      <a:cubicBezTo>
                        <a:pt x="538" y="162"/>
                        <a:pt x="538" y="162"/>
                        <a:pt x="538" y="162"/>
                      </a:cubicBezTo>
                      <a:cubicBezTo>
                        <a:pt x="538" y="162"/>
                        <a:pt x="542" y="166"/>
                        <a:pt x="543" y="167"/>
                      </a:cubicBezTo>
                      <a:cubicBezTo>
                        <a:pt x="544" y="168"/>
                        <a:pt x="545" y="167"/>
                        <a:pt x="545" y="167"/>
                      </a:cubicBezTo>
                      <a:cubicBezTo>
                        <a:pt x="546" y="163"/>
                        <a:pt x="546" y="163"/>
                        <a:pt x="546" y="163"/>
                      </a:cubicBezTo>
                      <a:cubicBezTo>
                        <a:pt x="546" y="162"/>
                        <a:pt x="546" y="162"/>
                        <a:pt x="546" y="162"/>
                      </a:cubicBezTo>
                      <a:cubicBezTo>
                        <a:pt x="546" y="162"/>
                        <a:pt x="549" y="163"/>
                        <a:pt x="551" y="161"/>
                      </a:cubicBezTo>
                      <a:cubicBezTo>
                        <a:pt x="552" y="158"/>
                        <a:pt x="547" y="157"/>
                        <a:pt x="545" y="156"/>
                      </a:cubicBezTo>
                      <a:cubicBezTo>
                        <a:pt x="543" y="154"/>
                        <a:pt x="542" y="156"/>
                        <a:pt x="542" y="156"/>
                      </a:cubicBezTo>
                      <a:cubicBezTo>
                        <a:pt x="541" y="154"/>
                        <a:pt x="541" y="154"/>
                        <a:pt x="541" y="154"/>
                      </a:cubicBezTo>
                      <a:cubicBezTo>
                        <a:pt x="538" y="148"/>
                        <a:pt x="529" y="145"/>
                        <a:pt x="529" y="145"/>
                      </a:cubicBezTo>
                      <a:cubicBezTo>
                        <a:pt x="524" y="140"/>
                        <a:pt x="524" y="140"/>
                        <a:pt x="524" y="140"/>
                      </a:cubicBezTo>
                      <a:cubicBezTo>
                        <a:pt x="524" y="140"/>
                        <a:pt x="519" y="140"/>
                        <a:pt x="518" y="139"/>
                      </a:cubicBezTo>
                      <a:cubicBezTo>
                        <a:pt x="517" y="138"/>
                        <a:pt x="515" y="138"/>
                        <a:pt x="515" y="138"/>
                      </a:cubicBezTo>
                      <a:cubicBezTo>
                        <a:pt x="514" y="142"/>
                        <a:pt x="514" y="142"/>
                        <a:pt x="514" y="142"/>
                      </a:cubicBezTo>
                      <a:cubicBezTo>
                        <a:pt x="514" y="145"/>
                        <a:pt x="514" y="145"/>
                        <a:pt x="514" y="145"/>
                      </a:cubicBezTo>
                      <a:cubicBezTo>
                        <a:pt x="514" y="146"/>
                        <a:pt x="514" y="146"/>
                        <a:pt x="514" y="146"/>
                      </a:cubicBezTo>
                      <a:cubicBezTo>
                        <a:pt x="512" y="146"/>
                        <a:pt x="512" y="146"/>
                        <a:pt x="512" y="146"/>
                      </a:cubicBezTo>
                      <a:cubicBezTo>
                        <a:pt x="512" y="145"/>
                        <a:pt x="512" y="145"/>
                        <a:pt x="512" y="145"/>
                      </a:cubicBezTo>
                      <a:cubicBezTo>
                        <a:pt x="509" y="142"/>
                        <a:pt x="509" y="142"/>
                        <a:pt x="509" y="142"/>
                      </a:cubicBezTo>
                      <a:cubicBezTo>
                        <a:pt x="512" y="140"/>
                        <a:pt x="512" y="140"/>
                        <a:pt x="512" y="140"/>
                      </a:cubicBezTo>
                      <a:cubicBezTo>
                        <a:pt x="511" y="139"/>
                        <a:pt x="511" y="139"/>
                        <a:pt x="511" y="139"/>
                      </a:cubicBezTo>
                      <a:cubicBezTo>
                        <a:pt x="505" y="142"/>
                        <a:pt x="505" y="142"/>
                        <a:pt x="505" y="142"/>
                      </a:cubicBezTo>
                      <a:cubicBezTo>
                        <a:pt x="504" y="141"/>
                        <a:pt x="504" y="141"/>
                        <a:pt x="504" y="141"/>
                      </a:cubicBezTo>
                      <a:cubicBezTo>
                        <a:pt x="497" y="140"/>
                        <a:pt x="497" y="140"/>
                        <a:pt x="497" y="140"/>
                      </a:cubicBezTo>
                      <a:cubicBezTo>
                        <a:pt x="495" y="143"/>
                        <a:pt x="495" y="143"/>
                        <a:pt x="495" y="143"/>
                      </a:cubicBezTo>
                      <a:cubicBezTo>
                        <a:pt x="493" y="141"/>
                        <a:pt x="493" y="141"/>
                        <a:pt x="493" y="141"/>
                      </a:cubicBezTo>
                      <a:cubicBezTo>
                        <a:pt x="493" y="141"/>
                        <a:pt x="494" y="138"/>
                        <a:pt x="492" y="135"/>
                      </a:cubicBezTo>
                      <a:cubicBezTo>
                        <a:pt x="490" y="131"/>
                        <a:pt x="485" y="132"/>
                        <a:pt x="485" y="132"/>
                      </a:cubicBezTo>
                      <a:cubicBezTo>
                        <a:pt x="485" y="132"/>
                        <a:pt x="479" y="134"/>
                        <a:pt x="478" y="132"/>
                      </a:cubicBezTo>
                      <a:cubicBezTo>
                        <a:pt x="476" y="131"/>
                        <a:pt x="475" y="132"/>
                        <a:pt x="475" y="132"/>
                      </a:cubicBezTo>
                      <a:cubicBezTo>
                        <a:pt x="475" y="130"/>
                        <a:pt x="475" y="130"/>
                        <a:pt x="475" y="130"/>
                      </a:cubicBezTo>
                      <a:cubicBezTo>
                        <a:pt x="474" y="130"/>
                        <a:pt x="474" y="130"/>
                        <a:pt x="474" y="130"/>
                      </a:cubicBezTo>
                      <a:cubicBezTo>
                        <a:pt x="474" y="130"/>
                        <a:pt x="474" y="128"/>
                        <a:pt x="473" y="125"/>
                      </a:cubicBezTo>
                      <a:cubicBezTo>
                        <a:pt x="471" y="123"/>
                        <a:pt x="468" y="126"/>
                        <a:pt x="468" y="126"/>
                      </a:cubicBezTo>
                      <a:cubicBezTo>
                        <a:pt x="468" y="126"/>
                        <a:pt x="466" y="127"/>
                        <a:pt x="466" y="126"/>
                      </a:cubicBezTo>
                      <a:cubicBezTo>
                        <a:pt x="466" y="125"/>
                        <a:pt x="466" y="123"/>
                        <a:pt x="464" y="123"/>
                      </a:cubicBezTo>
                      <a:cubicBezTo>
                        <a:pt x="461" y="123"/>
                        <a:pt x="456" y="121"/>
                        <a:pt x="456" y="121"/>
                      </a:cubicBezTo>
                      <a:cubicBezTo>
                        <a:pt x="457" y="122"/>
                        <a:pt x="456" y="124"/>
                        <a:pt x="454" y="124"/>
                      </a:cubicBezTo>
                      <a:cubicBezTo>
                        <a:pt x="451" y="124"/>
                        <a:pt x="452" y="130"/>
                        <a:pt x="452" y="130"/>
                      </a:cubicBezTo>
                      <a:cubicBezTo>
                        <a:pt x="451" y="130"/>
                        <a:pt x="451" y="130"/>
                        <a:pt x="451" y="130"/>
                      </a:cubicBezTo>
                      <a:cubicBezTo>
                        <a:pt x="449" y="131"/>
                        <a:pt x="449" y="131"/>
                        <a:pt x="449" y="131"/>
                      </a:cubicBezTo>
                      <a:cubicBezTo>
                        <a:pt x="446" y="129"/>
                        <a:pt x="446" y="129"/>
                        <a:pt x="446" y="129"/>
                      </a:cubicBezTo>
                      <a:cubicBezTo>
                        <a:pt x="444" y="130"/>
                        <a:pt x="444" y="130"/>
                        <a:pt x="444" y="130"/>
                      </a:cubicBezTo>
                      <a:cubicBezTo>
                        <a:pt x="442" y="130"/>
                        <a:pt x="442" y="130"/>
                        <a:pt x="442" y="130"/>
                      </a:cubicBezTo>
                      <a:cubicBezTo>
                        <a:pt x="440" y="127"/>
                        <a:pt x="440" y="127"/>
                        <a:pt x="440" y="127"/>
                      </a:cubicBezTo>
                      <a:cubicBezTo>
                        <a:pt x="440" y="127"/>
                        <a:pt x="438" y="129"/>
                        <a:pt x="438" y="131"/>
                      </a:cubicBezTo>
                      <a:cubicBezTo>
                        <a:pt x="437" y="132"/>
                        <a:pt x="436" y="133"/>
                        <a:pt x="436" y="133"/>
                      </a:cubicBezTo>
                      <a:cubicBezTo>
                        <a:pt x="435" y="131"/>
                        <a:pt x="435" y="131"/>
                        <a:pt x="435" y="131"/>
                      </a:cubicBezTo>
                      <a:cubicBezTo>
                        <a:pt x="434" y="129"/>
                        <a:pt x="434" y="129"/>
                        <a:pt x="434" y="129"/>
                      </a:cubicBezTo>
                      <a:cubicBezTo>
                        <a:pt x="434" y="124"/>
                        <a:pt x="434" y="124"/>
                        <a:pt x="434" y="124"/>
                      </a:cubicBezTo>
                      <a:cubicBezTo>
                        <a:pt x="434" y="121"/>
                        <a:pt x="434" y="121"/>
                        <a:pt x="434" y="121"/>
                      </a:cubicBezTo>
                      <a:cubicBezTo>
                        <a:pt x="434" y="118"/>
                        <a:pt x="431" y="119"/>
                        <a:pt x="431" y="119"/>
                      </a:cubicBezTo>
                      <a:cubicBezTo>
                        <a:pt x="431" y="119"/>
                        <a:pt x="430" y="117"/>
                        <a:pt x="427" y="117"/>
                      </a:cubicBezTo>
                      <a:cubicBezTo>
                        <a:pt x="424" y="117"/>
                        <a:pt x="424" y="117"/>
                        <a:pt x="422" y="118"/>
                      </a:cubicBezTo>
                      <a:cubicBezTo>
                        <a:pt x="420" y="120"/>
                        <a:pt x="414" y="118"/>
                        <a:pt x="414" y="118"/>
                      </a:cubicBezTo>
                      <a:cubicBezTo>
                        <a:pt x="409" y="115"/>
                        <a:pt x="409" y="115"/>
                        <a:pt x="409" y="115"/>
                      </a:cubicBezTo>
                      <a:cubicBezTo>
                        <a:pt x="405" y="116"/>
                        <a:pt x="400" y="113"/>
                        <a:pt x="400" y="113"/>
                      </a:cubicBezTo>
                      <a:cubicBezTo>
                        <a:pt x="399" y="112"/>
                        <a:pt x="399" y="112"/>
                        <a:pt x="399" y="112"/>
                      </a:cubicBezTo>
                      <a:cubicBezTo>
                        <a:pt x="398" y="111"/>
                        <a:pt x="398" y="111"/>
                        <a:pt x="398" y="111"/>
                      </a:cubicBezTo>
                      <a:cubicBezTo>
                        <a:pt x="399" y="110"/>
                        <a:pt x="399" y="110"/>
                        <a:pt x="399" y="110"/>
                      </a:cubicBezTo>
                      <a:cubicBezTo>
                        <a:pt x="399" y="110"/>
                        <a:pt x="400" y="109"/>
                        <a:pt x="399" y="108"/>
                      </a:cubicBezTo>
                      <a:cubicBezTo>
                        <a:pt x="399" y="107"/>
                        <a:pt x="397" y="108"/>
                        <a:pt x="397" y="108"/>
                      </a:cubicBezTo>
                      <a:cubicBezTo>
                        <a:pt x="397" y="108"/>
                        <a:pt x="395" y="112"/>
                        <a:pt x="393" y="112"/>
                      </a:cubicBezTo>
                      <a:cubicBezTo>
                        <a:pt x="392" y="113"/>
                        <a:pt x="390" y="116"/>
                        <a:pt x="390" y="116"/>
                      </a:cubicBezTo>
                      <a:cubicBezTo>
                        <a:pt x="389" y="116"/>
                        <a:pt x="389" y="116"/>
                        <a:pt x="389" y="116"/>
                      </a:cubicBezTo>
                      <a:cubicBezTo>
                        <a:pt x="388" y="113"/>
                        <a:pt x="388" y="113"/>
                        <a:pt x="388" y="113"/>
                      </a:cubicBezTo>
                      <a:cubicBezTo>
                        <a:pt x="387" y="112"/>
                        <a:pt x="387" y="112"/>
                        <a:pt x="387" y="112"/>
                      </a:cubicBezTo>
                      <a:cubicBezTo>
                        <a:pt x="390" y="111"/>
                        <a:pt x="390" y="111"/>
                        <a:pt x="390" y="111"/>
                      </a:cubicBezTo>
                      <a:cubicBezTo>
                        <a:pt x="395" y="106"/>
                        <a:pt x="395" y="106"/>
                        <a:pt x="395" y="106"/>
                      </a:cubicBezTo>
                      <a:cubicBezTo>
                        <a:pt x="399" y="102"/>
                        <a:pt x="399" y="100"/>
                        <a:pt x="399" y="100"/>
                      </a:cubicBezTo>
                      <a:cubicBezTo>
                        <a:pt x="399" y="96"/>
                        <a:pt x="399" y="96"/>
                        <a:pt x="399" y="96"/>
                      </a:cubicBezTo>
                      <a:cubicBezTo>
                        <a:pt x="400" y="93"/>
                        <a:pt x="399" y="91"/>
                        <a:pt x="397" y="90"/>
                      </a:cubicBezTo>
                      <a:cubicBezTo>
                        <a:pt x="394" y="88"/>
                        <a:pt x="393" y="90"/>
                        <a:pt x="390" y="91"/>
                      </a:cubicBezTo>
                      <a:cubicBezTo>
                        <a:pt x="388" y="92"/>
                        <a:pt x="386" y="92"/>
                        <a:pt x="386" y="92"/>
                      </a:cubicBezTo>
                      <a:cubicBezTo>
                        <a:pt x="386" y="89"/>
                        <a:pt x="386" y="89"/>
                        <a:pt x="386" y="89"/>
                      </a:cubicBezTo>
                      <a:cubicBezTo>
                        <a:pt x="385" y="88"/>
                        <a:pt x="385" y="88"/>
                        <a:pt x="385" y="88"/>
                      </a:cubicBezTo>
                      <a:cubicBezTo>
                        <a:pt x="386" y="84"/>
                        <a:pt x="386" y="84"/>
                        <a:pt x="386" y="84"/>
                      </a:cubicBezTo>
                      <a:cubicBezTo>
                        <a:pt x="386" y="84"/>
                        <a:pt x="389" y="83"/>
                        <a:pt x="386" y="82"/>
                      </a:cubicBezTo>
                      <a:cubicBezTo>
                        <a:pt x="383" y="80"/>
                        <a:pt x="381" y="82"/>
                        <a:pt x="380" y="84"/>
                      </a:cubicBezTo>
                      <a:cubicBezTo>
                        <a:pt x="380" y="85"/>
                        <a:pt x="376" y="90"/>
                        <a:pt x="376" y="90"/>
                      </a:cubicBezTo>
                      <a:cubicBezTo>
                        <a:pt x="376" y="91"/>
                        <a:pt x="376" y="91"/>
                        <a:pt x="376" y="91"/>
                      </a:cubicBezTo>
                      <a:cubicBezTo>
                        <a:pt x="375" y="93"/>
                        <a:pt x="375" y="93"/>
                        <a:pt x="375" y="93"/>
                      </a:cubicBezTo>
                      <a:cubicBezTo>
                        <a:pt x="372" y="92"/>
                        <a:pt x="372" y="92"/>
                        <a:pt x="372" y="92"/>
                      </a:cubicBezTo>
                      <a:cubicBezTo>
                        <a:pt x="370" y="91"/>
                        <a:pt x="373" y="93"/>
                        <a:pt x="373" y="93"/>
                      </a:cubicBezTo>
                      <a:cubicBezTo>
                        <a:pt x="377" y="96"/>
                        <a:pt x="377" y="96"/>
                        <a:pt x="377" y="96"/>
                      </a:cubicBezTo>
                      <a:cubicBezTo>
                        <a:pt x="377" y="96"/>
                        <a:pt x="377" y="98"/>
                        <a:pt x="377" y="100"/>
                      </a:cubicBezTo>
                      <a:cubicBezTo>
                        <a:pt x="376" y="102"/>
                        <a:pt x="374" y="102"/>
                        <a:pt x="373" y="99"/>
                      </a:cubicBezTo>
                      <a:cubicBezTo>
                        <a:pt x="373" y="96"/>
                        <a:pt x="369" y="95"/>
                        <a:pt x="366" y="96"/>
                      </a:cubicBezTo>
                      <a:cubicBezTo>
                        <a:pt x="363" y="96"/>
                        <a:pt x="363" y="94"/>
                        <a:pt x="363" y="94"/>
                      </a:cubicBezTo>
                      <a:cubicBezTo>
                        <a:pt x="363" y="94"/>
                        <a:pt x="359" y="96"/>
                        <a:pt x="358" y="97"/>
                      </a:cubicBezTo>
                      <a:cubicBezTo>
                        <a:pt x="358" y="98"/>
                        <a:pt x="356" y="99"/>
                        <a:pt x="354" y="99"/>
                      </a:cubicBezTo>
                      <a:cubicBezTo>
                        <a:pt x="352" y="100"/>
                        <a:pt x="349" y="106"/>
                        <a:pt x="349" y="106"/>
                      </a:cubicBezTo>
                      <a:cubicBezTo>
                        <a:pt x="349" y="108"/>
                        <a:pt x="347" y="109"/>
                        <a:pt x="346" y="110"/>
                      </a:cubicBezTo>
                      <a:cubicBezTo>
                        <a:pt x="345" y="110"/>
                        <a:pt x="346" y="111"/>
                        <a:pt x="346" y="112"/>
                      </a:cubicBezTo>
                      <a:cubicBezTo>
                        <a:pt x="346" y="113"/>
                        <a:pt x="344" y="114"/>
                        <a:pt x="340" y="115"/>
                      </a:cubicBezTo>
                      <a:cubicBezTo>
                        <a:pt x="336" y="116"/>
                        <a:pt x="337" y="123"/>
                        <a:pt x="337" y="124"/>
                      </a:cubicBezTo>
                      <a:cubicBezTo>
                        <a:pt x="337" y="125"/>
                        <a:pt x="340" y="125"/>
                        <a:pt x="340" y="125"/>
                      </a:cubicBezTo>
                      <a:cubicBezTo>
                        <a:pt x="340" y="126"/>
                        <a:pt x="343" y="128"/>
                        <a:pt x="343" y="128"/>
                      </a:cubicBezTo>
                      <a:cubicBezTo>
                        <a:pt x="343" y="135"/>
                        <a:pt x="343" y="135"/>
                        <a:pt x="343" y="135"/>
                      </a:cubicBezTo>
                      <a:cubicBezTo>
                        <a:pt x="341" y="138"/>
                        <a:pt x="344" y="140"/>
                        <a:pt x="344" y="140"/>
                      </a:cubicBezTo>
                      <a:cubicBezTo>
                        <a:pt x="344" y="141"/>
                        <a:pt x="344" y="141"/>
                        <a:pt x="344" y="141"/>
                      </a:cubicBezTo>
                      <a:cubicBezTo>
                        <a:pt x="342" y="141"/>
                        <a:pt x="342" y="141"/>
                        <a:pt x="342" y="141"/>
                      </a:cubicBezTo>
                      <a:cubicBezTo>
                        <a:pt x="341" y="140"/>
                        <a:pt x="339" y="138"/>
                        <a:pt x="339" y="137"/>
                      </a:cubicBezTo>
                      <a:cubicBezTo>
                        <a:pt x="339" y="136"/>
                        <a:pt x="340" y="135"/>
                        <a:pt x="339" y="135"/>
                      </a:cubicBezTo>
                      <a:cubicBezTo>
                        <a:pt x="339" y="134"/>
                        <a:pt x="338" y="134"/>
                        <a:pt x="339" y="133"/>
                      </a:cubicBezTo>
                      <a:cubicBezTo>
                        <a:pt x="340" y="132"/>
                        <a:pt x="340" y="131"/>
                        <a:pt x="341" y="129"/>
                      </a:cubicBezTo>
                      <a:cubicBezTo>
                        <a:pt x="341" y="127"/>
                        <a:pt x="340" y="128"/>
                        <a:pt x="338" y="128"/>
                      </a:cubicBezTo>
                      <a:cubicBezTo>
                        <a:pt x="336" y="127"/>
                        <a:pt x="337" y="126"/>
                        <a:pt x="336" y="126"/>
                      </a:cubicBezTo>
                      <a:cubicBezTo>
                        <a:pt x="335" y="127"/>
                        <a:pt x="332" y="126"/>
                        <a:pt x="331" y="124"/>
                      </a:cubicBezTo>
                      <a:cubicBezTo>
                        <a:pt x="330" y="123"/>
                        <a:pt x="330" y="125"/>
                        <a:pt x="329" y="125"/>
                      </a:cubicBezTo>
                      <a:cubicBezTo>
                        <a:pt x="328" y="125"/>
                        <a:pt x="328" y="122"/>
                        <a:pt x="328" y="120"/>
                      </a:cubicBezTo>
                      <a:cubicBezTo>
                        <a:pt x="328" y="119"/>
                        <a:pt x="325" y="119"/>
                        <a:pt x="325" y="119"/>
                      </a:cubicBezTo>
                      <a:cubicBezTo>
                        <a:pt x="324" y="119"/>
                        <a:pt x="324" y="122"/>
                        <a:pt x="325" y="123"/>
                      </a:cubicBezTo>
                      <a:cubicBezTo>
                        <a:pt x="325" y="124"/>
                        <a:pt x="326" y="126"/>
                        <a:pt x="324" y="126"/>
                      </a:cubicBezTo>
                      <a:cubicBezTo>
                        <a:pt x="322" y="127"/>
                        <a:pt x="322" y="130"/>
                        <a:pt x="322" y="131"/>
                      </a:cubicBezTo>
                      <a:cubicBezTo>
                        <a:pt x="322" y="132"/>
                        <a:pt x="324" y="132"/>
                        <a:pt x="324" y="133"/>
                      </a:cubicBezTo>
                      <a:cubicBezTo>
                        <a:pt x="324" y="135"/>
                        <a:pt x="324" y="136"/>
                        <a:pt x="323" y="137"/>
                      </a:cubicBezTo>
                      <a:cubicBezTo>
                        <a:pt x="322" y="137"/>
                        <a:pt x="322" y="144"/>
                        <a:pt x="322" y="144"/>
                      </a:cubicBezTo>
                      <a:cubicBezTo>
                        <a:pt x="324" y="144"/>
                        <a:pt x="324" y="144"/>
                        <a:pt x="324" y="144"/>
                      </a:cubicBezTo>
                      <a:cubicBezTo>
                        <a:pt x="326" y="142"/>
                        <a:pt x="326" y="142"/>
                        <a:pt x="326" y="142"/>
                      </a:cubicBezTo>
                      <a:cubicBezTo>
                        <a:pt x="329" y="141"/>
                        <a:pt x="330" y="144"/>
                        <a:pt x="330" y="144"/>
                      </a:cubicBezTo>
                      <a:cubicBezTo>
                        <a:pt x="330" y="144"/>
                        <a:pt x="331" y="148"/>
                        <a:pt x="332" y="150"/>
                      </a:cubicBezTo>
                      <a:cubicBezTo>
                        <a:pt x="332" y="152"/>
                        <a:pt x="333" y="152"/>
                        <a:pt x="333" y="152"/>
                      </a:cubicBezTo>
                      <a:cubicBezTo>
                        <a:pt x="333" y="152"/>
                        <a:pt x="335" y="151"/>
                        <a:pt x="336" y="152"/>
                      </a:cubicBezTo>
                      <a:cubicBezTo>
                        <a:pt x="336" y="153"/>
                        <a:pt x="338" y="153"/>
                        <a:pt x="338" y="153"/>
                      </a:cubicBezTo>
                      <a:cubicBezTo>
                        <a:pt x="338" y="154"/>
                        <a:pt x="335" y="155"/>
                        <a:pt x="335" y="155"/>
                      </a:cubicBezTo>
                      <a:cubicBezTo>
                        <a:pt x="334" y="155"/>
                        <a:pt x="333" y="157"/>
                        <a:pt x="334" y="157"/>
                      </a:cubicBezTo>
                      <a:cubicBezTo>
                        <a:pt x="335" y="158"/>
                        <a:pt x="335" y="161"/>
                        <a:pt x="335" y="163"/>
                      </a:cubicBezTo>
                      <a:cubicBezTo>
                        <a:pt x="334" y="164"/>
                        <a:pt x="333" y="163"/>
                        <a:pt x="333" y="161"/>
                      </a:cubicBezTo>
                      <a:cubicBezTo>
                        <a:pt x="333" y="159"/>
                        <a:pt x="331" y="156"/>
                        <a:pt x="331" y="156"/>
                      </a:cubicBezTo>
                      <a:cubicBezTo>
                        <a:pt x="330" y="155"/>
                        <a:pt x="329" y="156"/>
                        <a:pt x="329" y="157"/>
                      </a:cubicBezTo>
                      <a:cubicBezTo>
                        <a:pt x="329" y="157"/>
                        <a:pt x="329" y="159"/>
                        <a:pt x="328" y="159"/>
                      </a:cubicBezTo>
                      <a:cubicBezTo>
                        <a:pt x="327" y="159"/>
                        <a:pt x="328" y="157"/>
                        <a:pt x="328" y="157"/>
                      </a:cubicBezTo>
                      <a:cubicBezTo>
                        <a:pt x="329" y="155"/>
                        <a:pt x="328" y="145"/>
                        <a:pt x="328" y="145"/>
                      </a:cubicBezTo>
                      <a:cubicBezTo>
                        <a:pt x="328" y="143"/>
                        <a:pt x="328" y="143"/>
                        <a:pt x="328" y="143"/>
                      </a:cubicBezTo>
                      <a:cubicBezTo>
                        <a:pt x="327" y="145"/>
                        <a:pt x="327" y="145"/>
                        <a:pt x="327" y="145"/>
                      </a:cubicBezTo>
                      <a:cubicBezTo>
                        <a:pt x="327" y="145"/>
                        <a:pt x="326" y="146"/>
                        <a:pt x="325" y="145"/>
                      </a:cubicBezTo>
                      <a:cubicBezTo>
                        <a:pt x="323" y="145"/>
                        <a:pt x="323" y="147"/>
                        <a:pt x="323" y="147"/>
                      </a:cubicBezTo>
                      <a:cubicBezTo>
                        <a:pt x="323" y="147"/>
                        <a:pt x="323" y="153"/>
                        <a:pt x="323" y="154"/>
                      </a:cubicBezTo>
                      <a:cubicBezTo>
                        <a:pt x="323" y="156"/>
                        <a:pt x="322" y="157"/>
                        <a:pt x="321" y="157"/>
                      </a:cubicBezTo>
                      <a:cubicBezTo>
                        <a:pt x="319" y="157"/>
                        <a:pt x="318" y="158"/>
                        <a:pt x="318" y="158"/>
                      </a:cubicBezTo>
                      <a:cubicBezTo>
                        <a:pt x="316" y="159"/>
                        <a:pt x="311" y="157"/>
                        <a:pt x="311" y="157"/>
                      </a:cubicBezTo>
                      <a:cubicBezTo>
                        <a:pt x="312" y="156"/>
                        <a:pt x="318" y="156"/>
                        <a:pt x="318" y="156"/>
                      </a:cubicBezTo>
                      <a:cubicBezTo>
                        <a:pt x="319" y="155"/>
                        <a:pt x="319" y="154"/>
                        <a:pt x="319" y="154"/>
                      </a:cubicBezTo>
                      <a:cubicBezTo>
                        <a:pt x="318" y="154"/>
                        <a:pt x="318" y="152"/>
                        <a:pt x="318" y="152"/>
                      </a:cubicBezTo>
                      <a:cubicBezTo>
                        <a:pt x="319" y="152"/>
                        <a:pt x="321" y="148"/>
                        <a:pt x="321" y="148"/>
                      </a:cubicBezTo>
                      <a:cubicBezTo>
                        <a:pt x="322" y="146"/>
                        <a:pt x="321" y="146"/>
                        <a:pt x="321" y="146"/>
                      </a:cubicBezTo>
                      <a:cubicBezTo>
                        <a:pt x="320" y="146"/>
                        <a:pt x="320" y="145"/>
                        <a:pt x="320" y="145"/>
                      </a:cubicBezTo>
                      <a:cubicBezTo>
                        <a:pt x="320" y="144"/>
                        <a:pt x="320" y="136"/>
                        <a:pt x="320" y="136"/>
                      </a:cubicBezTo>
                      <a:cubicBezTo>
                        <a:pt x="321" y="133"/>
                        <a:pt x="319" y="131"/>
                        <a:pt x="319" y="131"/>
                      </a:cubicBezTo>
                      <a:cubicBezTo>
                        <a:pt x="319" y="127"/>
                        <a:pt x="319" y="127"/>
                        <a:pt x="319" y="127"/>
                      </a:cubicBezTo>
                      <a:cubicBezTo>
                        <a:pt x="320" y="126"/>
                        <a:pt x="320" y="126"/>
                        <a:pt x="320" y="126"/>
                      </a:cubicBezTo>
                      <a:cubicBezTo>
                        <a:pt x="320" y="124"/>
                        <a:pt x="320" y="124"/>
                        <a:pt x="320" y="124"/>
                      </a:cubicBezTo>
                      <a:cubicBezTo>
                        <a:pt x="322" y="122"/>
                        <a:pt x="322" y="122"/>
                        <a:pt x="322" y="122"/>
                      </a:cubicBezTo>
                      <a:cubicBezTo>
                        <a:pt x="323" y="121"/>
                        <a:pt x="320" y="120"/>
                        <a:pt x="320" y="120"/>
                      </a:cubicBezTo>
                      <a:cubicBezTo>
                        <a:pt x="316" y="121"/>
                        <a:pt x="316" y="121"/>
                        <a:pt x="316" y="121"/>
                      </a:cubicBezTo>
                      <a:cubicBezTo>
                        <a:pt x="316" y="120"/>
                        <a:pt x="316" y="120"/>
                        <a:pt x="316" y="120"/>
                      </a:cubicBezTo>
                      <a:cubicBezTo>
                        <a:pt x="313" y="120"/>
                        <a:pt x="312" y="125"/>
                        <a:pt x="312" y="125"/>
                      </a:cubicBezTo>
                      <a:cubicBezTo>
                        <a:pt x="312" y="127"/>
                        <a:pt x="310" y="129"/>
                        <a:pt x="310" y="129"/>
                      </a:cubicBezTo>
                      <a:cubicBezTo>
                        <a:pt x="307" y="131"/>
                        <a:pt x="308" y="139"/>
                        <a:pt x="308" y="139"/>
                      </a:cubicBezTo>
                      <a:cubicBezTo>
                        <a:pt x="308" y="139"/>
                        <a:pt x="309" y="142"/>
                        <a:pt x="309" y="143"/>
                      </a:cubicBezTo>
                      <a:cubicBezTo>
                        <a:pt x="309" y="145"/>
                        <a:pt x="308" y="144"/>
                        <a:pt x="308" y="144"/>
                      </a:cubicBezTo>
                      <a:cubicBezTo>
                        <a:pt x="304" y="140"/>
                        <a:pt x="304" y="140"/>
                        <a:pt x="304" y="140"/>
                      </a:cubicBezTo>
                      <a:cubicBezTo>
                        <a:pt x="298" y="139"/>
                        <a:pt x="298" y="139"/>
                        <a:pt x="298" y="139"/>
                      </a:cubicBezTo>
                      <a:cubicBezTo>
                        <a:pt x="297" y="141"/>
                        <a:pt x="297" y="141"/>
                        <a:pt x="297" y="141"/>
                      </a:cubicBezTo>
                      <a:cubicBezTo>
                        <a:pt x="298" y="142"/>
                        <a:pt x="298" y="142"/>
                        <a:pt x="298" y="142"/>
                      </a:cubicBezTo>
                      <a:cubicBezTo>
                        <a:pt x="298" y="144"/>
                        <a:pt x="298" y="144"/>
                        <a:pt x="298" y="144"/>
                      </a:cubicBezTo>
                      <a:cubicBezTo>
                        <a:pt x="295" y="147"/>
                        <a:pt x="295" y="147"/>
                        <a:pt x="295" y="147"/>
                      </a:cubicBezTo>
                      <a:cubicBezTo>
                        <a:pt x="295" y="144"/>
                        <a:pt x="295" y="143"/>
                        <a:pt x="295" y="143"/>
                      </a:cubicBezTo>
                      <a:cubicBezTo>
                        <a:pt x="294" y="143"/>
                        <a:pt x="294" y="143"/>
                        <a:pt x="294" y="143"/>
                      </a:cubicBezTo>
                      <a:cubicBezTo>
                        <a:pt x="292" y="144"/>
                        <a:pt x="292" y="144"/>
                        <a:pt x="292" y="144"/>
                      </a:cubicBezTo>
                      <a:cubicBezTo>
                        <a:pt x="292" y="146"/>
                        <a:pt x="292" y="146"/>
                        <a:pt x="292" y="146"/>
                      </a:cubicBezTo>
                      <a:cubicBezTo>
                        <a:pt x="289" y="146"/>
                        <a:pt x="289" y="146"/>
                        <a:pt x="289" y="146"/>
                      </a:cubicBezTo>
                      <a:cubicBezTo>
                        <a:pt x="286" y="146"/>
                        <a:pt x="285" y="147"/>
                        <a:pt x="285" y="147"/>
                      </a:cubicBezTo>
                      <a:cubicBezTo>
                        <a:pt x="285" y="144"/>
                        <a:pt x="285" y="144"/>
                        <a:pt x="285" y="144"/>
                      </a:cubicBezTo>
                      <a:cubicBezTo>
                        <a:pt x="284" y="144"/>
                        <a:pt x="284" y="144"/>
                        <a:pt x="284" y="144"/>
                      </a:cubicBezTo>
                      <a:cubicBezTo>
                        <a:pt x="283" y="144"/>
                        <a:pt x="278" y="147"/>
                        <a:pt x="278" y="147"/>
                      </a:cubicBezTo>
                      <a:cubicBezTo>
                        <a:pt x="272" y="148"/>
                        <a:pt x="272" y="153"/>
                        <a:pt x="272" y="153"/>
                      </a:cubicBezTo>
                      <a:cubicBezTo>
                        <a:pt x="272" y="157"/>
                        <a:pt x="270" y="154"/>
                        <a:pt x="270" y="154"/>
                      </a:cubicBezTo>
                      <a:cubicBezTo>
                        <a:pt x="268" y="153"/>
                        <a:pt x="268" y="153"/>
                        <a:pt x="268" y="153"/>
                      </a:cubicBezTo>
                      <a:cubicBezTo>
                        <a:pt x="268" y="151"/>
                        <a:pt x="268" y="151"/>
                        <a:pt x="268" y="151"/>
                      </a:cubicBezTo>
                      <a:cubicBezTo>
                        <a:pt x="270" y="149"/>
                        <a:pt x="269" y="147"/>
                        <a:pt x="269" y="147"/>
                      </a:cubicBezTo>
                      <a:cubicBezTo>
                        <a:pt x="269" y="145"/>
                        <a:pt x="265" y="144"/>
                        <a:pt x="265" y="144"/>
                      </a:cubicBezTo>
                      <a:cubicBezTo>
                        <a:pt x="265" y="145"/>
                        <a:pt x="262" y="145"/>
                        <a:pt x="262" y="145"/>
                      </a:cubicBezTo>
                      <a:cubicBezTo>
                        <a:pt x="264" y="146"/>
                        <a:pt x="264" y="146"/>
                        <a:pt x="264" y="146"/>
                      </a:cubicBezTo>
                      <a:cubicBezTo>
                        <a:pt x="264" y="150"/>
                        <a:pt x="264" y="150"/>
                        <a:pt x="264" y="150"/>
                      </a:cubicBezTo>
                      <a:cubicBezTo>
                        <a:pt x="264" y="152"/>
                        <a:pt x="264" y="152"/>
                        <a:pt x="264" y="152"/>
                      </a:cubicBezTo>
                      <a:cubicBezTo>
                        <a:pt x="264" y="152"/>
                        <a:pt x="265" y="154"/>
                        <a:pt x="265" y="154"/>
                      </a:cubicBezTo>
                      <a:cubicBezTo>
                        <a:pt x="265" y="157"/>
                        <a:pt x="264" y="158"/>
                        <a:pt x="264" y="158"/>
                      </a:cubicBezTo>
                      <a:cubicBezTo>
                        <a:pt x="263" y="157"/>
                        <a:pt x="263" y="157"/>
                        <a:pt x="263" y="157"/>
                      </a:cubicBezTo>
                      <a:cubicBezTo>
                        <a:pt x="262" y="156"/>
                        <a:pt x="262" y="156"/>
                        <a:pt x="262" y="156"/>
                      </a:cubicBezTo>
                      <a:cubicBezTo>
                        <a:pt x="261" y="156"/>
                        <a:pt x="261" y="156"/>
                        <a:pt x="261" y="156"/>
                      </a:cubicBezTo>
                      <a:cubicBezTo>
                        <a:pt x="258" y="159"/>
                        <a:pt x="258" y="159"/>
                        <a:pt x="258" y="159"/>
                      </a:cubicBezTo>
                      <a:cubicBezTo>
                        <a:pt x="256" y="161"/>
                        <a:pt x="256" y="161"/>
                        <a:pt x="256" y="161"/>
                      </a:cubicBezTo>
                      <a:cubicBezTo>
                        <a:pt x="254" y="162"/>
                        <a:pt x="257" y="164"/>
                        <a:pt x="257" y="164"/>
                      </a:cubicBezTo>
                      <a:cubicBezTo>
                        <a:pt x="257" y="166"/>
                        <a:pt x="257" y="166"/>
                        <a:pt x="257" y="166"/>
                      </a:cubicBezTo>
                      <a:cubicBezTo>
                        <a:pt x="253" y="166"/>
                        <a:pt x="253" y="166"/>
                        <a:pt x="253" y="166"/>
                      </a:cubicBezTo>
                      <a:cubicBezTo>
                        <a:pt x="252" y="163"/>
                        <a:pt x="252" y="163"/>
                        <a:pt x="252" y="163"/>
                      </a:cubicBezTo>
                      <a:cubicBezTo>
                        <a:pt x="251" y="161"/>
                        <a:pt x="251" y="161"/>
                        <a:pt x="251" y="161"/>
                      </a:cubicBezTo>
                      <a:cubicBezTo>
                        <a:pt x="249" y="161"/>
                        <a:pt x="249" y="161"/>
                        <a:pt x="249" y="161"/>
                      </a:cubicBezTo>
                      <a:cubicBezTo>
                        <a:pt x="249" y="162"/>
                        <a:pt x="249" y="162"/>
                        <a:pt x="249" y="162"/>
                      </a:cubicBezTo>
                      <a:cubicBezTo>
                        <a:pt x="250" y="165"/>
                        <a:pt x="250" y="165"/>
                        <a:pt x="250" y="165"/>
                      </a:cubicBezTo>
                      <a:cubicBezTo>
                        <a:pt x="251" y="168"/>
                        <a:pt x="251" y="168"/>
                        <a:pt x="251" y="168"/>
                      </a:cubicBezTo>
                      <a:cubicBezTo>
                        <a:pt x="252" y="170"/>
                        <a:pt x="250" y="169"/>
                        <a:pt x="250" y="169"/>
                      </a:cubicBezTo>
                      <a:cubicBezTo>
                        <a:pt x="248" y="167"/>
                        <a:pt x="248" y="167"/>
                        <a:pt x="248" y="167"/>
                      </a:cubicBezTo>
                      <a:cubicBezTo>
                        <a:pt x="246" y="166"/>
                        <a:pt x="246" y="166"/>
                        <a:pt x="246" y="166"/>
                      </a:cubicBezTo>
                      <a:cubicBezTo>
                        <a:pt x="246" y="166"/>
                        <a:pt x="245" y="163"/>
                        <a:pt x="246" y="163"/>
                      </a:cubicBezTo>
                      <a:cubicBezTo>
                        <a:pt x="246" y="162"/>
                        <a:pt x="246" y="160"/>
                        <a:pt x="246" y="160"/>
                      </a:cubicBezTo>
                      <a:cubicBezTo>
                        <a:pt x="242" y="157"/>
                        <a:pt x="242" y="157"/>
                        <a:pt x="242" y="157"/>
                      </a:cubicBezTo>
                      <a:cubicBezTo>
                        <a:pt x="242" y="155"/>
                        <a:pt x="242" y="155"/>
                        <a:pt x="242" y="155"/>
                      </a:cubicBezTo>
                      <a:cubicBezTo>
                        <a:pt x="244" y="156"/>
                        <a:pt x="244" y="156"/>
                        <a:pt x="244" y="156"/>
                      </a:cubicBezTo>
                      <a:cubicBezTo>
                        <a:pt x="246" y="157"/>
                        <a:pt x="246" y="157"/>
                        <a:pt x="246" y="157"/>
                      </a:cubicBezTo>
                      <a:cubicBezTo>
                        <a:pt x="248" y="157"/>
                        <a:pt x="248" y="157"/>
                        <a:pt x="248" y="157"/>
                      </a:cubicBezTo>
                      <a:cubicBezTo>
                        <a:pt x="250" y="159"/>
                        <a:pt x="250" y="159"/>
                        <a:pt x="250" y="159"/>
                      </a:cubicBezTo>
                      <a:cubicBezTo>
                        <a:pt x="252" y="161"/>
                        <a:pt x="256" y="158"/>
                        <a:pt x="256" y="158"/>
                      </a:cubicBezTo>
                      <a:cubicBezTo>
                        <a:pt x="258" y="156"/>
                        <a:pt x="258" y="156"/>
                        <a:pt x="258" y="156"/>
                      </a:cubicBezTo>
                      <a:cubicBezTo>
                        <a:pt x="259" y="154"/>
                        <a:pt x="259" y="151"/>
                        <a:pt x="259" y="151"/>
                      </a:cubicBezTo>
                      <a:cubicBezTo>
                        <a:pt x="259" y="149"/>
                        <a:pt x="254" y="148"/>
                        <a:pt x="254" y="148"/>
                      </a:cubicBezTo>
                      <a:cubicBezTo>
                        <a:pt x="253" y="146"/>
                        <a:pt x="253" y="146"/>
                        <a:pt x="253" y="146"/>
                      </a:cubicBezTo>
                      <a:cubicBezTo>
                        <a:pt x="250" y="140"/>
                        <a:pt x="243" y="141"/>
                        <a:pt x="243" y="141"/>
                      </a:cubicBezTo>
                      <a:cubicBezTo>
                        <a:pt x="242" y="140"/>
                        <a:pt x="241" y="139"/>
                        <a:pt x="241" y="139"/>
                      </a:cubicBezTo>
                      <a:cubicBezTo>
                        <a:pt x="241" y="138"/>
                        <a:pt x="241" y="138"/>
                        <a:pt x="241" y="138"/>
                      </a:cubicBezTo>
                      <a:cubicBezTo>
                        <a:pt x="242" y="139"/>
                        <a:pt x="242" y="139"/>
                        <a:pt x="242" y="139"/>
                      </a:cubicBezTo>
                      <a:cubicBezTo>
                        <a:pt x="243" y="138"/>
                        <a:pt x="243" y="138"/>
                        <a:pt x="243" y="138"/>
                      </a:cubicBezTo>
                      <a:cubicBezTo>
                        <a:pt x="240" y="137"/>
                        <a:pt x="240" y="137"/>
                        <a:pt x="240" y="137"/>
                      </a:cubicBezTo>
                      <a:cubicBezTo>
                        <a:pt x="239" y="138"/>
                        <a:pt x="239" y="138"/>
                        <a:pt x="239" y="138"/>
                      </a:cubicBezTo>
                      <a:cubicBezTo>
                        <a:pt x="237" y="138"/>
                        <a:pt x="237" y="138"/>
                        <a:pt x="237" y="138"/>
                      </a:cubicBezTo>
                      <a:cubicBezTo>
                        <a:pt x="236" y="137"/>
                        <a:pt x="236" y="137"/>
                        <a:pt x="236" y="137"/>
                      </a:cubicBezTo>
                      <a:cubicBezTo>
                        <a:pt x="234" y="136"/>
                        <a:pt x="233" y="136"/>
                        <a:pt x="233" y="136"/>
                      </a:cubicBezTo>
                      <a:cubicBezTo>
                        <a:pt x="236" y="136"/>
                        <a:pt x="236" y="136"/>
                        <a:pt x="236" y="136"/>
                      </a:cubicBezTo>
                      <a:cubicBezTo>
                        <a:pt x="236" y="136"/>
                        <a:pt x="234" y="136"/>
                        <a:pt x="236" y="136"/>
                      </a:cubicBezTo>
                      <a:cubicBezTo>
                        <a:pt x="238" y="136"/>
                        <a:pt x="238" y="133"/>
                        <a:pt x="238" y="133"/>
                      </a:cubicBezTo>
                      <a:cubicBezTo>
                        <a:pt x="236" y="132"/>
                        <a:pt x="236" y="132"/>
                        <a:pt x="236" y="132"/>
                      </a:cubicBezTo>
                      <a:cubicBezTo>
                        <a:pt x="235" y="131"/>
                        <a:pt x="235" y="131"/>
                        <a:pt x="235" y="131"/>
                      </a:cubicBezTo>
                      <a:cubicBezTo>
                        <a:pt x="234" y="130"/>
                        <a:pt x="234" y="130"/>
                        <a:pt x="234" y="130"/>
                      </a:cubicBezTo>
                      <a:cubicBezTo>
                        <a:pt x="231" y="130"/>
                        <a:pt x="231" y="130"/>
                        <a:pt x="231" y="130"/>
                      </a:cubicBezTo>
                      <a:cubicBezTo>
                        <a:pt x="227" y="129"/>
                        <a:pt x="227" y="129"/>
                        <a:pt x="227" y="129"/>
                      </a:cubicBezTo>
                      <a:cubicBezTo>
                        <a:pt x="226" y="131"/>
                        <a:pt x="222" y="132"/>
                        <a:pt x="222" y="132"/>
                      </a:cubicBezTo>
                      <a:cubicBezTo>
                        <a:pt x="221" y="132"/>
                        <a:pt x="220" y="133"/>
                        <a:pt x="220" y="133"/>
                      </a:cubicBezTo>
                      <a:cubicBezTo>
                        <a:pt x="220" y="133"/>
                        <a:pt x="220" y="135"/>
                        <a:pt x="218" y="135"/>
                      </a:cubicBezTo>
                      <a:cubicBezTo>
                        <a:pt x="217" y="135"/>
                        <a:pt x="217" y="134"/>
                        <a:pt x="217" y="134"/>
                      </a:cubicBezTo>
                      <a:cubicBezTo>
                        <a:pt x="215" y="134"/>
                        <a:pt x="214" y="137"/>
                        <a:pt x="214" y="137"/>
                      </a:cubicBezTo>
                      <a:cubicBezTo>
                        <a:pt x="213" y="138"/>
                        <a:pt x="213" y="138"/>
                        <a:pt x="213" y="138"/>
                      </a:cubicBezTo>
                      <a:cubicBezTo>
                        <a:pt x="210" y="138"/>
                        <a:pt x="209" y="142"/>
                        <a:pt x="209" y="142"/>
                      </a:cubicBezTo>
                      <a:cubicBezTo>
                        <a:pt x="208" y="147"/>
                        <a:pt x="208" y="147"/>
                        <a:pt x="208" y="147"/>
                      </a:cubicBezTo>
                      <a:cubicBezTo>
                        <a:pt x="205" y="153"/>
                        <a:pt x="205" y="153"/>
                        <a:pt x="205" y="153"/>
                      </a:cubicBezTo>
                      <a:cubicBezTo>
                        <a:pt x="205" y="153"/>
                        <a:pt x="202" y="158"/>
                        <a:pt x="202" y="158"/>
                      </a:cubicBezTo>
                      <a:cubicBezTo>
                        <a:pt x="202" y="159"/>
                        <a:pt x="199" y="164"/>
                        <a:pt x="199" y="164"/>
                      </a:cubicBezTo>
                      <a:cubicBezTo>
                        <a:pt x="198" y="166"/>
                        <a:pt x="198" y="166"/>
                        <a:pt x="198" y="166"/>
                      </a:cubicBezTo>
                      <a:cubicBezTo>
                        <a:pt x="195" y="169"/>
                        <a:pt x="195" y="169"/>
                        <a:pt x="195" y="169"/>
                      </a:cubicBezTo>
                      <a:cubicBezTo>
                        <a:pt x="191" y="171"/>
                        <a:pt x="191" y="171"/>
                        <a:pt x="191" y="171"/>
                      </a:cubicBezTo>
                      <a:cubicBezTo>
                        <a:pt x="191" y="173"/>
                        <a:pt x="189" y="174"/>
                        <a:pt x="189" y="174"/>
                      </a:cubicBezTo>
                      <a:cubicBezTo>
                        <a:pt x="189" y="176"/>
                        <a:pt x="188" y="176"/>
                        <a:pt x="188" y="176"/>
                      </a:cubicBezTo>
                      <a:cubicBezTo>
                        <a:pt x="186" y="179"/>
                        <a:pt x="187" y="182"/>
                        <a:pt x="188" y="182"/>
                      </a:cubicBezTo>
                      <a:cubicBezTo>
                        <a:pt x="188" y="183"/>
                        <a:pt x="188" y="183"/>
                        <a:pt x="188" y="183"/>
                      </a:cubicBezTo>
                      <a:cubicBezTo>
                        <a:pt x="187" y="183"/>
                        <a:pt x="187" y="186"/>
                        <a:pt x="187" y="186"/>
                      </a:cubicBezTo>
                      <a:cubicBezTo>
                        <a:pt x="186" y="187"/>
                        <a:pt x="187" y="190"/>
                        <a:pt x="187" y="190"/>
                      </a:cubicBezTo>
                      <a:cubicBezTo>
                        <a:pt x="188" y="193"/>
                        <a:pt x="191" y="194"/>
                        <a:pt x="191" y="194"/>
                      </a:cubicBezTo>
                      <a:cubicBezTo>
                        <a:pt x="193" y="193"/>
                        <a:pt x="195" y="190"/>
                        <a:pt x="195" y="190"/>
                      </a:cubicBezTo>
                      <a:cubicBezTo>
                        <a:pt x="195" y="189"/>
                        <a:pt x="195" y="188"/>
                        <a:pt x="195" y="188"/>
                      </a:cubicBezTo>
                      <a:cubicBezTo>
                        <a:pt x="197" y="188"/>
                        <a:pt x="198" y="186"/>
                        <a:pt x="198" y="186"/>
                      </a:cubicBezTo>
                      <a:cubicBezTo>
                        <a:pt x="199" y="184"/>
                        <a:pt x="199" y="183"/>
                        <a:pt x="199" y="183"/>
                      </a:cubicBezTo>
                      <a:cubicBezTo>
                        <a:pt x="200" y="185"/>
                        <a:pt x="200" y="185"/>
                        <a:pt x="200" y="185"/>
                      </a:cubicBezTo>
                      <a:cubicBezTo>
                        <a:pt x="200" y="185"/>
                        <a:pt x="200" y="188"/>
                        <a:pt x="200" y="188"/>
                      </a:cubicBezTo>
                      <a:cubicBezTo>
                        <a:pt x="200" y="189"/>
                        <a:pt x="200" y="192"/>
                        <a:pt x="200" y="192"/>
                      </a:cubicBezTo>
                      <a:cubicBezTo>
                        <a:pt x="200" y="196"/>
                        <a:pt x="200" y="196"/>
                        <a:pt x="200" y="196"/>
                      </a:cubicBezTo>
                      <a:cubicBezTo>
                        <a:pt x="202" y="199"/>
                        <a:pt x="202" y="199"/>
                        <a:pt x="202" y="199"/>
                      </a:cubicBezTo>
                      <a:cubicBezTo>
                        <a:pt x="203" y="202"/>
                        <a:pt x="203" y="202"/>
                        <a:pt x="203" y="202"/>
                      </a:cubicBezTo>
                      <a:cubicBezTo>
                        <a:pt x="204" y="202"/>
                        <a:pt x="204" y="202"/>
                        <a:pt x="204" y="202"/>
                      </a:cubicBezTo>
                      <a:cubicBezTo>
                        <a:pt x="205" y="202"/>
                        <a:pt x="205" y="202"/>
                        <a:pt x="205" y="202"/>
                      </a:cubicBezTo>
                      <a:cubicBezTo>
                        <a:pt x="206" y="200"/>
                        <a:pt x="208" y="199"/>
                        <a:pt x="208" y="199"/>
                      </a:cubicBezTo>
                      <a:cubicBezTo>
                        <a:pt x="210" y="197"/>
                        <a:pt x="210" y="193"/>
                        <a:pt x="210" y="193"/>
                      </a:cubicBezTo>
                      <a:cubicBezTo>
                        <a:pt x="210" y="192"/>
                        <a:pt x="210" y="192"/>
                        <a:pt x="210" y="192"/>
                      </a:cubicBezTo>
                      <a:cubicBezTo>
                        <a:pt x="213" y="188"/>
                        <a:pt x="213" y="188"/>
                        <a:pt x="213" y="188"/>
                      </a:cubicBezTo>
                      <a:cubicBezTo>
                        <a:pt x="215" y="187"/>
                        <a:pt x="214" y="185"/>
                        <a:pt x="214" y="185"/>
                      </a:cubicBezTo>
                      <a:cubicBezTo>
                        <a:pt x="214" y="183"/>
                        <a:pt x="212" y="182"/>
                        <a:pt x="212" y="182"/>
                      </a:cubicBezTo>
                      <a:cubicBezTo>
                        <a:pt x="212" y="177"/>
                        <a:pt x="212" y="177"/>
                        <a:pt x="212" y="177"/>
                      </a:cubicBezTo>
                      <a:cubicBezTo>
                        <a:pt x="212" y="177"/>
                        <a:pt x="212" y="179"/>
                        <a:pt x="212" y="177"/>
                      </a:cubicBezTo>
                      <a:cubicBezTo>
                        <a:pt x="212" y="174"/>
                        <a:pt x="213" y="174"/>
                        <a:pt x="214" y="173"/>
                      </a:cubicBezTo>
                      <a:cubicBezTo>
                        <a:pt x="214" y="171"/>
                        <a:pt x="217" y="170"/>
                        <a:pt x="217" y="170"/>
                      </a:cubicBezTo>
                      <a:cubicBezTo>
                        <a:pt x="219" y="168"/>
                        <a:pt x="219" y="165"/>
                        <a:pt x="219" y="165"/>
                      </a:cubicBezTo>
                      <a:cubicBezTo>
                        <a:pt x="219" y="163"/>
                        <a:pt x="219" y="163"/>
                        <a:pt x="219" y="163"/>
                      </a:cubicBezTo>
                      <a:cubicBezTo>
                        <a:pt x="221" y="161"/>
                        <a:pt x="221" y="161"/>
                        <a:pt x="221" y="161"/>
                      </a:cubicBezTo>
                      <a:cubicBezTo>
                        <a:pt x="223" y="160"/>
                        <a:pt x="224" y="159"/>
                        <a:pt x="226" y="160"/>
                      </a:cubicBezTo>
                      <a:cubicBezTo>
                        <a:pt x="229" y="163"/>
                        <a:pt x="225" y="166"/>
                        <a:pt x="225" y="166"/>
                      </a:cubicBezTo>
                      <a:cubicBezTo>
                        <a:pt x="221" y="169"/>
                        <a:pt x="221" y="169"/>
                        <a:pt x="221" y="169"/>
                      </a:cubicBezTo>
                      <a:cubicBezTo>
                        <a:pt x="219" y="171"/>
                        <a:pt x="219" y="173"/>
                        <a:pt x="219" y="173"/>
                      </a:cubicBezTo>
                      <a:cubicBezTo>
                        <a:pt x="219" y="178"/>
                        <a:pt x="219" y="178"/>
                        <a:pt x="219" y="178"/>
                      </a:cubicBezTo>
                      <a:cubicBezTo>
                        <a:pt x="218" y="179"/>
                        <a:pt x="219" y="182"/>
                        <a:pt x="219" y="182"/>
                      </a:cubicBezTo>
                      <a:cubicBezTo>
                        <a:pt x="219" y="183"/>
                        <a:pt x="222" y="185"/>
                        <a:pt x="222" y="185"/>
                      </a:cubicBezTo>
                      <a:cubicBezTo>
                        <a:pt x="224" y="185"/>
                        <a:pt x="224" y="185"/>
                        <a:pt x="224" y="185"/>
                      </a:cubicBezTo>
                      <a:cubicBezTo>
                        <a:pt x="225" y="184"/>
                        <a:pt x="227" y="184"/>
                        <a:pt x="227" y="184"/>
                      </a:cubicBezTo>
                      <a:cubicBezTo>
                        <a:pt x="229" y="184"/>
                        <a:pt x="229" y="184"/>
                        <a:pt x="229" y="184"/>
                      </a:cubicBezTo>
                      <a:cubicBezTo>
                        <a:pt x="230" y="183"/>
                        <a:pt x="231" y="183"/>
                        <a:pt x="232" y="183"/>
                      </a:cubicBezTo>
                      <a:cubicBezTo>
                        <a:pt x="232" y="183"/>
                        <a:pt x="232" y="183"/>
                        <a:pt x="232" y="183"/>
                      </a:cubicBezTo>
                      <a:cubicBezTo>
                        <a:pt x="233" y="185"/>
                        <a:pt x="235" y="185"/>
                        <a:pt x="236" y="185"/>
                      </a:cubicBezTo>
                      <a:cubicBezTo>
                        <a:pt x="235" y="185"/>
                        <a:pt x="234" y="186"/>
                        <a:pt x="234" y="186"/>
                      </a:cubicBezTo>
                      <a:cubicBezTo>
                        <a:pt x="232" y="185"/>
                        <a:pt x="230" y="187"/>
                        <a:pt x="230" y="187"/>
                      </a:cubicBezTo>
                      <a:cubicBezTo>
                        <a:pt x="229" y="187"/>
                        <a:pt x="229" y="187"/>
                        <a:pt x="229" y="187"/>
                      </a:cubicBezTo>
                      <a:cubicBezTo>
                        <a:pt x="228" y="186"/>
                        <a:pt x="228" y="186"/>
                        <a:pt x="228" y="186"/>
                      </a:cubicBezTo>
                      <a:cubicBezTo>
                        <a:pt x="225" y="186"/>
                        <a:pt x="224" y="189"/>
                        <a:pt x="224" y="189"/>
                      </a:cubicBezTo>
                      <a:cubicBezTo>
                        <a:pt x="223" y="189"/>
                        <a:pt x="223" y="192"/>
                        <a:pt x="223" y="192"/>
                      </a:cubicBezTo>
                      <a:cubicBezTo>
                        <a:pt x="224" y="192"/>
                        <a:pt x="224" y="192"/>
                        <a:pt x="224" y="192"/>
                      </a:cubicBezTo>
                      <a:cubicBezTo>
                        <a:pt x="225" y="194"/>
                        <a:pt x="225" y="194"/>
                        <a:pt x="225" y="194"/>
                      </a:cubicBezTo>
                      <a:cubicBezTo>
                        <a:pt x="225" y="196"/>
                        <a:pt x="224" y="197"/>
                        <a:pt x="224" y="197"/>
                      </a:cubicBezTo>
                      <a:cubicBezTo>
                        <a:pt x="222" y="196"/>
                        <a:pt x="222" y="195"/>
                        <a:pt x="222" y="195"/>
                      </a:cubicBezTo>
                      <a:cubicBezTo>
                        <a:pt x="220" y="194"/>
                        <a:pt x="220" y="194"/>
                        <a:pt x="220" y="194"/>
                      </a:cubicBezTo>
                      <a:cubicBezTo>
                        <a:pt x="218" y="196"/>
                        <a:pt x="218" y="196"/>
                        <a:pt x="218" y="196"/>
                      </a:cubicBezTo>
                      <a:cubicBezTo>
                        <a:pt x="217" y="197"/>
                        <a:pt x="217" y="199"/>
                        <a:pt x="217" y="201"/>
                      </a:cubicBezTo>
                      <a:cubicBezTo>
                        <a:pt x="217" y="203"/>
                        <a:pt x="217" y="203"/>
                        <a:pt x="217" y="203"/>
                      </a:cubicBezTo>
                      <a:cubicBezTo>
                        <a:pt x="216" y="202"/>
                        <a:pt x="216" y="202"/>
                        <a:pt x="216" y="202"/>
                      </a:cubicBezTo>
                      <a:cubicBezTo>
                        <a:pt x="216" y="203"/>
                        <a:pt x="215" y="204"/>
                        <a:pt x="215" y="204"/>
                      </a:cubicBezTo>
                      <a:cubicBezTo>
                        <a:pt x="212" y="205"/>
                        <a:pt x="212" y="205"/>
                        <a:pt x="212" y="205"/>
                      </a:cubicBezTo>
                      <a:cubicBezTo>
                        <a:pt x="211" y="205"/>
                        <a:pt x="211" y="205"/>
                        <a:pt x="211" y="205"/>
                      </a:cubicBezTo>
                      <a:cubicBezTo>
                        <a:pt x="210" y="204"/>
                        <a:pt x="208" y="207"/>
                        <a:pt x="208" y="207"/>
                      </a:cubicBezTo>
                      <a:cubicBezTo>
                        <a:pt x="204" y="207"/>
                        <a:pt x="204" y="207"/>
                        <a:pt x="204" y="207"/>
                      </a:cubicBezTo>
                      <a:cubicBezTo>
                        <a:pt x="202" y="206"/>
                        <a:pt x="202" y="206"/>
                        <a:pt x="202" y="206"/>
                      </a:cubicBezTo>
                      <a:cubicBezTo>
                        <a:pt x="201" y="206"/>
                        <a:pt x="201" y="206"/>
                        <a:pt x="201" y="206"/>
                      </a:cubicBezTo>
                      <a:cubicBezTo>
                        <a:pt x="199" y="207"/>
                        <a:pt x="199" y="207"/>
                        <a:pt x="199" y="207"/>
                      </a:cubicBezTo>
                      <a:cubicBezTo>
                        <a:pt x="199" y="208"/>
                        <a:pt x="199" y="208"/>
                        <a:pt x="199" y="208"/>
                      </a:cubicBezTo>
                      <a:cubicBezTo>
                        <a:pt x="198" y="208"/>
                        <a:pt x="198" y="208"/>
                        <a:pt x="198" y="208"/>
                      </a:cubicBezTo>
                      <a:cubicBezTo>
                        <a:pt x="198" y="208"/>
                        <a:pt x="198" y="208"/>
                        <a:pt x="198" y="208"/>
                      </a:cubicBezTo>
                      <a:cubicBezTo>
                        <a:pt x="198" y="208"/>
                        <a:pt x="198" y="208"/>
                        <a:pt x="198" y="208"/>
                      </a:cubicBezTo>
                      <a:cubicBezTo>
                        <a:pt x="198" y="207"/>
                        <a:pt x="199" y="206"/>
                        <a:pt x="199" y="206"/>
                      </a:cubicBezTo>
                      <a:cubicBezTo>
                        <a:pt x="198" y="205"/>
                        <a:pt x="198" y="205"/>
                        <a:pt x="198" y="205"/>
                      </a:cubicBezTo>
                      <a:cubicBezTo>
                        <a:pt x="197" y="205"/>
                        <a:pt x="197" y="205"/>
                        <a:pt x="197" y="205"/>
                      </a:cubicBezTo>
                      <a:cubicBezTo>
                        <a:pt x="197" y="204"/>
                        <a:pt x="197" y="204"/>
                        <a:pt x="197" y="204"/>
                      </a:cubicBezTo>
                      <a:cubicBezTo>
                        <a:pt x="197" y="203"/>
                        <a:pt x="197" y="203"/>
                        <a:pt x="197" y="203"/>
                      </a:cubicBezTo>
                      <a:cubicBezTo>
                        <a:pt x="197" y="201"/>
                        <a:pt x="197" y="201"/>
                        <a:pt x="197" y="201"/>
                      </a:cubicBezTo>
                      <a:cubicBezTo>
                        <a:pt x="197" y="201"/>
                        <a:pt x="197" y="201"/>
                        <a:pt x="197" y="200"/>
                      </a:cubicBezTo>
                      <a:cubicBezTo>
                        <a:pt x="197" y="200"/>
                        <a:pt x="197" y="199"/>
                        <a:pt x="198" y="199"/>
                      </a:cubicBezTo>
                      <a:cubicBezTo>
                        <a:pt x="198" y="198"/>
                        <a:pt x="197" y="197"/>
                        <a:pt x="197" y="197"/>
                      </a:cubicBezTo>
                      <a:cubicBezTo>
                        <a:pt x="197" y="196"/>
                        <a:pt x="197" y="194"/>
                        <a:pt x="197" y="194"/>
                      </a:cubicBezTo>
                      <a:cubicBezTo>
                        <a:pt x="196" y="194"/>
                        <a:pt x="196" y="194"/>
                        <a:pt x="196" y="194"/>
                      </a:cubicBezTo>
                      <a:cubicBezTo>
                        <a:pt x="192" y="197"/>
                        <a:pt x="192" y="197"/>
                        <a:pt x="192" y="197"/>
                      </a:cubicBezTo>
                      <a:cubicBezTo>
                        <a:pt x="192" y="198"/>
                        <a:pt x="192" y="201"/>
                        <a:pt x="192" y="201"/>
                      </a:cubicBezTo>
                      <a:cubicBezTo>
                        <a:pt x="193" y="203"/>
                        <a:pt x="193" y="203"/>
                        <a:pt x="193" y="203"/>
                      </a:cubicBezTo>
                      <a:cubicBezTo>
                        <a:pt x="193" y="204"/>
                        <a:pt x="193" y="204"/>
                        <a:pt x="193" y="204"/>
                      </a:cubicBezTo>
                      <a:cubicBezTo>
                        <a:pt x="194" y="207"/>
                        <a:pt x="194" y="207"/>
                        <a:pt x="194" y="207"/>
                      </a:cubicBezTo>
                      <a:cubicBezTo>
                        <a:pt x="193" y="208"/>
                        <a:pt x="193" y="208"/>
                        <a:pt x="193" y="208"/>
                      </a:cubicBezTo>
                      <a:cubicBezTo>
                        <a:pt x="192" y="208"/>
                        <a:pt x="192" y="208"/>
                        <a:pt x="192" y="208"/>
                      </a:cubicBezTo>
                      <a:cubicBezTo>
                        <a:pt x="191" y="208"/>
                        <a:pt x="191" y="208"/>
                        <a:pt x="191" y="208"/>
                      </a:cubicBezTo>
                      <a:cubicBezTo>
                        <a:pt x="191" y="209"/>
                        <a:pt x="191" y="209"/>
                        <a:pt x="191" y="209"/>
                      </a:cubicBezTo>
                      <a:cubicBezTo>
                        <a:pt x="189" y="209"/>
                        <a:pt x="189" y="209"/>
                        <a:pt x="189" y="209"/>
                      </a:cubicBezTo>
                      <a:cubicBezTo>
                        <a:pt x="189" y="209"/>
                        <a:pt x="188" y="209"/>
                        <a:pt x="188" y="209"/>
                      </a:cubicBezTo>
                      <a:cubicBezTo>
                        <a:pt x="186" y="210"/>
                        <a:pt x="185" y="213"/>
                        <a:pt x="185" y="213"/>
                      </a:cubicBezTo>
                      <a:cubicBezTo>
                        <a:pt x="185" y="214"/>
                        <a:pt x="184" y="215"/>
                        <a:pt x="184" y="215"/>
                      </a:cubicBezTo>
                      <a:cubicBezTo>
                        <a:pt x="183" y="216"/>
                        <a:pt x="183" y="216"/>
                        <a:pt x="183" y="216"/>
                      </a:cubicBezTo>
                      <a:cubicBezTo>
                        <a:pt x="183" y="217"/>
                        <a:pt x="182" y="217"/>
                        <a:pt x="182" y="217"/>
                      </a:cubicBezTo>
                      <a:cubicBezTo>
                        <a:pt x="184" y="220"/>
                        <a:pt x="184" y="220"/>
                        <a:pt x="184" y="220"/>
                      </a:cubicBezTo>
                      <a:cubicBezTo>
                        <a:pt x="184" y="220"/>
                        <a:pt x="184" y="222"/>
                        <a:pt x="185" y="222"/>
                      </a:cubicBezTo>
                      <a:cubicBezTo>
                        <a:pt x="185" y="222"/>
                        <a:pt x="186" y="222"/>
                        <a:pt x="186" y="223"/>
                      </a:cubicBezTo>
                      <a:cubicBezTo>
                        <a:pt x="186" y="223"/>
                        <a:pt x="186" y="224"/>
                        <a:pt x="188" y="225"/>
                      </a:cubicBezTo>
                      <a:cubicBezTo>
                        <a:pt x="188" y="225"/>
                        <a:pt x="188" y="225"/>
                        <a:pt x="188" y="225"/>
                      </a:cubicBezTo>
                      <a:cubicBezTo>
                        <a:pt x="188" y="225"/>
                        <a:pt x="188" y="226"/>
                        <a:pt x="188" y="226"/>
                      </a:cubicBezTo>
                      <a:cubicBezTo>
                        <a:pt x="188" y="225"/>
                        <a:pt x="188" y="225"/>
                        <a:pt x="188" y="225"/>
                      </a:cubicBezTo>
                      <a:cubicBezTo>
                        <a:pt x="187" y="225"/>
                        <a:pt x="186" y="224"/>
                        <a:pt x="186" y="224"/>
                      </a:cubicBezTo>
                      <a:cubicBezTo>
                        <a:pt x="186" y="223"/>
                        <a:pt x="186" y="222"/>
                        <a:pt x="185" y="222"/>
                      </a:cubicBezTo>
                      <a:cubicBezTo>
                        <a:pt x="184" y="222"/>
                        <a:pt x="184" y="220"/>
                        <a:pt x="184" y="220"/>
                      </a:cubicBezTo>
                      <a:cubicBezTo>
                        <a:pt x="184" y="220"/>
                        <a:pt x="182" y="217"/>
                        <a:pt x="182" y="217"/>
                      </a:cubicBezTo>
                      <a:cubicBezTo>
                        <a:pt x="181" y="217"/>
                        <a:pt x="181" y="218"/>
                        <a:pt x="180" y="218"/>
                      </a:cubicBezTo>
                      <a:cubicBezTo>
                        <a:pt x="180" y="183"/>
                        <a:pt x="180" y="183"/>
                        <a:pt x="180" y="183"/>
                      </a:cubicBezTo>
                      <a:cubicBezTo>
                        <a:pt x="212" y="112"/>
                        <a:pt x="212" y="112"/>
                        <a:pt x="212" y="112"/>
                      </a:cubicBezTo>
                      <a:cubicBezTo>
                        <a:pt x="212" y="113"/>
                        <a:pt x="213" y="114"/>
                        <a:pt x="214" y="115"/>
                      </a:cubicBezTo>
                      <a:cubicBezTo>
                        <a:pt x="215" y="116"/>
                        <a:pt x="216" y="119"/>
                        <a:pt x="216" y="119"/>
                      </a:cubicBezTo>
                      <a:cubicBezTo>
                        <a:pt x="218" y="118"/>
                        <a:pt x="218" y="118"/>
                        <a:pt x="218" y="118"/>
                      </a:cubicBezTo>
                      <a:cubicBezTo>
                        <a:pt x="219" y="112"/>
                        <a:pt x="219" y="112"/>
                        <a:pt x="219" y="112"/>
                      </a:cubicBezTo>
                      <a:cubicBezTo>
                        <a:pt x="220" y="109"/>
                        <a:pt x="220" y="109"/>
                        <a:pt x="220" y="109"/>
                      </a:cubicBezTo>
                      <a:cubicBezTo>
                        <a:pt x="221" y="105"/>
                        <a:pt x="221" y="105"/>
                        <a:pt x="221" y="105"/>
                      </a:cubicBezTo>
                      <a:cubicBezTo>
                        <a:pt x="222" y="100"/>
                        <a:pt x="222" y="100"/>
                        <a:pt x="222" y="100"/>
                      </a:cubicBezTo>
                      <a:cubicBezTo>
                        <a:pt x="222" y="100"/>
                        <a:pt x="224" y="97"/>
                        <a:pt x="223" y="95"/>
                      </a:cubicBezTo>
                      <a:cubicBezTo>
                        <a:pt x="221" y="92"/>
                        <a:pt x="221" y="92"/>
                        <a:pt x="221" y="92"/>
                      </a:cubicBezTo>
                      <a:cubicBezTo>
                        <a:pt x="222" y="90"/>
                        <a:pt x="222" y="90"/>
                        <a:pt x="222" y="90"/>
                      </a:cubicBezTo>
                      <a:cubicBezTo>
                        <a:pt x="223" y="87"/>
                        <a:pt x="223" y="87"/>
                        <a:pt x="223" y="87"/>
                      </a:cubicBezTo>
                      <a:cubicBezTo>
                        <a:pt x="224" y="87"/>
                        <a:pt x="226" y="87"/>
                        <a:pt x="224" y="89"/>
                      </a:cubicBezTo>
                      <a:cubicBezTo>
                        <a:pt x="222" y="90"/>
                        <a:pt x="225" y="92"/>
                        <a:pt x="226" y="92"/>
                      </a:cubicBezTo>
                      <a:cubicBezTo>
                        <a:pt x="227" y="92"/>
                        <a:pt x="230" y="91"/>
                        <a:pt x="232" y="93"/>
                      </a:cubicBezTo>
                      <a:cubicBezTo>
                        <a:pt x="239" y="85"/>
                        <a:pt x="239" y="85"/>
                        <a:pt x="239" y="85"/>
                      </a:cubicBezTo>
                      <a:cubicBezTo>
                        <a:pt x="238" y="82"/>
                        <a:pt x="238" y="82"/>
                        <a:pt x="238" y="82"/>
                      </a:cubicBezTo>
                      <a:cubicBezTo>
                        <a:pt x="234" y="82"/>
                        <a:pt x="234" y="82"/>
                        <a:pt x="234" y="82"/>
                      </a:cubicBezTo>
                      <a:cubicBezTo>
                        <a:pt x="229" y="78"/>
                        <a:pt x="229" y="78"/>
                        <a:pt x="229" y="78"/>
                      </a:cubicBezTo>
                      <a:cubicBezTo>
                        <a:pt x="228" y="80"/>
                        <a:pt x="228" y="80"/>
                        <a:pt x="228" y="80"/>
                      </a:cubicBezTo>
                      <a:cubicBezTo>
                        <a:pt x="226" y="80"/>
                        <a:pt x="226" y="80"/>
                        <a:pt x="226" y="80"/>
                      </a:cubicBezTo>
                      <a:cubicBezTo>
                        <a:pt x="235" y="61"/>
                        <a:pt x="235" y="61"/>
                        <a:pt x="235" y="61"/>
                      </a:cubicBezTo>
                      <a:cubicBezTo>
                        <a:pt x="786" y="61"/>
                        <a:pt x="786" y="61"/>
                        <a:pt x="786" y="61"/>
                      </a:cubicBezTo>
                      <a:cubicBezTo>
                        <a:pt x="797" y="87"/>
                        <a:pt x="797" y="87"/>
                        <a:pt x="797" y="87"/>
                      </a:cubicBezTo>
                      <a:cubicBezTo>
                        <a:pt x="795" y="86"/>
                        <a:pt x="795" y="86"/>
                        <a:pt x="795" y="86"/>
                      </a:cubicBezTo>
                      <a:cubicBezTo>
                        <a:pt x="793" y="86"/>
                        <a:pt x="793" y="86"/>
                        <a:pt x="793" y="86"/>
                      </a:cubicBezTo>
                      <a:cubicBezTo>
                        <a:pt x="794" y="89"/>
                        <a:pt x="794" y="89"/>
                        <a:pt x="794" y="89"/>
                      </a:cubicBezTo>
                      <a:cubicBezTo>
                        <a:pt x="792" y="87"/>
                        <a:pt x="792" y="87"/>
                        <a:pt x="792" y="87"/>
                      </a:cubicBezTo>
                      <a:cubicBezTo>
                        <a:pt x="788" y="88"/>
                        <a:pt x="788" y="88"/>
                        <a:pt x="788" y="88"/>
                      </a:cubicBezTo>
                      <a:cubicBezTo>
                        <a:pt x="788" y="88"/>
                        <a:pt x="787" y="90"/>
                        <a:pt x="789" y="92"/>
                      </a:cubicBezTo>
                      <a:cubicBezTo>
                        <a:pt x="786" y="89"/>
                        <a:pt x="786" y="89"/>
                        <a:pt x="786" y="89"/>
                      </a:cubicBezTo>
                      <a:cubicBezTo>
                        <a:pt x="783" y="90"/>
                        <a:pt x="783" y="90"/>
                        <a:pt x="783" y="90"/>
                      </a:cubicBezTo>
                      <a:cubicBezTo>
                        <a:pt x="779" y="92"/>
                        <a:pt x="779" y="92"/>
                        <a:pt x="779" y="92"/>
                      </a:cubicBezTo>
                      <a:cubicBezTo>
                        <a:pt x="779" y="92"/>
                        <a:pt x="777" y="93"/>
                        <a:pt x="777" y="94"/>
                      </a:cubicBezTo>
                      <a:cubicBezTo>
                        <a:pt x="777" y="94"/>
                        <a:pt x="778" y="95"/>
                        <a:pt x="778" y="97"/>
                      </a:cubicBezTo>
                      <a:cubicBezTo>
                        <a:pt x="778" y="97"/>
                        <a:pt x="778" y="98"/>
                        <a:pt x="776" y="99"/>
                      </a:cubicBezTo>
                      <a:cubicBezTo>
                        <a:pt x="774" y="99"/>
                        <a:pt x="774" y="99"/>
                        <a:pt x="774" y="99"/>
                      </a:cubicBezTo>
                      <a:cubicBezTo>
                        <a:pt x="774" y="99"/>
                        <a:pt x="773" y="100"/>
                        <a:pt x="773" y="100"/>
                      </a:cubicBezTo>
                      <a:cubicBezTo>
                        <a:pt x="771" y="100"/>
                        <a:pt x="771" y="100"/>
                        <a:pt x="771" y="100"/>
                      </a:cubicBezTo>
                      <a:cubicBezTo>
                        <a:pt x="771" y="100"/>
                        <a:pt x="772" y="101"/>
                        <a:pt x="771" y="102"/>
                      </a:cubicBezTo>
                      <a:cubicBezTo>
                        <a:pt x="771" y="102"/>
                        <a:pt x="770" y="103"/>
                        <a:pt x="770" y="104"/>
                      </a:cubicBezTo>
                      <a:cubicBezTo>
                        <a:pt x="770" y="104"/>
                        <a:pt x="772" y="104"/>
                        <a:pt x="773" y="104"/>
                      </a:cubicBezTo>
                      <a:cubicBezTo>
                        <a:pt x="773" y="104"/>
                        <a:pt x="773" y="105"/>
                        <a:pt x="773" y="106"/>
                      </a:cubicBezTo>
                      <a:cubicBezTo>
                        <a:pt x="773" y="106"/>
                        <a:pt x="773" y="107"/>
                        <a:pt x="773" y="108"/>
                      </a:cubicBezTo>
                      <a:cubicBezTo>
                        <a:pt x="773" y="108"/>
                        <a:pt x="773" y="110"/>
                        <a:pt x="773" y="110"/>
                      </a:cubicBezTo>
                      <a:cubicBezTo>
                        <a:pt x="772" y="110"/>
                        <a:pt x="771" y="110"/>
                        <a:pt x="771" y="111"/>
                      </a:cubicBezTo>
                      <a:cubicBezTo>
                        <a:pt x="771" y="112"/>
                        <a:pt x="771" y="111"/>
                        <a:pt x="770" y="111"/>
                      </a:cubicBezTo>
                      <a:cubicBezTo>
                        <a:pt x="769" y="111"/>
                        <a:pt x="770" y="111"/>
                        <a:pt x="769" y="112"/>
                      </a:cubicBezTo>
                      <a:cubicBezTo>
                        <a:pt x="767" y="113"/>
                        <a:pt x="766" y="113"/>
                        <a:pt x="766" y="113"/>
                      </a:cubicBezTo>
                      <a:cubicBezTo>
                        <a:pt x="766" y="113"/>
                        <a:pt x="764" y="113"/>
                        <a:pt x="764" y="114"/>
                      </a:cubicBezTo>
                      <a:cubicBezTo>
                        <a:pt x="764" y="115"/>
                        <a:pt x="763" y="114"/>
                        <a:pt x="763" y="116"/>
                      </a:cubicBezTo>
                      <a:cubicBezTo>
                        <a:pt x="763" y="117"/>
                        <a:pt x="763" y="117"/>
                        <a:pt x="764" y="117"/>
                      </a:cubicBezTo>
                      <a:cubicBezTo>
                        <a:pt x="765" y="118"/>
                        <a:pt x="765" y="118"/>
                        <a:pt x="765" y="118"/>
                      </a:cubicBezTo>
                      <a:cubicBezTo>
                        <a:pt x="765" y="118"/>
                        <a:pt x="766" y="119"/>
                        <a:pt x="766" y="119"/>
                      </a:cubicBezTo>
                      <a:cubicBezTo>
                        <a:pt x="766" y="119"/>
                        <a:pt x="767" y="120"/>
                        <a:pt x="769" y="120"/>
                      </a:cubicBezTo>
                      <a:cubicBezTo>
                        <a:pt x="769" y="120"/>
                        <a:pt x="769" y="118"/>
                        <a:pt x="770" y="119"/>
                      </a:cubicBezTo>
                      <a:cubicBezTo>
                        <a:pt x="770" y="120"/>
                        <a:pt x="771" y="120"/>
                        <a:pt x="770" y="121"/>
                      </a:cubicBezTo>
                      <a:cubicBezTo>
                        <a:pt x="769" y="121"/>
                        <a:pt x="769" y="121"/>
                        <a:pt x="769" y="122"/>
                      </a:cubicBezTo>
                      <a:cubicBezTo>
                        <a:pt x="770" y="123"/>
                        <a:pt x="770" y="123"/>
                        <a:pt x="769" y="122"/>
                      </a:cubicBezTo>
                      <a:cubicBezTo>
                        <a:pt x="767" y="122"/>
                        <a:pt x="767" y="121"/>
                        <a:pt x="767" y="122"/>
                      </a:cubicBezTo>
                      <a:cubicBezTo>
                        <a:pt x="767" y="123"/>
                        <a:pt x="767" y="123"/>
                        <a:pt x="766" y="123"/>
                      </a:cubicBezTo>
                      <a:cubicBezTo>
                        <a:pt x="765" y="122"/>
                        <a:pt x="765" y="122"/>
                        <a:pt x="764" y="123"/>
                      </a:cubicBezTo>
                      <a:cubicBezTo>
                        <a:pt x="764" y="123"/>
                        <a:pt x="764" y="123"/>
                        <a:pt x="764" y="124"/>
                      </a:cubicBezTo>
                      <a:cubicBezTo>
                        <a:pt x="765" y="125"/>
                        <a:pt x="766" y="126"/>
                        <a:pt x="766" y="126"/>
                      </a:cubicBezTo>
                      <a:cubicBezTo>
                        <a:pt x="767" y="127"/>
                        <a:pt x="767" y="127"/>
                        <a:pt x="767" y="127"/>
                      </a:cubicBezTo>
                      <a:cubicBezTo>
                        <a:pt x="767" y="127"/>
                        <a:pt x="769" y="128"/>
                        <a:pt x="769" y="128"/>
                      </a:cubicBezTo>
                      <a:cubicBezTo>
                        <a:pt x="770" y="129"/>
                        <a:pt x="770" y="130"/>
                        <a:pt x="772" y="129"/>
                      </a:cubicBezTo>
                      <a:cubicBezTo>
                        <a:pt x="774" y="128"/>
                        <a:pt x="774" y="127"/>
                        <a:pt x="775" y="127"/>
                      </a:cubicBezTo>
                      <a:cubicBezTo>
                        <a:pt x="777" y="127"/>
                        <a:pt x="780" y="127"/>
                        <a:pt x="780" y="127"/>
                      </a:cubicBezTo>
                      <a:cubicBezTo>
                        <a:pt x="780" y="127"/>
                        <a:pt x="781" y="128"/>
                        <a:pt x="781" y="129"/>
                      </a:cubicBezTo>
                      <a:cubicBezTo>
                        <a:pt x="781" y="129"/>
                        <a:pt x="783" y="129"/>
                        <a:pt x="783" y="131"/>
                      </a:cubicBezTo>
                      <a:cubicBezTo>
                        <a:pt x="783" y="134"/>
                        <a:pt x="783" y="134"/>
                        <a:pt x="783" y="134"/>
                      </a:cubicBezTo>
                      <a:cubicBezTo>
                        <a:pt x="783" y="134"/>
                        <a:pt x="784" y="136"/>
                        <a:pt x="784" y="138"/>
                      </a:cubicBezTo>
                      <a:cubicBezTo>
                        <a:pt x="785" y="140"/>
                        <a:pt x="784" y="141"/>
                        <a:pt x="785" y="142"/>
                      </a:cubicBezTo>
                      <a:cubicBezTo>
                        <a:pt x="786" y="143"/>
                        <a:pt x="785" y="144"/>
                        <a:pt x="785" y="144"/>
                      </a:cubicBezTo>
                      <a:cubicBezTo>
                        <a:pt x="785" y="144"/>
                        <a:pt x="784" y="143"/>
                        <a:pt x="784" y="145"/>
                      </a:cubicBezTo>
                      <a:cubicBezTo>
                        <a:pt x="784" y="146"/>
                        <a:pt x="786" y="146"/>
                        <a:pt x="785" y="147"/>
                      </a:cubicBezTo>
                      <a:cubicBezTo>
                        <a:pt x="784" y="147"/>
                        <a:pt x="782" y="149"/>
                        <a:pt x="784" y="148"/>
                      </a:cubicBezTo>
                      <a:cubicBezTo>
                        <a:pt x="786" y="148"/>
                        <a:pt x="785" y="148"/>
                        <a:pt x="786" y="147"/>
                      </a:cubicBezTo>
                      <a:cubicBezTo>
                        <a:pt x="787" y="146"/>
                        <a:pt x="787" y="146"/>
                        <a:pt x="788" y="147"/>
                      </a:cubicBezTo>
                      <a:cubicBezTo>
                        <a:pt x="788" y="148"/>
                        <a:pt x="788" y="150"/>
                        <a:pt x="789" y="150"/>
                      </a:cubicBezTo>
                      <a:cubicBezTo>
                        <a:pt x="790" y="150"/>
                        <a:pt x="791" y="151"/>
                        <a:pt x="791" y="152"/>
                      </a:cubicBezTo>
                      <a:cubicBezTo>
                        <a:pt x="791" y="153"/>
                        <a:pt x="790" y="152"/>
                        <a:pt x="789" y="151"/>
                      </a:cubicBezTo>
                      <a:cubicBezTo>
                        <a:pt x="787" y="150"/>
                        <a:pt x="786" y="151"/>
                        <a:pt x="786" y="151"/>
                      </a:cubicBezTo>
                      <a:cubicBezTo>
                        <a:pt x="786" y="151"/>
                        <a:pt x="786" y="152"/>
                        <a:pt x="787" y="152"/>
                      </a:cubicBezTo>
                      <a:cubicBezTo>
                        <a:pt x="789" y="153"/>
                        <a:pt x="789" y="153"/>
                        <a:pt x="790" y="153"/>
                      </a:cubicBezTo>
                      <a:cubicBezTo>
                        <a:pt x="790" y="154"/>
                        <a:pt x="791" y="155"/>
                        <a:pt x="790" y="156"/>
                      </a:cubicBezTo>
                      <a:cubicBezTo>
                        <a:pt x="788" y="158"/>
                        <a:pt x="788" y="158"/>
                        <a:pt x="787" y="158"/>
                      </a:cubicBezTo>
                      <a:cubicBezTo>
                        <a:pt x="787" y="159"/>
                        <a:pt x="788" y="159"/>
                        <a:pt x="788" y="159"/>
                      </a:cubicBezTo>
                      <a:cubicBezTo>
                        <a:pt x="787" y="160"/>
                        <a:pt x="787" y="160"/>
                        <a:pt x="787" y="160"/>
                      </a:cubicBezTo>
                      <a:cubicBezTo>
                        <a:pt x="786" y="162"/>
                        <a:pt x="786" y="162"/>
                        <a:pt x="786" y="162"/>
                      </a:cubicBezTo>
                      <a:cubicBezTo>
                        <a:pt x="786" y="162"/>
                        <a:pt x="786" y="163"/>
                        <a:pt x="786" y="165"/>
                      </a:cubicBezTo>
                      <a:cubicBezTo>
                        <a:pt x="787" y="166"/>
                        <a:pt x="787" y="168"/>
                        <a:pt x="787" y="169"/>
                      </a:cubicBezTo>
                      <a:cubicBezTo>
                        <a:pt x="788" y="170"/>
                        <a:pt x="789" y="173"/>
                        <a:pt x="789" y="173"/>
                      </a:cubicBezTo>
                      <a:cubicBezTo>
                        <a:pt x="791" y="177"/>
                        <a:pt x="791" y="177"/>
                        <a:pt x="791" y="177"/>
                      </a:cubicBezTo>
                      <a:cubicBezTo>
                        <a:pt x="791" y="177"/>
                        <a:pt x="791" y="178"/>
                        <a:pt x="791" y="179"/>
                      </a:cubicBezTo>
                      <a:cubicBezTo>
                        <a:pt x="791" y="180"/>
                        <a:pt x="792" y="181"/>
                        <a:pt x="793" y="181"/>
                      </a:cubicBezTo>
                      <a:cubicBezTo>
                        <a:pt x="794" y="181"/>
                        <a:pt x="795" y="181"/>
                        <a:pt x="796" y="180"/>
                      </a:cubicBezTo>
                      <a:cubicBezTo>
                        <a:pt x="796" y="180"/>
                        <a:pt x="798" y="179"/>
                        <a:pt x="797" y="180"/>
                      </a:cubicBezTo>
                      <a:cubicBezTo>
                        <a:pt x="796" y="181"/>
                        <a:pt x="795" y="181"/>
                        <a:pt x="796" y="182"/>
                      </a:cubicBezTo>
                      <a:cubicBezTo>
                        <a:pt x="797" y="183"/>
                        <a:pt x="799" y="183"/>
                        <a:pt x="799" y="182"/>
                      </a:cubicBezTo>
                      <a:cubicBezTo>
                        <a:pt x="799" y="180"/>
                        <a:pt x="799" y="179"/>
                        <a:pt x="800" y="178"/>
                      </a:cubicBezTo>
                      <a:cubicBezTo>
                        <a:pt x="800" y="177"/>
                        <a:pt x="800" y="176"/>
                        <a:pt x="800" y="176"/>
                      </a:cubicBezTo>
                      <a:cubicBezTo>
                        <a:pt x="799" y="176"/>
                        <a:pt x="801" y="175"/>
                        <a:pt x="801" y="175"/>
                      </a:cubicBezTo>
                      <a:cubicBezTo>
                        <a:pt x="802" y="172"/>
                        <a:pt x="802" y="172"/>
                        <a:pt x="802" y="172"/>
                      </a:cubicBezTo>
                      <a:cubicBezTo>
                        <a:pt x="802" y="170"/>
                        <a:pt x="802" y="170"/>
                        <a:pt x="802" y="170"/>
                      </a:cubicBezTo>
                      <a:cubicBezTo>
                        <a:pt x="802" y="170"/>
                        <a:pt x="801" y="169"/>
                        <a:pt x="802" y="168"/>
                      </a:cubicBezTo>
                      <a:cubicBezTo>
                        <a:pt x="802" y="168"/>
                        <a:pt x="803" y="168"/>
                        <a:pt x="803" y="168"/>
                      </a:cubicBezTo>
                      <a:cubicBezTo>
                        <a:pt x="803" y="168"/>
                        <a:pt x="804" y="169"/>
                        <a:pt x="805" y="168"/>
                      </a:cubicBezTo>
                      <a:cubicBezTo>
                        <a:pt x="805" y="167"/>
                        <a:pt x="807" y="167"/>
                        <a:pt x="807" y="167"/>
                      </a:cubicBezTo>
                      <a:cubicBezTo>
                        <a:pt x="807" y="167"/>
                        <a:pt x="812" y="160"/>
                        <a:pt x="813" y="160"/>
                      </a:cubicBezTo>
                      <a:cubicBezTo>
                        <a:pt x="814" y="161"/>
                        <a:pt x="814" y="159"/>
                        <a:pt x="814" y="158"/>
                      </a:cubicBezTo>
                      <a:cubicBezTo>
                        <a:pt x="815" y="158"/>
                        <a:pt x="815" y="157"/>
                        <a:pt x="816" y="158"/>
                      </a:cubicBezTo>
                      <a:cubicBezTo>
                        <a:pt x="816" y="159"/>
                        <a:pt x="817" y="159"/>
                        <a:pt x="817" y="158"/>
                      </a:cubicBezTo>
                      <a:cubicBezTo>
                        <a:pt x="817" y="157"/>
                        <a:pt x="819" y="157"/>
                        <a:pt x="819" y="157"/>
                      </a:cubicBezTo>
                      <a:cubicBezTo>
                        <a:pt x="819" y="157"/>
                        <a:pt x="820" y="157"/>
                        <a:pt x="820" y="156"/>
                      </a:cubicBezTo>
                      <a:cubicBezTo>
                        <a:pt x="821" y="155"/>
                        <a:pt x="822" y="154"/>
                        <a:pt x="823" y="154"/>
                      </a:cubicBezTo>
                      <a:cubicBezTo>
                        <a:pt x="835" y="183"/>
                        <a:pt x="835" y="183"/>
                        <a:pt x="835" y="183"/>
                      </a:cubicBezTo>
                      <a:lnTo>
                        <a:pt x="835" y="373"/>
                      </a:lnTo>
                      <a:close/>
                      <a:moveTo>
                        <a:pt x="203" y="235"/>
                      </a:moveTo>
                      <a:cubicBezTo>
                        <a:pt x="203" y="235"/>
                        <a:pt x="203" y="235"/>
                        <a:pt x="203" y="235"/>
                      </a:cubicBezTo>
                      <a:cubicBezTo>
                        <a:pt x="203" y="235"/>
                        <a:pt x="203" y="235"/>
                        <a:pt x="203"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3" name="Freeform 99">
                  <a:extLst>
                    <a:ext uri="{FF2B5EF4-FFF2-40B4-BE49-F238E27FC236}">
                      <a16:creationId xmlns:a16="http://schemas.microsoft.com/office/drawing/2014/main" id="{7D54F412-37AF-4A41-9DCE-0638D96444F2}"/>
                    </a:ext>
                  </a:extLst>
                </p:cNvPr>
                <p:cNvSpPr>
                  <a:spLocks noEditPoints="1"/>
                </p:cNvSpPr>
                <p:nvPr/>
              </p:nvSpPr>
              <p:spPr bwMode="auto">
                <a:xfrm>
                  <a:off x="6148388" y="2282826"/>
                  <a:ext cx="46038" cy="22225"/>
                </a:xfrm>
                <a:custGeom>
                  <a:avLst/>
                  <a:gdLst>
                    <a:gd name="T0" fmla="*/ 3 w 12"/>
                    <a:gd name="T1" fmla="*/ 5 h 6"/>
                    <a:gd name="T2" fmla="*/ 5 w 12"/>
                    <a:gd name="T3" fmla="*/ 6 h 6"/>
                    <a:gd name="T4" fmla="*/ 7 w 12"/>
                    <a:gd name="T5" fmla="*/ 6 h 6"/>
                    <a:gd name="T6" fmla="*/ 7 w 12"/>
                    <a:gd name="T7" fmla="*/ 6 h 6"/>
                    <a:gd name="T8" fmla="*/ 8 w 12"/>
                    <a:gd name="T9" fmla="*/ 5 h 6"/>
                    <a:gd name="T10" fmla="*/ 9 w 12"/>
                    <a:gd name="T11" fmla="*/ 5 h 6"/>
                    <a:gd name="T12" fmla="*/ 11 w 12"/>
                    <a:gd name="T13" fmla="*/ 5 h 6"/>
                    <a:gd name="T14" fmla="*/ 12 w 12"/>
                    <a:gd name="T15" fmla="*/ 4 h 6"/>
                    <a:gd name="T16" fmla="*/ 12 w 12"/>
                    <a:gd name="T17" fmla="*/ 3 h 6"/>
                    <a:gd name="T18" fmla="*/ 11 w 12"/>
                    <a:gd name="T19" fmla="*/ 3 h 6"/>
                    <a:gd name="T20" fmla="*/ 10 w 12"/>
                    <a:gd name="T21" fmla="*/ 3 h 6"/>
                    <a:gd name="T22" fmla="*/ 10 w 12"/>
                    <a:gd name="T23" fmla="*/ 2 h 6"/>
                    <a:gd name="T24" fmla="*/ 9 w 12"/>
                    <a:gd name="T25" fmla="*/ 2 h 6"/>
                    <a:gd name="T26" fmla="*/ 8 w 12"/>
                    <a:gd name="T27" fmla="*/ 1 h 6"/>
                    <a:gd name="T28" fmla="*/ 7 w 12"/>
                    <a:gd name="T29" fmla="*/ 1 h 6"/>
                    <a:gd name="T30" fmla="*/ 7 w 12"/>
                    <a:gd name="T31" fmla="*/ 1 h 6"/>
                    <a:gd name="T32" fmla="*/ 4 w 12"/>
                    <a:gd name="T33" fmla="*/ 1 h 6"/>
                    <a:gd name="T34" fmla="*/ 3 w 12"/>
                    <a:gd name="T35" fmla="*/ 0 h 6"/>
                    <a:gd name="T36" fmla="*/ 2 w 12"/>
                    <a:gd name="T37" fmla="*/ 1 h 6"/>
                    <a:gd name="T38" fmla="*/ 1 w 12"/>
                    <a:gd name="T39" fmla="*/ 1 h 6"/>
                    <a:gd name="T40" fmla="*/ 2 w 12"/>
                    <a:gd name="T41" fmla="*/ 2 h 6"/>
                    <a:gd name="T42" fmla="*/ 4 w 12"/>
                    <a:gd name="T43" fmla="*/ 2 h 6"/>
                    <a:gd name="T44" fmla="*/ 3 w 12"/>
                    <a:gd name="T45" fmla="*/ 4 h 6"/>
                    <a:gd name="T46" fmla="*/ 1 w 12"/>
                    <a:gd name="T47" fmla="*/ 3 h 6"/>
                    <a:gd name="T48" fmla="*/ 0 w 12"/>
                    <a:gd name="T49" fmla="*/ 3 h 6"/>
                    <a:gd name="T50" fmla="*/ 0 w 12"/>
                    <a:gd name="T51" fmla="*/ 4 h 6"/>
                    <a:gd name="T52" fmla="*/ 1 w 12"/>
                    <a:gd name="T53" fmla="*/ 4 h 6"/>
                    <a:gd name="T54" fmla="*/ 3 w 12"/>
                    <a:gd name="T55" fmla="*/ 5 h 6"/>
                    <a:gd name="T56" fmla="*/ 6 w 12"/>
                    <a:gd name="T57" fmla="*/ 3 h 6"/>
                    <a:gd name="T58" fmla="*/ 7 w 12"/>
                    <a:gd name="T59" fmla="*/ 2 h 6"/>
                    <a:gd name="T60" fmla="*/ 6 w 12"/>
                    <a:gd name="T61" fmla="*/ 3 h 6"/>
                    <a:gd name="T62" fmla="*/ 6 w 12"/>
                    <a:gd name="T63" fmla="*/ 4 h 6"/>
                    <a:gd name="T64" fmla="*/ 6 w 12"/>
                    <a:gd name="T65"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6">
                      <a:moveTo>
                        <a:pt x="3" y="5"/>
                      </a:moveTo>
                      <a:cubicBezTo>
                        <a:pt x="3" y="5"/>
                        <a:pt x="4" y="6"/>
                        <a:pt x="5" y="6"/>
                      </a:cubicBezTo>
                      <a:cubicBezTo>
                        <a:pt x="6" y="6"/>
                        <a:pt x="6" y="6"/>
                        <a:pt x="7" y="6"/>
                      </a:cubicBezTo>
                      <a:cubicBezTo>
                        <a:pt x="7" y="6"/>
                        <a:pt x="7" y="6"/>
                        <a:pt x="7" y="6"/>
                      </a:cubicBezTo>
                      <a:cubicBezTo>
                        <a:pt x="7" y="6"/>
                        <a:pt x="8" y="6"/>
                        <a:pt x="8" y="5"/>
                      </a:cubicBezTo>
                      <a:cubicBezTo>
                        <a:pt x="8" y="5"/>
                        <a:pt x="9" y="5"/>
                        <a:pt x="9" y="5"/>
                      </a:cubicBezTo>
                      <a:cubicBezTo>
                        <a:pt x="11" y="5"/>
                        <a:pt x="11" y="5"/>
                        <a:pt x="11" y="5"/>
                      </a:cubicBezTo>
                      <a:cubicBezTo>
                        <a:pt x="12" y="4"/>
                        <a:pt x="12" y="4"/>
                        <a:pt x="12" y="4"/>
                      </a:cubicBezTo>
                      <a:cubicBezTo>
                        <a:pt x="12" y="3"/>
                        <a:pt x="12" y="3"/>
                        <a:pt x="12" y="3"/>
                      </a:cubicBezTo>
                      <a:cubicBezTo>
                        <a:pt x="11" y="3"/>
                        <a:pt x="11" y="3"/>
                        <a:pt x="11" y="3"/>
                      </a:cubicBezTo>
                      <a:cubicBezTo>
                        <a:pt x="10" y="3"/>
                        <a:pt x="10" y="3"/>
                        <a:pt x="10" y="3"/>
                      </a:cubicBezTo>
                      <a:cubicBezTo>
                        <a:pt x="10" y="2"/>
                        <a:pt x="10" y="2"/>
                        <a:pt x="10" y="2"/>
                      </a:cubicBezTo>
                      <a:cubicBezTo>
                        <a:pt x="9" y="2"/>
                        <a:pt x="9" y="2"/>
                        <a:pt x="9" y="2"/>
                      </a:cubicBezTo>
                      <a:cubicBezTo>
                        <a:pt x="8" y="1"/>
                        <a:pt x="8" y="1"/>
                        <a:pt x="8" y="1"/>
                      </a:cubicBezTo>
                      <a:cubicBezTo>
                        <a:pt x="7" y="1"/>
                        <a:pt x="7" y="1"/>
                        <a:pt x="7" y="1"/>
                      </a:cubicBezTo>
                      <a:cubicBezTo>
                        <a:pt x="7" y="1"/>
                        <a:pt x="7" y="1"/>
                        <a:pt x="7" y="1"/>
                      </a:cubicBezTo>
                      <a:cubicBezTo>
                        <a:pt x="4" y="1"/>
                        <a:pt x="4" y="1"/>
                        <a:pt x="4" y="1"/>
                      </a:cubicBezTo>
                      <a:cubicBezTo>
                        <a:pt x="3" y="0"/>
                        <a:pt x="3" y="0"/>
                        <a:pt x="3" y="0"/>
                      </a:cubicBezTo>
                      <a:cubicBezTo>
                        <a:pt x="2" y="1"/>
                        <a:pt x="2" y="1"/>
                        <a:pt x="2" y="1"/>
                      </a:cubicBezTo>
                      <a:cubicBezTo>
                        <a:pt x="1" y="1"/>
                        <a:pt x="1" y="1"/>
                        <a:pt x="1" y="1"/>
                      </a:cubicBezTo>
                      <a:cubicBezTo>
                        <a:pt x="2" y="2"/>
                        <a:pt x="2" y="2"/>
                        <a:pt x="2" y="2"/>
                      </a:cubicBezTo>
                      <a:cubicBezTo>
                        <a:pt x="2" y="2"/>
                        <a:pt x="4" y="1"/>
                        <a:pt x="4" y="2"/>
                      </a:cubicBezTo>
                      <a:cubicBezTo>
                        <a:pt x="4" y="2"/>
                        <a:pt x="4" y="4"/>
                        <a:pt x="3" y="4"/>
                      </a:cubicBezTo>
                      <a:cubicBezTo>
                        <a:pt x="1" y="3"/>
                        <a:pt x="1" y="3"/>
                        <a:pt x="1" y="3"/>
                      </a:cubicBezTo>
                      <a:cubicBezTo>
                        <a:pt x="0" y="3"/>
                        <a:pt x="0" y="3"/>
                        <a:pt x="0" y="3"/>
                      </a:cubicBezTo>
                      <a:cubicBezTo>
                        <a:pt x="0" y="4"/>
                        <a:pt x="0" y="4"/>
                        <a:pt x="0" y="4"/>
                      </a:cubicBezTo>
                      <a:cubicBezTo>
                        <a:pt x="1" y="4"/>
                        <a:pt x="1" y="4"/>
                        <a:pt x="1" y="4"/>
                      </a:cubicBezTo>
                      <a:cubicBezTo>
                        <a:pt x="1" y="4"/>
                        <a:pt x="2" y="4"/>
                        <a:pt x="3" y="5"/>
                      </a:cubicBezTo>
                      <a:close/>
                      <a:moveTo>
                        <a:pt x="6" y="3"/>
                      </a:moveTo>
                      <a:cubicBezTo>
                        <a:pt x="6" y="3"/>
                        <a:pt x="7" y="3"/>
                        <a:pt x="7" y="2"/>
                      </a:cubicBezTo>
                      <a:cubicBezTo>
                        <a:pt x="7" y="3"/>
                        <a:pt x="6" y="3"/>
                        <a:pt x="6" y="3"/>
                      </a:cubicBezTo>
                      <a:cubicBezTo>
                        <a:pt x="6" y="4"/>
                        <a:pt x="6" y="4"/>
                        <a:pt x="6" y="4"/>
                      </a:cubicBezTo>
                      <a:cubicBezTo>
                        <a:pt x="6" y="4"/>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4" name="Oval 100">
                  <a:extLst>
                    <a:ext uri="{FF2B5EF4-FFF2-40B4-BE49-F238E27FC236}">
                      <a16:creationId xmlns:a16="http://schemas.microsoft.com/office/drawing/2014/main" id="{FFEE7606-58DA-45CD-AE2D-1B1B4A809F55}"/>
                    </a:ext>
                  </a:extLst>
                </p:cNvPr>
                <p:cNvSpPr>
                  <a:spLocks noChangeArrowheads="1"/>
                </p:cNvSpPr>
                <p:nvPr/>
              </p:nvSpPr>
              <p:spPr bwMode="auto">
                <a:xfrm>
                  <a:off x="6164263" y="2252663"/>
                  <a:ext cx="3175"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5" name="Oval 101">
                  <a:extLst>
                    <a:ext uri="{FF2B5EF4-FFF2-40B4-BE49-F238E27FC236}">
                      <a16:creationId xmlns:a16="http://schemas.microsoft.com/office/drawing/2014/main" id="{39A48A0C-EBF6-4A72-A6E2-D57AFCE194B1}"/>
                    </a:ext>
                  </a:extLst>
                </p:cNvPr>
                <p:cNvSpPr>
                  <a:spLocks noChangeArrowheads="1"/>
                </p:cNvSpPr>
                <p:nvPr/>
              </p:nvSpPr>
              <p:spPr bwMode="auto">
                <a:xfrm>
                  <a:off x="6153150" y="2252663"/>
                  <a:ext cx="3175"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6" name="Freeform 102">
                  <a:extLst>
                    <a:ext uri="{FF2B5EF4-FFF2-40B4-BE49-F238E27FC236}">
                      <a16:creationId xmlns:a16="http://schemas.microsoft.com/office/drawing/2014/main" id="{C76F34C2-C4CA-48CB-82DA-CAC53EB0C3B1}"/>
                    </a:ext>
                  </a:extLst>
                </p:cNvPr>
                <p:cNvSpPr>
                  <a:spLocks/>
                </p:cNvSpPr>
                <p:nvPr/>
              </p:nvSpPr>
              <p:spPr bwMode="auto">
                <a:xfrm>
                  <a:off x="6159500" y="2274888"/>
                  <a:ext cx="11113" cy="4763"/>
                </a:xfrm>
                <a:custGeom>
                  <a:avLst/>
                  <a:gdLst>
                    <a:gd name="T0" fmla="*/ 0 w 7"/>
                    <a:gd name="T1" fmla="*/ 3 h 3"/>
                    <a:gd name="T2" fmla="*/ 3 w 7"/>
                    <a:gd name="T3" fmla="*/ 3 h 3"/>
                    <a:gd name="T4" fmla="*/ 7 w 7"/>
                    <a:gd name="T5" fmla="*/ 3 h 3"/>
                    <a:gd name="T6" fmla="*/ 5 w 7"/>
                    <a:gd name="T7" fmla="*/ 0 h 3"/>
                    <a:gd name="T8" fmla="*/ 3 w 7"/>
                    <a:gd name="T9" fmla="*/ 0 h 3"/>
                    <a:gd name="T10" fmla="*/ 0 w 7"/>
                    <a:gd name="T11" fmla="*/ 0 h 3"/>
                    <a:gd name="T12" fmla="*/ 0 w 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3"/>
                      </a:moveTo>
                      <a:lnTo>
                        <a:pt x="3" y="3"/>
                      </a:lnTo>
                      <a:lnTo>
                        <a:pt x="7" y="3"/>
                      </a:lnTo>
                      <a:lnTo>
                        <a:pt x="5" y="0"/>
                      </a:lnTo>
                      <a:lnTo>
                        <a:pt x="3" y="0"/>
                      </a:lnTo>
                      <a:lnTo>
                        <a:pt x="0"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7" name="Freeform 103">
                  <a:extLst>
                    <a:ext uri="{FF2B5EF4-FFF2-40B4-BE49-F238E27FC236}">
                      <a16:creationId xmlns:a16="http://schemas.microsoft.com/office/drawing/2014/main" id="{977B23A9-00B2-4DA0-80D6-5BE26F4C8BEF}"/>
                    </a:ext>
                  </a:extLst>
                </p:cNvPr>
                <p:cNvSpPr>
                  <a:spLocks/>
                </p:cNvSpPr>
                <p:nvPr/>
              </p:nvSpPr>
              <p:spPr bwMode="auto">
                <a:xfrm>
                  <a:off x="5416550" y="1798638"/>
                  <a:ext cx="22225" cy="17463"/>
                </a:xfrm>
                <a:custGeom>
                  <a:avLst/>
                  <a:gdLst>
                    <a:gd name="T0" fmla="*/ 4 w 6"/>
                    <a:gd name="T1" fmla="*/ 2 h 5"/>
                    <a:gd name="T2" fmla="*/ 2 w 6"/>
                    <a:gd name="T3" fmla="*/ 4 h 5"/>
                    <a:gd name="T4" fmla="*/ 5 w 6"/>
                    <a:gd name="T5" fmla="*/ 5 h 5"/>
                    <a:gd name="T6" fmla="*/ 5 w 6"/>
                    <a:gd name="T7" fmla="*/ 3 h 5"/>
                    <a:gd name="T8" fmla="*/ 4 w 6"/>
                    <a:gd name="T9" fmla="*/ 2 h 5"/>
                  </a:gdLst>
                  <a:ahLst/>
                  <a:cxnLst>
                    <a:cxn ang="0">
                      <a:pos x="T0" y="T1"/>
                    </a:cxn>
                    <a:cxn ang="0">
                      <a:pos x="T2" y="T3"/>
                    </a:cxn>
                    <a:cxn ang="0">
                      <a:pos x="T4" y="T5"/>
                    </a:cxn>
                    <a:cxn ang="0">
                      <a:pos x="T6" y="T7"/>
                    </a:cxn>
                    <a:cxn ang="0">
                      <a:pos x="T8" y="T9"/>
                    </a:cxn>
                  </a:cxnLst>
                  <a:rect l="0" t="0" r="r" b="b"/>
                  <a:pathLst>
                    <a:path w="6" h="5">
                      <a:moveTo>
                        <a:pt x="4" y="2"/>
                      </a:moveTo>
                      <a:cubicBezTo>
                        <a:pt x="4" y="2"/>
                        <a:pt x="0" y="0"/>
                        <a:pt x="2" y="4"/>
                      </a:cubicBezTo>
                      <a:cubicBezTo>
                        <a:pt x="2" y="4"/>
                        <a:pt x="4" y="5"/>
                        <a:pt x="5" y="5"/>
                      </a:cubicBezTo>
                      <a:cubicBezTo>
                        <a:pt x="5" y="5"/>
                        <a:pt x="6" y="4"/>
                        <a:pt x="5" y="3"/>
                      </a:cubicBezTo>
                      <a:cubicBezTo>
                        <a:pt x="5" y="2"/>
                        <a:pt x="4" y="2"/>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8" name="Freeform 104">
                  <a:extLst>
                    <a:ext uri="{FF2B5EF4-FFF2-40B4-BE49-F238E27FC236}">
                      <a16:creationId xmlns:a16="http://schemas.microsoft.com/office/drawing/2014/main" id="{8791B90D-FECA-498A-8D83-799609F1504E}"/>
                    </a:ext>
                  </a:extLst>
                </p:cNvPr>
                <p:cNvSpPr>
                  <a:spLocks noEditPoints="1"/>
                </p:cNvSpPr>
                <p:nvPr/>
              </p:nvSpPr>
              <p:spPr bwMode="auto">
                <a:xfrm>
                  <a:off x="5441950" y="1636713"/>
                  <a:ext cx="849313" cy="725488"/>
                </a:xfrm>
                <a:custGeom>
                  <a:avLst/>
                  <a:gdLst>
                    <a:gd name="T0" fmla="*/ 169 w 226"/>
                    <a:gd name="T1" fmla="*/ 188 h 193"/>
                    <a:gd name="T2" fmla="*/ 163 w 226"/>
                    <a:gd name="T3" fmla="*/ 181 h 193"/>
                    <a:gd name="T4" fmla="*/ 161 w 226"/>
                    <a:gd name="T5" fmla="*/ 178 h 193"/>
                    <a:gd name="T6" fmla="*/ 158 w 226"/>
                    <a:gd name="T7" fmla="*/ 170 h 193"/>
                    <a:gd name="T8" fmla="*/ 144 w 226"/>
                    <a:gd name="T9" fmla="*/ 173 h 193"/>
                    <a:gd name="T10" fmla="*/ 146 w 226"/>
                    <a:gd name="T11" fmla="*/ 153 h 193"/>
                    <a:gd name="T12" fmla="*/ 175 w 226"/>
                    <a:gd name="T13" fmla="*/ 154 h 193"/>
                    <a:gd name="T14" fmla="*/ 184 w 226"/>
                    <a:gd name="T15" fmla="*/ 135 h 193"/>
                    <a:gd name="T16" fmla="*/ 187 w 226"/>
                    <a:gd name="T17" fmla="*/ 127 h 193"/>
                    <a:gd name="T18" fmla="*/ 197 w 226"/>
                    <a:gd name="T19" fmla="*/ 120 h 193"/>
                    <a:gd name="T20" fmla="*/ 206 w 226"/>
                    <a:gd name="T21" fmla="*/ 109 h 193"/>
                    <a:gd name="T22" fmla="*/ 205 w 226"/>
                    <a:gd name="T23" fmla="*/ 103 h 193"/>
                    <a:gd name="T24" fmla="*/ 207 w 226"/>
                    <a:gd name="T25" fmla="*/ 95 h 193"/>
                    <a:gd name="T26" fmla="*/ 219 w 226"/>
                    <a:gd name="T27" fmla="*/ 80 h 193"/>
                    <a:gd name="T28" fmla="*/ 199 w 226"/>
                    <a:gd name="T29" fmla="*/ 64 h 193"/>
                    <a:gd name="T30" fmla="*/ 181 w 226"/>
                    <a:gd name="T31" fmla="*/ 52 h 193"/>
                    <a:gd name="T32" fmla="*/ 178 w 226"/>
                    <a:gd name="T33" fmla="*/ 85 h 193"/>
                    <a:gd name="T34" fmla="*/ 168 w 226"/>
                    <a:gd name="T35" fmla="*/ 79 h 193"/>
                    <a:gd name="T36" fmla="*/ 152 w 226"/>
                    <a:gd name="T37" fmla="*/ 51 h 193"/>
                    <a:gd name="T38" fmla="*/ 159 w 226"/>
                    <a:gd name="T39" fmla="*/ 33 h 193"/>
                    <a:gd name="T40" fmla="*/ 174 w 226"/>
                    <a:gd name="T41" fmla="*/ 19 h 193"/>
                    <a:gd name="T42" fmla="*/ 164 w 226"/>
                    <a:gd name="T43" fmla="*/ 22 h 193"/>
                    <a:gd name="T44" fmla="*/ 155 w 226"/>
                    <a:gd name="T45" fmla="*/ 8 h 193"/>
                    <a:gd name="T46" fmla="*/ 152 w 226"/>
                    <a:gd name="T47" fmla="*/ 22 h 193"/>
                    <a:gd name="T48" fmla="*/ 136 w 226"/>
                    <a:gd name="T49" fmla="*/ 25 h 193"/>
                    <a:gd name="T50" fmla="*/ 121 w 226"/>
                    <a:gd name="T51" fmla="*/ 29 h 193"/>
                    <a:gd name="T52" fmla="*/ 105 w 226"/>
                    <a:gd name="T53" fmla="*/ 18 h 193"/>
                    <a:gd name="T54" fmla="*/ 83 w 226"/>
                    <a:gd name="T55" fmla="*/ 10 h 193"/>
                    <a:gd name="T56" fmla="*/ 54 w 226"/>
                    <a:gd name="T57" fmla="*/ 13 h 193"/>
                    <a:gd name="T58" fmla="*/ 34 w 226"/>
                    <a:gd name="T59" fmla="*/ 8 h 193"/>
                    <a:gd name="T60" fmla="*/ 7 w 226"/>
                    <a:gd name="T61" fmla="*/ 24 h 193"/>
                    <a:gd name="T62" fmla="*/ 15 w 226"/>
                    <a:gd name="T63" fmla="*/ 42 h 193"/>
                    <a:gd name="T64" fmla="*/ 12 w 226"/>
                    <a:gd name="T65" fmla="*/ 62 h 193"/>
                    <a:gd name="T66" fmla="*/ 15 w 226"/>
                    <a:gd name="T67" fmla="*/ 76 h 193"/>
                    <a:gd name="T68" fmla="*/ 39 w 226"/>
                    <a:gd name="T69" fmla="*/ 55 h 193"/>
                    <a:gd name="T70" fmla="*/ 48 w 226"/>
                    <a:gd name="T71" fmla="*/ 60 h 193"/>
                    <a:gd name="T72" fmla="*/ 73 w 226"/>
                    <a:gd name="T73" fmla="*/ 73 h 193"/>
                    <a:gd name="T74" fmla="*/ 88 w 226"/>
                    <a:gd name="T75" fmla="*/ 95 h 193"/>
                    <a:gd name="T76" fmla="*/ 94 w 226"/>
                    <a:gd name="T77" fmla="*/ 137 h 193"/>
                    <a:gd name="T78" fmla="*/ 118 w 226"/>
                    <a:gd name="T79" fmla="*/ 167 h 193"/>
                    <a:gd name="T80" fmla="*/ 125 w 226"/>
                    <a:gd name="T81" fmla="*/ 167 h 193"/>
                    <a:gd name="T82" fmla="*/ 152 w 226"/>
                    <a:gd name="T83" fmla="*/ 183 h 193"/>
                    <a:gd name="T84" fmla="*/ 157 w 226"/>
                    <a:gd name="T85" fmla="*/ 185 h 193"/>
                    <a:gd name="T86" fmla="*/ 161 w 226"/>
                    <a:gd name="T87" fmla="*/ 188 h 193"/>
                    <a:gd name="T88" fmla="*/ 162 w 226"/>
                    <a:gd name="T89" fmla="*/ 189 h 193"/>
                    <a:gd name="T90" fmla="*/ 167 w 226"/>
                    <a:gd name="T91" fmla="*/ 182 h 193"/>
                    <a:gd name="T92" fmla="*/ 159 w 226"/>
                    <a:gd name="T93" fmla="*/ 101 h 193"/>
                    <a:gd name="T94" fmla="*/ 178 w 226"/>
                    <a:gd name="T95" fmla="*/ 110 h 193"/>
                    <a:gd name="T96" fmla="*/ 172 w 226"/>
                    <a:gd name="T97" fmla="*/ 115 h 193"/>
                    <a:gd name="T98" fmla="*/ 176 w 226"/>
                    <a:gd name="T99" fmla="*/ 114 h 193"/>
                    <a:gd name="T100" fmla="*/ 187 w 226"/>
                    <a:gd name="T101" fmla="*/ 111 h 193"/>
                    <a:gd name="T102" fmla="*/ 171 w 226"/>
                    <a:gd name="T103" fmla="*/ 116 h 193"/>
                    <a:gd name="T104" fmla="*/ 165 w 226"/>
                    <a:gd name="T105" fmla="*/ 112 h 193"/>
                    <a:gd name="T106" fmla="*/ 163 w 226"/>
                    <a:gd name="T107" fmla="*/ 106 h 193"/>
                    <a:gd name="T108" fmla="*/ 152 w 226"/>
                    <a:gd name="T109" fmla="*/ 101 h 193"/>
                    <a:gd name="T110" fmla="*/ 77 w 226"/>
                    <a:gd name="T111" fmla="*/ 82 h 193"/>
                    <a:gd name="T112" fmla="*/ 160 w 226"/>
                    <a:gd name="T113" fmla="*/ 18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6" h="193">
                      <a:moveTo>
                        <a:pt x="167" y="192"/>
                      </a:moveTo>
                      <a:cubicBezTo>
                        <a:pt x="167" y="192"/>
                        <a:pt x="169" y="193"/>
                        <a:pt x="169" y="193"/>
                      </a:cubicBezTo>
                      <a:cubicBezTo>
                        <a:pt x="169" y="193"/>
                        <a:pt x="169" y="193"/>
                        <a:pt x="169" y="193"/>
                      </a:cubicBezTo>
                      <a:cubicBezTo>
                        <a:pt x="169" y="193"/>
                        <a:pt x="169" y="193"/>
                        <a:pt x="169" y="193"/>
                      </a:cubicBezTo>
                      <a:cubicBezTo>
                        <a:pt x="169" y="193"/>
                        <a:pt x="169" y="192"/>
                        <a:pt x="169" y="192"/>
                      </a:cubicBezTo>
                      <a:cubicBezTo>
                        <a:pt x="169" y="192"/>
                        <a:pt x="168" y="190"/>
                        <a:pt x="168" y="189"/>
                      </a:cubicBezTo>
                      <a:cubicBezTo>
                        <a:pt x="168" y="189"/>
                        <a:pt x="169" y="188"/>
                        <a:pt x="169" y="188"/>
                      </a:cubicBezTo>
                      <a:cubicBezTo>
                        <a:pt x="169" y="188"/>
                        <a:pt x="169" y="185"/>
                        <a:pt x="170" y="184"/>
                      </a:cubicBezTo>
                      <a:cubicBezTo>
                        <a:pt x="170" y="184"/>
                        <a:pt x="170" y="183"/>
                        <a:pt x="170" y="182"/>
                      </a:cubicBezTo>
                      <a:cubicBezTo>
                        <a:pt x="169" y="182"/>
                        <a:pt x="169" y="182"/>
                        <a:pt x="169" y="182"/>
                      </a:cubicBezTo>
                      <a:cubicBezTo>
                        <a:pt x="170" y="182"/>
                        <a:pt x="170" y="182"/>
                        <a:pt x="170" y="182"/>
                      </a:cubicBezTo>
                      <a:cubicBezTo>
                        <a:pt x="170" y="182"/>
                        <a:pt x="170" y="181"/>
                        <a:pt x="169" y="181"/>
                      </a:cubicBezTo>
                      <a:cubicBezTo>
                        <a:pt x="169" y="181"/>
                        <a:pt x="168" y="181"/>
                        <a:pt x="167" y="181"/>
                      </a:cubicBezTo>
                      <a:cubicBezTo>
                        <a:pt x="165" y="181"/>
                        <a:pt x="164" y="180"/>
                        <a:pt x="163" y="181"/>
                      </a:cubicBezTo>
                      <a:cubicBezTo>
                        <a:pt x="163" y="181"/>
                        <a:pt x="162" y="181"/>
                        <a:pt x="162" y="181"/>
                      </a:cubicBezTo>
                      <a:cubicBezTo>
                        <a:pt x="162" y="181"/>
                        <a:pt x="161" y="181"/>
                        <a:pt x="161" y="181"/>
                      </a:cubicBezTo>
                      <a:cubicBezTo>
                        <a:pt x="161" y="181"/>
                        <a:pt x="161" y="181"/>
                        <a:pt x="161" y="181"/>
                      </a:cubicBezTo>
                      <a:cubicBezTo>
                        <a:pt x="161" y="181"/>
                        <a:pt x="161" y="181"/>
                        <a:pt x="161" y="181"/>
                      </a:cubicBezTo>
                      <a:cubicBezTo>
                        <a:pt x="160" y="181"/>
                        <a:pt x="160" y="180"/>
                        <a:pt x="160" y="180"/>
                      </a:cubicBezTo>
                      <a:cubicBezTo>
                        <a:pt x="160" y="179"/>
                        <a:pt x="160" y="179"/>
                        <a:pt x="160" y="179"/>
                      </a:cubicBezTo>
                      <a:cubicBezTo>
                        <a:pt x="160" y="179"/>
                        <a:pt x="161" y="179"/>
                        <a:pt x="161" y="178"/>
                      </a:cubicBezTo>
                      <a:cubicBezTo>
                        <a:pt x="161" y="178"/>
                        <a:pt x="161" y="176"/>
                        <a:pt x="161" y="175"/>
                      </a:cubicBezTo>
                      <a:cubicBezTo>
                        <a:pt x="161" y="175"/>
                        <a:pt x="161" y="174"/>
                        <a:pt x="161" y="173"/>
                      </a:cubicBezTo>
                      <a:cubicBezTo>
                        <a:pt x="162" y="173"/>
                        <a:pt x="162" y="172"/>
                        <a:pt x="162" y="172"/>
                      </a:cubicBezTo>
                      <a:cubicBezTo>
                        <a:pt x="162" y="172"/>
                        <a:pt x="163" y="171"/>
                        <a:pt x="163" y="171"/>
                      </a:cubicBezTo>
                      <a:cubicBezTo>
                        <a:pt x="163" y="171"/>
                        <a:pt x="163" y="170"/>
                        <a:pt x="163" y="170"/>
                      </a:cubicBezTo>
                      <a:cubicBezTo>
                        <a:pt x="163" y="170"/>
                        <a:pt x="163" y="170"/>
                        <a:pt x="162" y="170"/>
                      </a:cubicBezTo>
                      <a:cubicBezTo>
                        <a:pt x="162" y="170"/>
                        <a:pt x="159" y="169"/>
                        <a:pt x="158" y="170"/>
                      </a:cubicBezTo>
                      <a:cubicBezTo>
                        <a:pt x="158" y="170"/>
                        <a:pt x="157" y="170"/>
                        <a:pt x="156" y="170"/>
                      </a:cubicBezTo>
                      <a:cubicBezTo>
                        <a:pt x="156" y="170"/>
                        <a:pt x="155" y="169"/>
                        <a:pt x="155" y="171"/>
                      </a:cubicBezTo>
                      <a:cubicBezTo>
                        <a:pt x="155" y="171"/>
                        <a:pt x="155" y="172"/>
                        <a:pt x="155" y="173"/>
                      </a:cubicBezTo>
                      <a:cubicBezTo>
                        <a:pt x="155" y="173"/>
                        <a:pt x="155" y="174"/>
                        <a:pt x="154" y="174"/>
                      </a:cubicBezTo>
                      <a:cubicBezTo>
                        <a:pt x="154" y="174"/>
                        <a:pt x="152" y="174"/>
                        <a:pt x="152" y="175"/>
                      </a:cubicBezTo>
                      <a:cubicBezTo>
                        <a:pt x="152" y="175"/>
                        <a:pt x="151" y="175"/>
                        <a:pt x="149" y="175"/>
                      </a:cubicBezTo>
                      <a:cubicBezTo>
                        <a:pt x="147" y="175"/>
                        <a:pt x="145" y="174"/>
                        <a:pt x="144" y="173"/>
                      </a:cubicBezTo>
                      <a:cubicBezTo>
                        <a:pt x="144" y="173"/>
                        <a:pt x="143" y="173"/>
                        <a:pt x="143" y="172"/>
                      </a:cubicBezTo>
                      <a:cubicBezTo>
                        <a:pt x="143" y="172"/>
                        <a:pt x="142" y="168"/>
                        <a:pt x="141" y="166"/>
                      </a:cubicBezTo>
                      <a:cubicBezTo>
                        <a:pt x="141" y="166"/>
                        <a:pt x="140" y="163"/>
                        <a:pt x="141" y="162"/>
                      </a:cubicBezTo>
                      <a:cubicBezTo>
                        <a:pt x="141" y="159"/>
                        <a:pt x="141" y="159"/>
                        <a:pt x="141" y="159"/>
                      </a:cubicBezTo>
                      <a:cubicBezTo>
                        <a:pt x="142" y="159"/>
                        <a:pt x="141" y="157"/>
                        <a:pt x="141" y="157"/>
                      </a:cubicBezTo>
                      <a:cubicBezTo>
                        <a:pt x="143" y="154"/>
                        <a:pt x="143" y="154"/>
                        <a:pt x="143" y="154"/>
                      </a:cubicBezTo>
                      <a:cubicBezTo>
                        <a:pt x="146" y="153"/>
                        <a:pt x="146" y="153"/>
                        <a:pt x="146" y="153"/>
                      </a:cubicBezTo>
                      <a:cubicBezTo>
                        <a:pt x="147" y="151"/>
                        <a:pt x="151" y="152"/>
                        <a:pt x="151" y="152"/>
                      </a:cubicBezTo>
                      <a:cubicBezTo>
                        <a:pt x="157" y="152"/>
                        <a:pt x="157" y="150"/>
                        <a:pt x="157" y="150"/>
                      </a:cubicBezTo>
                      <a:cubicBezTo>
                        <a:pt x="158" y="149"/>
                        <a:pt x="167" y="150"/>
                        <a:pt x="167" y="150"/>
                      </a:cubicBezTo>
                      <a:cubicBezTo>
                        <a:pt x="170" y="150"/>
                        <a:pt x="170" y="154"/>
                        <a:pt x="170" y="154"/>
                      </a:cubicBezTo>
                      <a:cubicBezTo>
                        <a:pt x="170" y="159"/>
                        <a:pt x="174" y="161"/>
                        <a:pt x="174" y="161"/>
                      </a:cubicBezTo>
                      <a:cubicBezTo>
                        <a:pt x="176" y="164"/>
                        <a:pt x="177" y="162"/>
                        <a:pt x="177" y="162"/>
                      </a:cubicBezTo>
                      <a:cubicBezTo>
                        <a:pt x="178" y="157"/>
                        <a:pt x="175" y="154"/>
                        <a:pt x="175" y="154"/>
                      </a:cubicBezTo>
                      <a:cubicBezTo>
                        <a:pt x="173" y="151"/>
                        <a:pt x="174" y="149"/>
                        <a:pt x="174" y="149"/>
                      </a:cubicBezTo>
                      <a:cubicBezTo>
                        <a:pt x="173" y="147"/>
                        <a:pt x="175" y="146"/>
                        <a:pt x="175" y="146"/>
                      </a:cubicBezTo>
                      <a:cubicBezTo>
                        <a:pt x="178" y="143"/>
                        <a:pt x="182" y="138"/>
                        <a:pt x="182" y="138"/>
                      </a:cubicBezTo>
                      <a:cubicBezTo>
                        <a:pt x="183" y="138"/>
                        <a:pt x="183" y="138"/>
                        <a:pt x="183" y="138"/>
                      </a:cubicBezTo>
                      <a:cubicBezTo>
                        <a:pt x="183" y="136"/>
                        <a:pt x="184" y="136"/>
                        <a:pt x="184" y="136"/>
                      </a:cubicBezTo>
                      <a:cubicBezTo>
                        <a:pt x="185" y="136"/>
                        <a:pt x="185" y="136"/>
                        <a:pt x="185" y="136"/>
                      </a:cubicBezTo>
                      <a:cubicBezTo>
                        <a:pt x="185" y="135"/>
                        <a:pt x="184" y="135"/>
                        <a:pt x="184" y="135"/>
                      </a:cubicBezTo>
                      <a:cubicBezTo>
                        <a:pt x="184" y="133"/>
                        <a:pt x="184" y="133"/>
                        <a:pt x="184" y="133"/>
                      </a:cubicBezTo>
                      <a:cubicBezTo>
                        <a:pt x="183" y="133"/>
                        <a:pt x="183" y="132"/>
                        <a:pt x="183" y="132"/>
                      </a:cubicBezTo>
                      <a:cubicBezTo>
                        <a:pt x="185" y="132"/>
                        <a:pt x="186" y="131"/>
                        <a:pt x="186" y="131"/>
                      </a:cubicBezTo>
                      <a:cubicBezTo>
                        <a:pt x="186" y="129"/>
                        <a:pt x="185" y="129"/>
                        <a:pt x="185" y="129"/>
                      </a:cubicBezTo>
                      <a:cubicBezTo>
                        <a:pt x="184" y="127"/>
                        <a:pt x="185" y="127"/>
                        <a:pt x="185" y="127"/>
                      </a:cubicBezTo>
                      <a:cubicBezTo>
                        <a:pt x="186" y="128"/>
                        <a:pt x="186" y="128"/>
                        <a:pt x="186" y="128"/>
                      </a:cubicBezTo>
                      <a:cubicBezTo>
                        <a:pt x="187" y="127"/>
                        <a:pt x="187" y="127"/>
                        <a:pt x="187" y="127"/>
                      </a:cubicBezTo>
                      <a:cubicBezTo>
                        <a:pt x="187" y="128"/>
                        <a:pt x="187" y="128"/>
                        <a:pt x="187" y="128"/>
                      </a:cubicBezTo>
                      <a:cubicBezTo>
                        <a:pt x="187" y="128"/>
                        <a:pt x="187" y="129"/>
                        <a:pt x="188" y="130"/>
                      </a:cubicBezTo>
                      <a:cubicBezTo>
                        <a:pt x="188" y="130"/>
                        <a:pt x="188" y="128"/>
                        <a:pt x="188" y="127"/>
                      </a:cubicBezTo>
                      <a:cubicBezTo>
                        <a:pt x="189" y="126"/>
                        <a:pt x="188" y="123"/>
                        <a:pt x="188" y="123"/>
                      </a:cubicBezTo>
                      <a:cubicBezTo>
                        <a:pt x="187" y="122"/>
                        <a:pt x="189" y="121"/>
                        <a:pt x="189" y="121"/>
                      </a:cubicBezTo>
                      <a:cubicBezTo>
                        <a:pt x="190" y="122"/>
                        <a:pt x="193" y="121"/>
                        <a:pt x="193" y="121"/>
                      </a:cubicBezTo>
                      <a:cubicBezTo>
                        <a:pt x="195" y="121"/>
                        <a:pt x="196" y="121"/>
                        <a:pt x="197" y="120"/>
                      </a:cubicBezTo>
                      <a:cubicBezTo>
                        <a:pt x="198" y="119"/>
                        <a:pt x="194" y="119"/>
                        <a:pt x="194" y="119"/>
                      </a:cubicBezTo>
                      <a:cubicBezTo>
                        <a:pt x="192" y="118"/>
                        <a:pt x="196" y="116"/>
                        <a:pt x="196" y="116"/>
                      </a:cubicBezTo>
                      <a:cubicBezTo>
                        <a:pt x="196" y="115"/>
                        <a:pt x="198" y="113"/>
                        <a:pt x="198" y="113"/>
                      </a:cubicBezTo>
                      <a:cubicBezTo>
                        <a:pt x="200" y="113"/>
                        <a:pt x="202" y="112"/>
                        <a:pt x="202" y="112"/>
                      </a:cubicBezTo>
                      <a:cubicBezTo>
                        <a:pt x="203" y="111"/>
                        <a:pt x="203" y="111"/>
                        <a:pt x="203" y="111"/>
                      </a:cubicBezTo>
                      <a:cubicBezTo>
                        <a:pt x="203" y="111"/>
                        <a:pt x="203" y="111"/>
                        <a:pt x="203" y="111"/>
                      </a:cubicBezTo>
                      <a:cubicBezTo>
                        <a:pt x="205" y="111"/>
                        <a:pt x="206" y="109"/>
                        <a:pt x="206" y="109"/>
                      </a:cubicBezTo>
                      <a:cubicBezTo>
                        <a:pt x="210" y="109"/>
                        <a:pt x="206" y="111"/>
                        <a:pt x="206" y="111"/>
                      </a:cubicBezTo>
                      <a:cubicBezTo>
                        <a:pt x="203" y="112"/>
                        <a:pt x="205" y="115"/>
                        <a:pt x="205" y="115"/>
                      </a:cubicBezTo>
                      <a:cubicBezTo>
                        <a:pt x="206" y="115"/>
                        <a:pt x="212" y="112"/>
                        <a:pt x="212" y="112"/>
                      </a:cubicBezTo>
                      <a:cubicBezTo>
                        <a:pt x="214" y="111"/>
                        <a:pt x="211" y="110"/>
                        <a:pt x="211" y="110"/>
                      </a:cubicBezTo>
                      <a:cubicBezTo>
                        <a:pt x="210" y="110"/>
                        <a:pt x="207" y="106"/>
                        <a:pt x="207" y="106"/>
                      </a:cubicBezTo>
                      <a:cubicBezTo>
                        <a:pt x="205" y="105"/>
                        <a:pt x="207" y="104"/>
                        <a:pt x="207" y="104"/>
                      </a:cubicBezTo>
                      <a:cubicBezTo>
                        <a:pt x="207" y="102"/>
                        <a:pt x="205" y="103"/>
                        <a:pt x="205" y="103"/>
                      </a:cubicBezTo>
                      <a:cubicBezTo>
                        <a:pt x="205" y="102"/>
                        <a:pt x="205" y="102"/>
                        <a:pt x="205" y="102"/>
                      </a:cubicBezTo>
                      <a:cubicBezTo>
                        <a:pt x="207" y="102"/>
                        <a:pt x="208" y="100"/>
                        <a:pt x="208" y="100"/>
                      </a:cubicBezTo>
                      <a:cubicBezTo>
                        <a:pt x="208" y="97"/>
                        <a:pt x="205" y="99"/>
                        <a:pt x="205" y="99"/>
                      </a:cubicBezTo>
                      <a:cubicBezTo>
                        <a:pt x="201" y="99"/>
                        <a:pt x="199" y="102"/>
                        <a:pt x="199" y="102"/>
                      </a:cubicBezTo>
                      <a:cubicBezTo>
                        <a:pt x="198" y="104"/>
                        <a:pt x="194" y="106"/>
                        <a:pt x="194" y="106"/>
                      </a:cubicBezTo>
                      <a:cubicBezTo>
                        <a:pt x="196" y="103"/>
                        <a:pt x="200" y="98"/>
                        <a:pt x="200" y="98"/>
                      </a:cubicBezTo>
                      <a:cubicBezTo>
                        <a:pt x="204" y="95"/>
                        <a:pt x="207" y="95"/>
                        <a:pt x="207" y="95"/>
                      </a:cubicBezTo>
                      <a:cubicBezTo>
                        <a:pt x="210" y="96"/>
                        <a:pt x="217" y="95"/>
                        <a:pt x="217" y="95"/>
                      </a:cubicBezTo>
                      <a:cubicBezTo>
                        <a:pt x="220" y="94"/>
                        <a:pt x="220" y="92"/>
                        <a:pt x="220" y="92"/>
                      </a:cubicBezTo>
                      <a:cubicBezTo>
                        <a:pt x="221" y="89"/>
                        <a:pt x="224" y="90"/>
                        <a:pt x="224" y="90"/>
                      </a:cubicBezTo>
                      <a:cubicBezTo>
                        <a:pt x="225" y="90"/>
                        <a:pt x="226" y="86"/>
                        <a:pt x="225" y="84"/>
                      </a:cubicBezTo>
                      <a:cubicBezTo>
                        <a:pt x="224" y="82"/>
                        <a:pt x="223" y="82"/>
                        <a:pt x="223" y="82"/>
                      </a:cubicBezTo>
                      <a:cubicBezTo>
                        <a:pt x="222" y="79"/>
                        <a:pt x="222" y="80"/>
                        <a:pt x="222" y="80"/>
                      </a:cubicBezTo>
                      <a:cubicBezTo>
                        <a:pt x="219" y="80"/>
                        <a:pt x="219" y="80"/>
                        <a:pt x="219" y="80"/>
                      </a:cubicBezTo>
                      <a:cubicBezTo>
                        <a:pt x="218" y="81"/>
                        <a:pt x="217" y="80"/>
                        <a:pt x="217" y="80"/>
                      </a:cubicBezTo>
                      <a:cubicBezTo>
                        <a:pt x="216" y="76"/>
                        <a:pt x="214" y="72"/>
                        <a:pt x="214" y="72"/>
                      </a:cubicBezTo>
                      <a:cubicBezTo>
                        <a:pt x="214" y="72"/>
                        <a:pt x="214" y="73"/>
                        <a:pt x="214" y="73"/>
                      </a:cubicBezTo>
                      <a:cubicBezTo>
                        <a:pt x="214" y="71"/>
                        <a:pt x="210" y="63"/>
                        <a:pt x="210" y="63"/>
                      </a:cubicBezTo>
                      <a:cubicBezTo>
                        <a:pt x="209" y="58"/>
                        <a:pt x="206" y="60"/>
                        <a:pt x="206" y="60"/>
                      </a:cubicBezTo>
                      <a:cubicBezTo>
                        <a:pt x="208" y="64"/>
                        <a:pt x="204" y="65"/>
                        <a:pt x="204" y="65"/>
                      </a:cubicBezTo>
                      <a:cubicBezTo>
                        <a:pt x="199" y="67"/>
                        <a:pt x="199" y="64"/>
                        <a:pt x="199" y="64"/>
                      </a:cubicBezTo>
                      <a:cubicBezTo>
                        <a:pt x="197" y="62"/>
                        <a:pt x="198" y="59"/>
                        <a:pt x="198" y="59"/>
                      </a:cubicBezTo>
                      <a:cubicBezTo>
                        <a:pt x="198" y="57"/>
                        <a:pt x="198" y="57"/>
                        <a:pt x="198" y="57"/>
                      </a:cubicBezTo>
                      <a:cubicBezTo>
                        <a:pt x="199" y="56"/>
                        <a:pt x="198" y="55"/>
                        <a:pt x="198" y="55"/>
                      </a:cubicBezTo>
                      <a:cubicBezTo>
                        <a:pt x="196" y="55"/>
                        <a:pt x="194" y="52"/>
                        <a:pt x="194" y="52"/>
                      </a:cubicBezTo>
                      <a:cubicBezTo>
                        <a:pt x="193" y="50"/>
                        <a:pt x="190" y="50"/>
                        <a:pt x="190" y="50"/>
                      </a:cubicBezTo>
                      <a:cubicBezTo>
                        <a:pt x="184" y="50"/>
                        <a:pt x="184" y="50"/>
                        <a:pt x="184" y="50"/>
                      </a:cubicBezTo>
                      <a:cubicBezTo>
                        <a:pt x="181" y="48"/>
                        <a:pt x="181" y="52"/>
                        <a:pt x="181" y="52"/>
                      </a:cubicBezTo>
                      <a:cubicBezTo>
                        <a:pt x="180" y="52"/>
                        <a:pt x="181" y="55"/>
                        <a:pt x="181" y="55"/>
                      </a:cubicBezTo>
                      <a:cubicBezTo>
                        <a:pt x="181" y="56"/>
                        <a:pt x="182" y="58"/>
                        <a:pt x="182" y="59"/>
                      </a:cubicBezTo>
                      <a:cubicBezTo>
                        <a:pt x="180" y="63"/>
                        <a:pt x="180" y="65"/>
                        <a:pt x="180" y="65"/>
                      </a:cubicBezTo>
                      <a:cubicBezTo>
                        <a:pt x="181" y="67"/>
                        <a:pt x="182" y="74"/>
                        <a:pt x="182" y="74"/>
                      </a:cubicBezTo>
                      <a:cubicBezTo>
                        <a:pt x="182" y="77"/>
                        <a:pt x="181" y="77"/>
                        <a:pt x="181" y="77"/>
                      </a:cubicBezTo>
                      <a:cubicBezTo>
                        <a:pt x="180" y="79"/>
                        <a:pt x="177" y="80"/>
                        <a:pt x="177" y="80"/>
                      </a:cubicBezTo>
                      <a:cubicBezTo>
                        <a:pt x="178" y="81"/>
                        <a:pt x="178" y="85"/>
                        <a:pt x="178" y="85"/>
                      </a:cubicBezTo>
                      <a:cubicBezTo>
                        <a:pt x="178" y="87"/>
                        <a:pt x="179" y="88"/>
                        <a:pt x="179" y="88"/>
                      </a:cubicBezTo>
                      <a:cubicBezTo>
                        <a:pt x="179" y="91"/>
                        <a:pt x="178" y="92"/>
                        <a:pt x="178" y="92"/>
                      </a:cubicBezTo>
                      <a:cubicBezTo>
                        <a:pt x="176" y="95"/>
                        <a:pt x="175" y="91"/>
                        <a:pt x="175" y="91"/>
                      </a:cubicBezTo>
                      <a:cubicBezTo>
                        <a:pt x="174" y="90"/>
                        <a:pt x="174" y="89"/>
                        <a:pt x="174" y="89"/>
                      </a:cubicBezTo>
                      <a:cubicBezTo>
                        <a:pt x="171" y="88"/>
                        <a:pt x="172" y="86"/>
                        <a:pt x="172" y="86"/>
                      </a:cubicBezTo>
                      <a:cubicBezTo>
                        <a:pt x="171" y="86"/>
                        <a:pt x="171" y="83"/>
                        <a:pt x="171" y="83"/>
                      </a:cubicBezTo>
                      <a:cubicBezTo>
                        <a:pt x="171" y="78"/>
                        <a:pt x="168" y="79"/>
                        <a:pt x="168" y="79"/>
                      </a:cubicBezTo>
                      <a:cubicBezTo>
                        <a:pt x="166" y="77"/>
                        <a:pt x="162" y="79"/>
                        <a:pt x="162" y="79"/>
                      </a:cubicBezTo>
                      <a:cubicBezTo>
                        <a:pt x="157" y="78"/>
                        <a:pt x="156" y="73"/>
                        <a:pt x="156" y="73"/>
                      </a:cubicBezTo>
                      <a:cubicBezTo>
                        <a:pt x="154" y="69"/>
                        <a:pt x="152" y="68"/>
                        <a:pt x="152" y="68"/>
                      </a:cubicBezTo>
                      <a:cubicBezTo>
                        <a:pt x="152" y="66"/>
                        <a:pt x="151" y="66"/>
                        <a:pt x="151" y="66"/>
                      </a:cubicBezTo>
                      <a:cubicBezTo>
                        <a:pt x="149" y="66"/>
                        <a:pt x="149" y="66"/>
                        <a:pt x="149" y="66"/>
                      </a:cubicBezTo>
                      <a:cubicBezTo>
                        <a:pt x="147" y="66"/>
                        <a:pt x="147" y="62"/>
                        <a:pt x="147" y="62"/>
                      </a:cubicBezTo>
                      <a:cubicBezTo>
                        <a:pt x="146" y="58"/>
                        <a:pt x="152" y="51"/>
                        <a:pt x="152" y="51"/>
                      </a:cubicBezTo>
                      <a:cubicBezTo>
                        <a:pt x="155" y="51"/>
                        <a:pt x="155" y="49"/>
                        <a:pt x="155" y="49"/>
                      </a:cubicBezTo>
                      <a:cubicBezTo>
                        <a:pt x="154" y="47"/>
                        <a:pt x="156" y="47"/>
                        <a:pt x="156" y="47"/>
                      </a:cubicBezTo>
                      <a:cubicBezTo>
                        <a:pt x="157" y="47"/>
                        <a:pt x="160" y="48"/>
                        <a:pt x="160" y="48"/>
                      </a:cubicBezTo>
                      <a:cubicBezTo>
                        <a:pt x="161" y="48"/>
                        <a:pt x="161" y="43"/>
                        <a:pt x="161" y="43"/>
                      </a:cubicBezTo>
                      <a:cubicBezTo>
                        <a:pt x="161" y="40"/>
                        <a:pt x="164" y="37"/>
                        <a:pt x="164" y="37"/>
                      </a:cubicBezTo>
                      <a:cubicBezTo>
                        <a:pt x="165" y="34"/>
                        <a:pt x="164" y="35"/>
                        <a:pt x="164" y="35"/>
                      </a:cubicBezTo>
                      <a:cubicBezTo>
                        <a:pt x="159" y="33"/>
                        <a:pt x="159" y="33"/>
                        <a:pt x="159" y="33"/>
                      </a:cubicBezTo>
                      <a:cubicBezTo>
                        <a:pt x="158" y="31"/>
                        <a:pt x="163" y="32"/>
                        <a:pt x="163" y="32"/>
                      </a:cubicBezTo>
                      <a:cubicBezTo>
                        <a:pt x="164" y="32"/>
                        <a:pt x="168" y="33"/>
                        <a:pt x="168" y="33"/>
                      </a:cubicBezTo>
                      <a:cubicBezTo>
                        <a:pt x="169" y="31"/>
                        <a:pt x="169" y="31"/>
                        <a:pt x="169" y="31"/>
                      </a:cubicBezTo>
                      <a:cubicBezTo>
                        <a:pt x="171" y="33"/>
                        <a:pt x="172" y="31"/>
                        <a:pt x="172" y="31"/>
                      </a:cubicBezTo>
                      <a:cubicBezTo>
                        <a:pt x="172" y="31"/>
                        <a:pt x="174" y="28"/>
                        <a:pt x="175" y="28"/>
                      </a:cubicBezTo>
                      <a:cubicBezTo>
                        <a:pt x="175" y="28"/>
                        <a:pt x="176" y="25"/>
                        <a:pt x="175" y="23"/>
                      </a:cubicBezTo>
                      <a:cubicBezTo>
                        <a:pt x="175" y="23"/>
                        <a:pt x="170" y="21"/>
                        <a:pt x="174" y="19"/>
                      </a:cubicBezTo>
                      <a:cubicBezTo>
                        <a:pt x="174" y="19"/>
                        <a:pt x="176" y="20"/>
                        <a:pt x="175" y="17"/>
                      </a:cubicBezTo>
                      <a:cubicBezTo>
                        <a:pt x="175" y="17"/>
                        <a:pt x="174" y="16"/>
                        <a:pt x="173" y="17"/>
                      </a:cubicBezTo>
                      <a:cubicBezTo>
                        <a:pt x="173" y="13"/>
                        <a:pt x="173" y="13"/>
                        <a:pt x="173" y="13"/>
                      </a:cubicBezTo>
                      <a:cubicBezTo>
                        <a:pt x="172" y="13"/>
                        <a:pt x="169" y="12"/>
                        <a:pt x="169" y="12"/>
                      </a:cubicBezTo>
                      <a:cubicBezTo>
                        <a:pt x="169" y="17"/>
                        <a:pt x="169" y="17"/>
                        <a:pt x="169" y="17"/>
                      </a:cubicBezTo>
                      <a:cubicBezTo>
                        <a:pt x="169" y="17"/>
                        <a:pt x="168" y="18"/>
                        <a:pt x="167" y="22"/>
                      </a:cubicBezTo>
                      <a:cubicBezTo>
                        <a:pt x="167" y="22"/>
                        <a:pt x="166" y="25"/>
                        <a:pt x="164" y="22"/>
                      </a:cubicBezTo>
                      <a:cubicBezTo>
                        <a:pt x="163" y="17"/>
                        <a:pt x="163" y="17"/>
                        <a:pt x="163" y="17"/>
                      </a:cubicBezTo>
                      <a:cubicBezTo>
                        <a:pt x="163" y="17"/>
                        <a:pt x="163" y="15"/>
                        <a:pt x="162" y="17"/>
                      </a:cubicBezTo>
                      <a:cubicBezTo>
                        <a:pt x="162" y="17"/>
                        <a:pt x="159" y="22"/>
                        <a:pt x="159" y="18"/>
                      </a:cubicBezTo>
                      <a:cubicBezTo>
                        <a:pt x="159" y="15"/>
                        <a:pt x="158" y="17"/>
                        <a:pt x="157" y="17"/>
                      </a:cubicBezTo>
                      <a:cubicBezTo>
                        <a:pt x="156" y="17"/>
                        <a:pt x="155" y="16"/>
                        <a:pt x="155" y="16"/>
                      </a:cubicBezTo>
                      <a:cubicBezTo>
                        <a:pt x="156" y="15"/>
                        <a:pt x="156" y="11"/>
                        <a:pt x="156" y="11"/>
                      </a:cubicBezTo>
                      <a:cubicBezTo>
                        <a:pt x="155" y="10"/>
                        <a:pt x="155" y="8"/>
                        <a:pt x="155" y="8"/>
                      </a:cubicBezTo>
                      <a:cubicBezTo>
                        <a:pt x="156" y="6"/>
                        <a:pt x="152" y="3"/>
                        <a:pt x="152" y="3"/>
                      </a:cubicBezTo>
                      <a:cubicBezTo>
                        <a:pt x="152" y="0"/>
                        <a:pt x="150" y="2"/>
                        <a:pt x="150" y="2"/>
                      </a:cubicBezTo>
                      <a:cubicBezTo>
                        <a:pt x="148" y="2"/>
                        <a:pt x="148" y="5"/>
                        <a:pt x="148" y="5"/>
                      </a:cubicBezTo>
                      <a:cubicBezTo>
                        <a:pt x="145" y="7"/>
                        <a:pt x="146" y="9"/>
                        <a:pt x="146" y="9"/>
                      </a:cubicBezTo>
                      <a:cubicBezTo>
                        <a:pt x="146" y="15"/>
                        <a:pt x="151" y="15"/>
                        <a:pt x="151" y="15"/>
                      </a:cubicBezTo>
                      <a:cubicBezTo>
                        <a:pt x="147" y="18"/>
                        <a:pt x="152" y="20"/>
                        <a:pt x="152" y="20"/>
                      </a:cubicBezTo>
                      <a:cubicBezTo>
                        <a:pt x="154" y="20"/>
                        <a:pt x="152" y="22"/>
                        <a:pt x="152" y="22"/>
                      </a:cubicBezTo>
                      <a:cubicBezTo>
                        <a:pt x="152" y="23"/>
                        <a:pt x="147" y="25"/>
                        <a:pt x="147" y="25"/>
                      </a:cubicBezTo>
                      <a:cubicBezTo>
                        <a:pt x="145" y="25"/>
                        <a:pt x="145" y="25"/>
                        <a:pt x="145" y="25"/>
                      </a:cubicBezTo>
                      <a:cubicBezTo>
                        <a:pt x="146" y="21"/>
                        <a:pt x="146" y="21"/>
                        <a:pt x="146" y="21"/>
                      </a:cubicBezTo>
                      <a:cubicBezTo>
                        <a:pt x="143" y="21"/>
                        <a:pt x="143" y="21"/>
                        <a:pt x="143" y="21"/>
                      </a:cubicBezTo>
                      <a:cubicBezTo>
                        <a:pt x="141" y="20"/>
                        <a:pt x="141" y="21"/>
                        <a:pt x="141" y="21"/>
                      </a:cubicBezTo>
                      <a:cubicBezTo>
                        <a:pt x="141" y="27"/>
                        <a:pt x="139" y="25"/>
                        <a:pt x="139" y="25"/>
                      </a:cubicBezTo>
                      <a:cubicBezTo>
                        <a:pt x="137" y="23"/>
                        <a:pt x="136" y="25"/>
                        <a:pt x="136" y="25"/>
                      </a:cubicBezTo>
                      <a:cubicBezTo>
                        <a:pt x="133" y="27"/>
                        <a:pt x="132" y="24"/>
                        <a:pt x="132" y="24"/>
                      </a:cubicBezTo>
                      <a:cubicBezTo>
                        <a:pt x="132" y="21"/>
                        <a:pt x="130" y="23"/>
                        <a:pt x="130" y="23"/>
                      </a:cubicBezTo>
                      <a:cubicBezTo>
                        <a:pt x="126" y="22"/>
                        <a:pt x="127" y="20"/>
                        <a:pt x="127" y="20"/>
                      </a:cubicBezTo>
                      <a:cubicBezTo>
                        <a:pt x="126" y="17"/>
                        <a:pt x="124" y="19"/>
                        <a:pt x="124" y="19"/>
                      </a:cubicBezTo>
                      <a:cubicBezTo>
                        <a:pt x="119" y="18"/>
                        <a:pt x="121" y="23"/>
                        <a:pt x="121" y="23"/>
                      </a:cubicBezTo>
                      <a:cubicBezTo>
                        <a:pt x="122" y="23"/>
                        <a:pt x="121" y="25"/>
                        <a:pt x="121" y="25"/>
                      </a:cubicBezTo>
                      <a:cubicBezTo>
                        <a:pt x="121" y="29"/>
                        <a:pt x="121" y="29"/>
                        <a:pt x="121" y="29"/>
                      </a:cubicBezTo>
                      <a:cubicBezTo>
                        <a:pt x="120" y="31"/>
                        <a:pt x="120" y="30"/>
                        <a:pt x="120" y="30"/>
                      </a:cubicBezTo>
                      <a:cubicBezTo>
                        <a:pt x="119" y="28"/>
                        <a:pt x="116" y="24"/>
                        <a:pt x="116" y="23"/>
                      </a:cubicBezTo>
                      <a:cubicBezTo>
                        <a:pt x="115" y="22"/>
                        <a:pt x="114" y="25"/>
                        <a:pt x="114" y="25"/>
                      </a:cubicBezTo>
                      <a:cubicBezTo>
                        <a:pt x="113" y="24"/>
                        <a:pt x="110" y="25"/>
                        <a:pt x="110" y="25"/>
                      </a:cubicBezTo>
                      <a:cubicBezTo>
                        <a:pt x="104" y="25"/>
                        <a:pt x="108" y="23"/>
                        <a:pt x="108" y="23"/>
                      </a:cubicBezTo>
                      <a:cubicBezTo>
                        <a:pt x="111" y="19"/>
                        <a:pt x="107" y="18"/>
                        <a:pt x="107" y="18"/>
                      </a:cubicBezTo>
                      <a:cubicBezTo>
                        <a:pt x="105" y="15"/>
                        <a:pt x="105" y="18"/>
                        <a:pt x="105" y="18"/>
                      </a:cubicBezTo>
                      <a:cubicBezTo>
                        <a:pt x="106" y="20"/>
                        <a:pt x="104" y="18"/>
                        <a:pt x="104" y="18"/>
                      </a:cubicBezTo>
                      <a:cubicBezTo>
                        <a:pt x="100" y="15"/>
                        <a:pt x="95" y="13"/>
                        <a:pt x="95" y="13"/>
                      </a:cubicBezTo>
                      <a:cubicBezTo>
                        <a:pt x="91" y="13"/>
                        <a:pt x="91" y="12"/>
                        <a:pt x="91" y="12"/>
                      </a:cubicBezTo>
                      <a:cubicBezTo>
                        <a:pt x="88" y="9"/>
                        <a:pt x="89" y="13"/>
                        <a:pt x="89" y="13"/>
                      </a:cubicBezTo>
                      <a:cubicBezTo>
                        <a:pt x="88" y="15"/>
                        <a:pt x="87" y="14"/>
                        <a:pt x="87" y="14"/>
                      </a:cubicBezTo>
                      <a:cubicBezTo>
                        <a:pt x="87" y="13"/>
                        <a:pt x="84" y="9"/>
                        <a:pt x="84" y="9"/>
                      </a:cubicBezTo>
                      <a:cubicBezTo>
                        <a:pt x="81" y="7"/>
                        <a:pt x="83" y="10"/>
                        <a:pt x="83" y="10"/>
                      </a:cubicBezTo>
                      <a:cubicBezTo>
                        <a:pt x="82" y="14"/>
                        <a:pt x="80" y="11"/>
                        <a:pt x="80" y="11"/>
                      </a:cubicBezTo>
                      <a:cubicBezTo>
                        <a:pt x="79" y="9"/>
                        <a:pt x="78" y="11"/>
                        <a:pt x="78" y="11"/>
                      </a:cubicBezTo>
                      <a:cubicBezTo>
                        <a:pt x="77" y="12"/>
                        <a:pt x="75" y="13"/>
                        <a:pt x="75" y="13"/>
                      </a:cubicBezTo>
                      <a:cubicBezTo>
                        <a:pt x="73" y="13"/>
                        <a:pt x="69" y="17"/>
                        <a:pt x="69" y="17"/>
                      </a:cubicBezTo>
                      <a:cubicBezTo>
                        <a:pt x="67" y="19"/>
                        <a:pt x="65" y="19"/>
                        <a:pt x="64" y="18"/>
                      </a:cubicBezTo>
                      <a:cubicBezTo>
                        <a:pt x="64" y="17"/>
                        <a:pt x="59" y="14"/>
                        <a:pt x="59" y="14"/>
                      </a:cubicBezTo>
                      <a:cubicBezTo>
                        <a:pt x="57" y="14"/>
                        <a:pt x="54" y="13"/>
                        <a:pt x="54" y="13"/>
                      </a:cubicBezTo>
                      <a:cubicBezTo>
                        <a:pt x="54" y="13"/>
                        <a:pt x="52" y="11"/>
                        <a:pt x="50" y="12"/>
                      </a:cubicBezTo>
                      <a:cubicBezTo>
                        <a:pt x="50" y="12"/>
                        <a:pt x="47" y="13"/>
                        <a:pt x="46" y="11"/>
                      </a:cubicBezTo>
                      <a:cubicBezTo>
                        <a:pt x="46" y="11"/>
                        <a:pt x="43" y="11"/>
                        <a:pt x="42" y="10"/>
                      </a:cubicBezTo>
                      <a:cubicBezTo>
                        <a:pt x="42" y="10"/>
                        <a:pt x="41" y="9"/>
                        <a:pt x="40" y="9"/>
                      </a:cubicBezTo>
                      <a:cubicBezTo>
                        <a:pt x="40" y="9"/>
                        <a:pt x="37" y="8"/>
                        <a:pt x="37" y="8"/>
                      </a:cubicBezTo>
                      <a:cubicBezTo>
                        <a:pt x="37" y="9"/>
                        <a:pt x="38" y="11"/>
                        <a:pt x="37" y="11"/>
                      </a:cubicBezTo>
                      <a:cubicBezTo>
                        <a:pt x="36" y="10"/>
                        <a:pt x="35" y="9"/>
                        <a:pt x="34" y="8"/>
                      </a:cubicBezTo>
                      <a:cubicBezTo>
                        <a:pt x="32" y="7"/>
                        <a:pt x="29" y="6"/>
                        <a:pt x="29" y="6"/>
                      </a:cubicBezTo>
                      <a:cubicBezTo>
                        <a:pt x="29" y="6"/>
                        <a:pt x="26" y="4"/>
                        <a:pt x="22" y="6"/>
                      </a:cubicBezTo>
                      <a:cubicBezTo>
                        <a:pt x="19" y="8"/>
                        <a:pt x="19" y="6"/>
                        <a:pt x="18" y="7"/>
                      </a:cubicBezTo>
                      <a:cubicBezTo>
                        <a:pt x="16" y="7"/>
                        <a:pt x="15" y="8"/>
                        <a:pt x="14" y="9"/>
                      </a:cubicBezTo>
                      <a:cubicBezTo>
                        <a:pt x="14" y="11"/>
                        <a:pt x="11" y="17"/>
                        <a:pt x="9" y="17"/>
                      </a:cubicBezTo>
                      <a:cubicBezTo>
                        <a:pt x="7" y="17"/>
                        <a:pt x="4" y="17"/>
                        <a:pt x="4" y="19"/>
                      </a:cubicBezTo>
                      <a:cubicBezTo>
                        <a:pt x="4" y="21"/>
                        <a:pt x="5" y="21"/>
                        <a:pt x="7" y="24"/>
                      </a:cubicBezTo>
                      <a:cubicBezTo>
                        <a:pt x="10" y="26"/>
                        <a:pt x="15" y="31"/>
                        <a:pt x="13" y="33"/>
                      </a:cubicBezTo>
                      <a:cubicBezTo>
                        <a:pt x="11" y="34"/>
                        <a:pt x="10" y="32"/>
                        <a:pt x="8" y="31"/>
                      </a:cubicBezTo>
                      <a:cubicBezTo>
                        <a:pt x="7" y="31"/>
                        <a:pt x="4" y="31"/>
                        <a:pt x="3" y="33"/>
                      </a:cubicBezTo>
                      <a:cubicBezTo>
                        <a:pt x="1" y="35"/>
                        <a:pt x="0" y="37"/>
                        <a:pt x="3" y="39"/>
                      </a:cubicBezTo>
                      <a:cubicBezTo>
                        <a:pt x="5" y="40"/>
                        <a:pt x="8" y="42"/>
                        <a:pt x="11" y="41"/>
                      </a:cubicBezTo>
                      <a:cubicBezTo>
                        <a:pt x="11" y="41"/>
                        <a:pt x="15" y="39"/>
                        <a:pt x="15" y="40"/>
                      </a:cubicBezTo>
                      <a:cubicBezTo>
                        <a:pt x="16" y="41"/>
                        <a:pt x="14" y="41"/>
                        <a:pt x="15" y="42"/>
                      </a:cubicBezTo>
                      <a:cubicBezTo>
                        <a:pt x="15" y="43"/>
                        <a:pt x="16" y="44"/>
                        <a:pt x="15" y="45"/>
                      </a:cubicBezTo>
                      <a:cubicBezTo>
                        <a:pt x="13" y="46"/>
                        <a:pt x="9" y="47"/>
                        <a:pt x="10" y="49"/>
                      </a:cubicBezTo>
                      <a:cubicBezTo>
                        <a:pt x="10" y="49"/>
                        <a:pt x="10" y="49"/>
                        <a:pt x="7" y="51"/>
                      </a:cubicBezTo>
                      <a:cubicBezTo>
                        <a:pt x="4" y="53"/>
                        <a:pt x="3" y="54"/>
                        <a:pt x="5" y="56"/>
                      </a:cubicBezTo>
                      <a:cubicBezTo>
                        <a:pt x="5" y="56"/>
                        <a:pt x="6" y="57"/>
                        <a:pt x="7" y="57"/>
                      </a:cubicBezTo>
                      <a:cubicBezTo>
                        <a:pt x="7" y="57"/>
                        <a:pt x="6" y="60"/>
                        <a:pt x="9" y="62"/>
                      </a:cubicBezTo>
                      <a:cubicBezTo>
                        <a:pt x="9" y="62"/>
                        <a:pt x="11" y="62"/>
                        <a:pt x="12" y="62"/>
                      </a:cubicBezTo>
                      <a:cubicBezTo>
                        <a:pt x="12" y="62"/>
                        <a:pt x="13" y="63"/>
                        <a:pt x="13" y="65"/>
                      </a:cubicBezTo>
                      <a:cubicBezTo>
                        <a:pt x="13" y="65"/>
                        <a:pt x="14" y="67"/>
                        <a:pt x="15" y="65"/>
                      </a:cubicBezTo>
                      <a:cubicBezTo>
                        <a:pt x="15" y="65"/>
                        <a:pt x="17" y="64"/>
                        <a:pt x="17" y="66"/>
                      </a:cubicBezTo>
                      <a:cubicBezTo>
                        <a:pt x="17" y="66"/>
                        <a:pt x="18" y="69"/>
                        <a:pt x="20" y="66"/>
                      </a:cubicBezTo>
                      <a:cubicBezTo>
                        <a:pt x="20" y="66"/>
                        <a:pt x="23" y="63"/>
                        <a:pt x="23" y="65"/>
                      </a:cubicBezTo>
                      <a:cubicBezTo>
                        <a:pt x="23" y="65"/>
                        <a:pt x="22" y="69"/>
                        <a:pt x="21" y="70"/>
                      </a:cubicBezTo>
                      <a:cubicBezTo>
                        <a:pt x="21" y="70"/>
                        <a:pt x="16" y="74"/>
                        <a:pt x="15" y="76"/>
                      </a:cubicBezTo>
                      <a:cubicBezTo>
                        <a:pt x="15" y="76"/>
                        <a:pt x="12" y="77"/>
                        <a:pt x="11" y="79"/>
                      </a:cubicBezTo>
                      <a:cubicBezTo>
                        <a:pt x="11" y="79"/>
                        <a:pt x="13" y="78"/>
                        <a:pt x="16" y="77"/>
                      </a:cubicBezTo>
                      <a:cubicBezTo>
                        <a:pt x="18" y="77"/>
                        <a:pt x="24" y="72"/>
                        <a:pt x="26" y="69"/>
                      </a:cubicBezTo>
                      <a:cubicBezTo>
                        <a:pt x="26" y="69"/>
                        <a:pt x="32" y="67"/>
                        <a:pt x="30" y="65"/>
                      </a:cubicBezTo>
                      <a:cubicBezTo>
                        <a:pt x="30" y="65"/>
                        <a:pt x="28" y="64"/>
                        <a:pt x="30" y="63"/>
                      </a:cubicBezTo>
                      <a:cubicBezTo>
                        <a:pt x="30" y="63"/>
                        <a:pt x="33" y="59"/>
                        <a:pt x="33" y="56"/>
                      </a:cubicBezTo>
                      <a:cubicBezTo>
                        <a:pt x="33" y="56"/>
                        <a:pt x="35" y="54"/>
                        <a:pt x="39" y="55"/>
                      </a:cubicBezTo>
                      <a:cubicBezTo>
                        <a:pt x="39" y="55"/>
                        <a:pt x="42" y="56"/>
                        <a:pt x="40" y="56"/>
                      </a:cubicBezTo>
                      <a:cubicBezTo>
                        <a:pt x="40" y="56"/>
                        <a:pt x="35" y="57"/>
                        <a:pt x="35" y="59"/>
                      </a:cubicBezTo>
                      <a:cubicBezTo>
                        <a:pt x="35" y="59"/>
                        <a:pt x="34" y="61"/>
                        <a:pt x="34" y="61"/>
                      </a:cubicBezTo>
                      <a:cubicBezTo>
                        <a:pt x="34" y="61"/>
                        <a:pt x="33" y="65"/>
                        <a:pt x="36" y="64"/>
                      </a:cubicBezTo>
                      <a:cubicBezTo>
                        <a:pt x="36" y="64"/>
                        <a:pt x="40" y="61"/>
                        <a:pt x="40" y="60"/>
                      </a:cubicBezTo>
                      <a:cubicBezTo>
                        <a:pt x="40" y="60"/>
                        <a:pt x="41" y="55"/>
                        <a:pt x="44" y="58"/>
                      </a:cubicBezTo>
                      <a:cubicBezTo>
                        <a:pt x="44" y="58"/>
                        <a:pt x="47" y="58"/>
                        <a:pt x="48" y="60"/>
                      </a:cubicBezTo>
                      <a:cubicBezTo>
                        <a:pt x="48" y="60"/>
                        <a:pt x="50" y="60"/>
                        <a:pt x="53" y="61"/>
                      </a:cubicBezTo>
                      <a:cubicBezTo>
                        <a:pt x="53" y="61"/>
                        <a:pt x="55" y="61"/>
                        <a:pt x="56" y="63"/>
                      </a:cubicBezTo>
                      <a:cubicBezTo>
                        <a:pt x="56" y="63"/>
                        <a:pt x="58" y="60"/>
                        <a:pt x="59" y="62"/>
                      </a:cubicBezTo>
                      <a:cubicBezTo>
                        <a:pt x="59" y="64"/>
                        <a:pt x="65" y="69"/>
                        <a:pt x="65" y="69"/>
                      </a:cubicBezTo>
                      <a:cubicBezTo>
                        <a:pt x="67" y="65"/>
                        <a:pt x="67" y="65"/>
                        <a:pt x="67" y="65"/>
                      </a:cubicBezTo>
                      <a:cubicBezTo>
                        <a:pt x="67" y="65"/>
                        <a:pt x="70" y="69"/>
                        <a:pt x="71" y="70"/>
                      </a:cubicBezTo>
                      <a:cubicBezTo>
                        <a:pt x="71" y="70"/>
                        <a:pt x="72" y="72"/>
                        <a:pt x="73" y="73"/>
                      </a:cubicBezTo>
                      <a:cubicBezTo>
                        <a:pt x="73" y="73"/>
                        <a:pt x="73" y="75"/>
                        <a:pt x="74" y="77"/>
                      </a:cubicBezTo>
                      <a:cubicBezTo>
                        <a:pt x="74" y="77"/>
                        <a:pt x="74" y="78"/>
                        <a:pt x="76" y="77"/>
                      </a:cubicBezTo>
                      <a:cubicBezTo>
                        <a:pt x="76" y="77"/>
                        <a:pt x="76" y="77"/>
                        <a:pt x="76" y="79"/>
                      </a:cubicBezTo>
                      <a:cubicBezTo>
                        <a:pt x="76" y="79"/>
                        <a:pt x="75" y="82"/>
                        <a:pt x="77" y="83"/>
                      </a:cubicBezTo>
                      <a:cubicBezTo>
                        <a:pt x="77" y="85"/>
                        <a:pt x="78" y="86"/>
                        <a:pt x="78" y="86"/>
                      </a:cubicBezTo>
                      <a:cubicBezTo>
                        <a:pt x="80" y="87"/>
                        <a:pt x="81" y="91"/>
                        <a:pt x="81" y="91"/>
                      </a:cubicBezTo>
                      <a:cubicBezTo>
                        <a:pt x="84" y="94"/>
                        <a:pt x="88" y="95"/>
                        <a:pt x="88" y="95"/>
                      </a:cubicBezTo>
                      <a:cubicBezTo>
                        <a:pt x="90" y="97"/>
                        <a:pt x="90" y="99"/>
                        <a:pt x="90" y="99"/>
                      </a:cubicBezTo>
                      <a:cubicBezTo>
                        <a:pt x="90" y="102"/>
                        <a:pt x="90" y="102"/>
                        <a:pt x="90" y="102"/>
                      </a:cubicBezTo>
                      <a:cubicBezTo>
                        <a:pt x="90" y="103"/>
                        <a:pt x="88" y="103"/>
                        <a:pt x="88" y="103"/>
                      </a:cubicBezTo>
                      <a:cubicBezTo>
                        <a:pt x="88" y="104"/>
                        <a:pt x="89" y="112"/>
                        <a:pt x="89" y="112"/>
                      </a:cubicBezTo>
                      <a:cubicBezTo>
                        <a:pt x="90" y="115"/>
                        <a:pt x="88" y="116"/>
                        <a:pt x="88" y="116"/>
                      </a:cubicBezTo>
                      <a:cubicBezTo>
                        <a:pt x="86" y="116"/>
                        <a:pt x="88" y="124"/>
                        <a:pt x="88" y="124"/>
                      </a:cubicBezTo>
                      <a:cubicBezTo>
                        <a:pt x="89" y="131"/>
                        <a:pt x="94" y="137"/>
                        <a:pt x="94" y="137"/>
                      </a:cubicBezTo>
                      <a:cubicBezTo>
                        <a:pt x="97" y="141"/>
                        <a:pt x="99" y="141"/>
                        <a:pt x="99" y="141"/>
                      </a:cubicBezTo>
                      <a:cubicBezTo>
                        <a:pt x="101" y="142"/>
                        <a:pt x="103" y="146"/>
                        <a:pt x="103" y="146"/>
                      </a:cubicBezTo>
                      <a:cubicBezTo>
                        <a:pt x="103" y="146"/>
                        <a:pt x="105" y="151"/>
                        <a:pt x="106" y="153"/>
                      </a:cubicBezTo>
                      <a:cubicBezTo>
                        <a:pt x="106" y="153"/>
                        <a:pt x="107" y="155"/>
                        <a:pt x="108" y="157"/>
                      </a:cubicBezTo>
                      <a:cubicBezTo>
                        <a:pt x="108" y="157"/>
                        <a:pt x="110" y="158"/>
                        <a:pt x="111" y="161"/>
                      </a:cubicBezTo>
                      <a:cubicBezTo>
                        <a:pt x="111" y="161"/>
                        <a:pt x="114" y="166"/>
                        <a:pt x="115" y="167"/>
                      </a:cubicBezTo>
                      <a:cubicBezTo>
                        <a:pt x="116" y="167"/>
                        <a:pt x="118" y="168"/>
                        <a:pt x="118" y="167"/>
                      </a:cubicBezTo>
                      <a:cubicBezTo>
                        <a:pt x="117" y="166"/>
                        <a:pt x="116" y="163"/>
                        <a:pt x="115" y="162"/>
                      </a:cubicBezTo>
                      <a:cubicBezTo>
                        <a:pt x="114" y="162"/>
                        <a:pt x="114" y="159"/>
                        <a:pt x="112" y="157"/>
                      </a:cubicBezTo>
                      <a:cubicBezTo>
                        <a:pt x="111" y="155"/>
                        <a:pt x="108" y="152"/>
                        <a:pt x="107" y="148"/>
                      </a:cubicBezTo>
                      <a:cubicBezTo>
                        <a:pt x="107" y="148"/>
                        <a:pt x="107" y="145"/>
                        <a:pt x="109" y="147"/>
                      </a:cubicBezTo>
                      <a:cubicBezTo>
                        <a:pt x="109" y="147"/>
                        <a:pt x="112" y="154"/>
                        <a:pt x="115" y="156"/>
                      </a:cubicBezTo>
                      <a:cubicBezTo>
                        <a:pt x="115" y="156"/>
                        <a:pt x="118" y="157"/>
                        <a:pt x="118" y="159"/>
                      </a:cubicBezTo>
                      <a:cubicBezTo>
                        <a:pt x="118" y="159"/>
                        <a:pt x="123" y="165"/>
                        <a:pt x="125" y="167"/>
                      </a:cubicBezTo>
                      <a:cubicBezTo>
                        <a:pt x="125" y="167"/>
                        <a:pt x="126" y="170"/>
                        <a:pt x="126" y="175"/>
                      </a:cubicBezTo>
                      <a:cubicBezTo>
                        <a:pt x="126" y="175"/>
                        <a:pt x="127" y="176"/>
                        <a:pt x="129" y="176"/>
                      </a:cubicBezTo>
                      <a:cubicBezTo>
                        <a:pt x="129" y="176"/>
                        <a:pt x="134" y="177"/>
                        <a:pt x="135" y="179"/>
                      </a:cubicBezTo>
                      <a:cubicBezTo>
                        <a:pt x="138" y="179"/>
                        <a:pt x="138" y="179"/>
                        <a:pt x="138" y="179"/>
                      </a:cubicBezTo>
                      <a:cubicBezTo>
                        <a:pt x="138" y="179"/>
                        <a:pt x="142" y="181"/>
                        <a:pt x="145" y="182"/>
                      </a:cubicBezTo>
                      <a:cubicBezTo>
                        <a:pt x="145" y="182"/>
                        <a:pt x="149" y="182"/>
                        <a:pt x="150" y="182"/>
                      </a:cubicBezTo>
                      <a:cubicBezTo>
                        <a:pt x="150" y="182"/>
                        <a:pt x="152" y="182"/>
                        <a:pt x="152" y="183"/>
                      </a:cubicBezTo>
                      <a:cubicBezTo>
                        <a:pt x="152" y="184"/>
                        <a:pt x="152" y="184"/>
                        <a:pt x="152" y="184"/>
                      </a:cubicBezTo>
                      <a:cubicBezTo>
                        <a:pt x="153" y="185"/>
                        <a:pt x="153" y="185"/>
                        <a:pt x="154" y="186"/>
                      </a:cubicBezTo>
                      <a:cubicBezTo>
                        <a:pt x="156" y="185"/>
                        <a:pt x="156" y="185"/>
                        <a:pt x="156" y="185"/>
                      </a:cubicBezTo>
                      <a:cubicBezTo>
                        <a:pt x="156" y="185"/>
                        <a:pt x="157" y="184"/>
                        <a:pt x="157" y="184"/>
                      </a:cubicBezTo>
                      <a:cubicBezTo>
                        <a:pt x="157" y="184"/>
                        <a:pt x="157" y="184"/>
                        <a:pt x="157" y="184"/>
                      </a:cubicBezTo>
                      <a:cubicBezTo>
                        <a:pt x="157" y="184"/>
                        <a:pt x="157" y="184"/>
                        <a:pt x="157" y="184"/>
                      </a:cubicBezTo>
                      <a:cubicBezTo>
                        <a:pt x="157" y="184"/>
                        <a:pt x="157" y="184"/>
                        <a:pt x="157" y="185"/>
                      </a:cubicBezTo>
                      <a:cubicBezTo>
                        <a:pt x="157" y="185"/>
                        <a:pt x="157" y="185"/>
                        <a:pt x="157" y="185"/>
                      </a:cubicBezTo>
                      <a:cubicBezTo>
                        <a:pt x="156" y="185"/>
                        <a:pt x="156" y="185"/>
                        <a:pt x="156" y="185"/>
                      </a:cubicBezTo>
                      <a:cubicBezTo>
                        <a:pt x="155" y="186"/>
                        <a:pt x="155" y="186"/>
                        <a:pt x="155" y="186"/>
                      </a:cubicBezTo>
                      <a:cubicBezTo>
                        <a:pt x="155" y="186"/>
                        <a:pt x="155" y="186"/>
                        <a:pt x="155" y="186"/>
                      </a:cubicBezTo>
                      <a:cubicBezTo>
                        <a:pt x="155" y="187"/>
                        <a:pt x="156" y="187"/>
                        <a:pt x="157" y="187"/>
                      </a:cubicBezTo>
                      <a:cubicBezTo>
                        <a:pt x="157" y="187"/>
                        <a:pt x="158" y="188"/>
                        <a:pt x="161" y="188"/>
                      </a:cubicBezTo>
                      <a:cubicBezTo>
                        <a:pt x="161" y="188"/>
                        <a:pt x="161" y="188"/>
                        <a:pt x="161" y="188"/>
                      </a:cubicBezTo>
                      <a:cubicBezTo>
                        <a:pt x="161" y="188"/>
                        <a:pt x="161" y="188"/>
                        <a:pt x="161" y="188"/>
                      </a:cubicBezTo>
                      <a:cubicBezTo>
                        <a:pt x="162" y="187"/>
                        <a:pt x="162" y="187"/>
                        <a:pt x="162" y="187"/>
                      </a:cubicBezTo>
                      <a:cubicBezTo>
                        <a:pt x="162" y="187"/>
                        <a:pt x="162" y="187"/>
                        <a:pt x="162" y="188"/>
                      </a:cubicBezTo>
                      <a:cubicBezTo>
                        <a:pt x="162" y="188"/>
                        <a:pt x="162" y="188"/>
                        <a:pt x="162" y="188"/>
                      </a:cubicBezTo>
                      <a:cubicBezTo>
                        <a:pt x="162" y="188"/>
                        <a:pt x="162" y="188"/>
                        <a:pt x="162" y="188"/>
                      </a:cubicBezTo>
                      <a:cubicBezTo>
                        <a:pt x="162" y="188"/>
                        <a:pt x="162" y="188"/>
                        <a:pt x="162" y="188"/>
                      </a:cubicBezTo>
                      <a:cubicBezTo>
                        <a:pt x="162" y="188"/>
                        <a:pt x="162" y="189"/>
                        <a:pt x="162" y="189"/>
                      </a:cubicBezTo>
                      <a:cubicBezTo>
                        <a:pt x="162" y="189"/>
                        <a:pt x="161" y="188"/>
                        <a:pt x="161" y="189"/>
                      </a:cubicBezTo>
                      <a:cubicBezTo>
                        <a:pt x="162" y="190"/>
                        <a:pt x="162" y="190"/>
                        <a:pt x="162" y="190"/>
                      </a:cubicBezTo>
                      <a:cubicBezTo>
                        <a:pt x="162" y="190"/>
                        <a:pt x="163" y="191"/>
                        <a:pt x="164" y="192"/>
                      </a:cubicBezTo>
                      <a:cubicBezTo>
                        <a:pt x="164" y="192"/>
                        <a:pt x="165" y="192"/>
                        <a:pt x="165" y="192"/>
                      </a:cubicBezTo>
                      <a:cubicBezTo>
                        <a:pt x="165" y="192"/>
                        <a:pt x="167" y="193"/>
                        <a:pt x="167" y="192"/>
                      </a:cubicBezTo>
                      <a:close/>
                      <a:moveTo>
                        <a:pt x="168" y="182"/>
                      </a:moveTo>
                      <a:cubicBezTo>
                        <a:pt x="168" y="182"/>
                        <a:pt x="168" y="182"/>
                        <a:pt x="167" y="182"/>
                      </a:cubicBezTo>
                      <a:cubicBezTo>
                        <a:pt x="168" y="182"/>
                        <a:pt x="168" y="182"/>
                        <a:pt x="168" y="182"/>
                      </a:cubicBezTo>
                      <a:close/>
                      <a:moveTo>
                        <a:pt x="197" y="108"/>
                      </a:moveTo>
                      <a:cubicBezTo>
                        <a:pt x="196" y="108"/>
                        <a:pt x="193" y="108"/>
                        <a:pt x="191" y="109"/>
                      </a:cubicBezTo>
                      <a:cubicBezTo>
                        <a:pt x="193" y="108"/>
                        <a:pt x="196" y="108"/>
                        <a:pt x="197" y="108"/>
                      </a:cubicBezTo>
                      <a:close/>
                      <a:moveTo>
                        <a:pt x="152" y="101"/>
                      </a:moveTo>
                      <a:cubicBezTo>
                        <a:pt x="153" y="103"/>
                        <a:pt x="155" y="103"/>
                        <a:pt x="155" y="103"/>
                      </a:cubicBezTo>
                      <a:cubicBezTo>
                        <a:pt x="158" y="102"/>
                        <a:pt x="159" y="101"/>
                        <a:pt x="159" y="101"/>
                      </a:cubicBezTo>
                      <a:cubicBezTo>
                        <a:pt x="163" y="99"/>
                        <a:pt x="165" y="103"/>
                        <a:pt x="165" y="103"/>
                      </a:cubicBezTo>
                      <a:cubicBezTo>
                        <a:pt x="169" y="103"/>
                        <a:pt x="167" y="105"/>
                        <a:pt x="167" y="105"/>
                      </a:cubicBezTo>
                      <a:cubicBezTo>
                        <a:pt x="168" y="106"/>
                        <a:pt x="168" y="106"/>
                        <a:pt x="168" y="107"/>
                      </a:cubicBezTo>
                      <a:cubicBezTo>
                        <a:pt x="168" y="107"/>
                        <a:pt x="170" y="107"/>
                        <a:pt x="171" y="107"/>
                      </a:cubicBezTo>
                      <a:cubicBezTo>
                        <a:pt x="172" y="107"/>
                        <a:pt x="173" y="106"/>
                        <a:pt x="174" y="107"/>
                      </a:cubicBezTo>
                      <a:cubicBezTo>
                        <a:pt x="176" y="107"/>
                        <a:pt x="178" y="109"/>
                        <a:pt x="178" y="109"/>
                      </a:cubicBezTo>
                      <a:cubicBezTo>
                        <a:pt x="178" y="110"/>
                        <a:pt x="178" y="110"/>
                        <a:pt x="178" y="110"/>
                      </a:cubicBezTo>
                      <a:cubicBezTo>
                        <a:pt x="178" y="111"/>
                        <a:pt x="178" y="111"/>
                        <a:pt x="178" y="111"/>
                      </a:cubicBezTo>
                      <a:cubicBezTo>
                        <a:pt x="178" y="111"/>
                        <a:pt x="177" y="112"/>
                        <a:pt x="176" y="112"/>
                      </a:cubicBezTo>
                      <a:cubicBezTo>
                        <a:pt x="176" y="111"/>
                        <a:pt x="175" y="111"/>
                        <a:pt x="175" y="111"/>
                      </a:cubicBezTo>
                      <a:cubicBezTo>
                        <a:pt x="174" y="110"/>
                        <a:pt x="174" y="110"/>
                        <a:pt x="174" y="110"/>
                      </a:cubicBezTo>
                      <a:cubicBezTo>
                        <a:pt x="174" y="110"/>
                        <a:pt x="174" y="111"/>
                        <a:pt x="174" y="112"/>
                      </a:cubicBezTo>
                      <a:cubicBezTo>
                        <a:pt x="174" y="113"/>
                        <a:pt x="174" y="114"/>
                        <a:pt x="174" y="114"/>
                      </a:cubicBezTo>
                      <a:cubicBezTo>
                        <a:pt x="173" y="114"/>
                        <a:pt x="172" y="114"/>
                        <a:pt x="172" y="115"/>
                      </a:cubicBezTo>
                      <a:cubicBezTo>
                        <a:pt x="172" y="115"/>
                        <a:pt x="172" y="116"/>
                        <a:pt x="172" y="116"/>
                      </a:cubicBezTo>
                      <a:cubicBezTo>
                        <a:pt x="172" y="116"/>
                        <a:pt x="172" y="115"/>
                        <a:pt x="173" y="116"/>
                      </a:cubicBezTo>
                      <a:cubicBezTo>
                        <a:pt x="173" y="117"/>
                        <a:pt x="173" y="117"/>
                        <a:pt x="172" y="117"/>
                      </a:cubicBezTo>
                      <a:cubicBezTo>
                        <a:pt x="172" y="117"/>
                        <a:pt x="172" y="117"/>
                        <a:pt x="172" y="118"/>
                      </a:cubicBezTo>
                      <a:cubicBezTo>
                        <a:pt x="172" y="118"/>
                        <a:pt x="171" y="118"/>
                        <a:pt x="172" y="118"/>
                      </a:cubicBezTo>
                      <a:cubicBezTo>
                        <a:pt x="173" y="118"/>
                        <a:pt x="174" y="117"/>
                        <a:pt x="175" y="116"/>
                      </a:cubicBezTo>
                      <a:cubicBezTo>
                        <a:pt x="175" y="116"/>
                        <a:pt x="175" y="114"/>
                        <a:pt x="176" y="114"/>
                      </a:cubicBezTo>
                      <a:cubicBezTo>
                        <a:pt x="178" y="114"/>
                        <a:pt x="179" y="115"/>
                        <a:pt x="180" y="115"/>
                      </a:cubicBezTo>
                      <a:cubicBezTo>
                        <a:pt x="180" y="115"/>
                        <a:pt x="179" y="114"/>
                        <a:pt x="179" y="113"/>
                      </a:cubicBezTo>
                      <a:cubicBezTo>
                        <a:pt x="180" y="113"/>
                        <a:pt x="181" y="110"/>
                        <a:pt x="182" y="110"/>
                      </a:cubicBezTo>
                      <a:cubicBezTo>
                        <a:pt x="184" y="110"/>
                        <a:pt x="185" y="110"/>
                        <a:pt x="186" y="111"/>
                      </a:cubicBezTo>
                      <a:cubicBezTo>
                        <a:pt x="186" y="111"/>
                        <a:pt x="187" y="111"/>
                        <a:pt x="187" y="111"/>
                      </a:cubicBezTo>
                      <a:cubicBezTo>
                        <a:pt x="188" y="111"/>
                        <a:pt x="188" y="110"/>
                        <a:pt x="188" y="110"/>
                      </a:cubicBezTo>
                      <a:cubicBezTo>
                        <a:pt x="188" y="110"/>
                        <a:pt x="188" y="111"/>
                        <a:pt x="187" y="111"/>
                      </a:cubicBezTo>
                      <a:cubicBezTo>
                        <a:pt x="187" y="112"/>
                        <a:pt x="186" y="113"/>
                        <a:pt x="184" y="113"/>
                      </a:cubicBezTo>
                      <a:cubicBezTo>
                        <a:pt x="183" y="113"/>
                        <a:pt x="181" y="114"/>
                        <a:pt x="180" y="115"/>
                      </a:cubicBezTo>
                      <a:cubicBezTo>
                        <a:pt x="180" y="115"/>
                        <a:pt x="180" y="115"/>
                        <a:pt x="180" y="116"/>
                      </a:cubicBezTo>
                      <a:cubicBezTo>
                        <a:pt x="180" y="116"/>
                        <a:pt x="177" y="119"/>
                        <a:pt x="176" y="119"/>
                      </a:cubicBezTo>
                      <a:cubicBezTo>
                        <a:pt x="175" y="120"/>
                        <a:pt x="173" y="119"/>
                        <a:pt x="172" y="119"/>
                      </a:cubicBezTo>
                      <a:cubicBezTo>
                        <a:pt x="171" y="120"/>
                        <a:pt x="171" y="119"/>
                        <a:pt x="171" y="118"/>
                      </a:cubicBezTo>
                      <a:cubicBezTo>
                        <a:pt x="171" y="118"/>
                        <a:pt x="171" y="117"/>
                        <a:pt x="171" y="116"/>
                      </a:cubicBezTo>
                      <a:cubicBezTo>
                        <a:pt x="171" y="115"/>
                        <a:pt x="170" y="114"/>
                        <a:pt x="170" y="113"/>
                      </a:cubicBezTo>
                      <a:cubicBezTo>
                        <a:pt x="170" y="113"/>
                        <a:pt x="170" y="114"/>
                        <a:pt x="169" y="114"/>
                      </a:cubicBezTo>
                      <a:cubicBezTo>
                        <a:pt x="168" y="114"/>
                        <a:pt x="169" y="113"/>
                        <a:pt x="169" y="113"/>
                      </a:cubicBezTo>
                      <a:cubicBezTo>
                        <a:pt x="169" y="111"/>
                        <a:pt x="169" y="111"/>
                        <a:pt x="169" y="111"/>
                      </a:cubicBezTo>
                      <a:cubicBezTo>
                        <a:pt x="170" y="109"/>
                        <a:pt x="167" y="109"/>
                        <a:pt x="167" y="109"/>
                      </a:cubicBezTo>
                      <a:cubicBezTo>
                        <a:pt x="166" y="109"/>
                        <a:pt x="166" y="112"/>
                        <a:pt x="166" y="112"/>
                      </a:cubicBezTo>
                      <a:cubicBezTo>
                        <a:pt x="165" y="112"/>
                        <a:pt x="165" y="112"/>
                        <a:pt x="165" y="112"/>
                      </a:cubicBezTo>
                      <a:cubicBezTo>
                        <a:pt x="164" y="116"/>
                        <a:pt x="164" y="116"/>
                        <a:pt x="164" y="116"/>
                      </a:cubicBezTo>
                      <a:cubicBezTo>
                        <a:pt x="164" y="120"/>
                        <a:pt x="161" y="120"/>
                        <a:pt x="161" y="120"/>
                      </a:cubicBezTo>
                      <a:cubicBezTo>
                        <a:pt x="159" y="119"/>
                        <a:pt x="162" y="113"/>
                        <a:pt x="162" y="113"/>
                      </a:cubicBezTo>
                      <a:cubicBezTo>
                        <a:pt x="163" y="111"/>
                        <a:pt x="161" y="111"/>
                        <a:pt x="161" y="111"/>
                      </a:cubicBezTo>
                      <a:cubicBezTo>
                        <a:pt x="162" y="108"/>
                        <a:pt x="164" y="109"/>
                        <a:pt x="164" y="109"/>
                      </a:cubicBezTo>
                      <a:cubicBezTo>
                        <a:pt x="166" y="108"/>
                        <a:pt x="166" y="106"/>
                        <a:pt x="166" y="106"/>
                      </a:cubicBezTo>
                      <a:cubicBezTo>
                        <a:pt x="165" y="105"/>
                        <a:pt x="163" y="106"/>
                        <a:pt x="163" y="106"/>
                      </a:cubicBezTo>
                      <a:cubicBezTo>
                        <a:pt x="161" y="106"/>
                        <a:pt x="160" y="105"/>
                        <a:pt x="160" y="105"/>
                      </a:cubicBezTo>
                      <a:cubicBezTo>
                        <a:pt x="158" y="107"/>
                        <a:pt x="154" y="106"/>
                        <a:pt x="154" y="106"/>
                      </a:cubicBezTo>
                      <a:cubicBezTo>
                        <a:pt x="151" y="106"/>
                        <a:pt x="153" y="105"/>
                        <a:pt x="154" y="104"/>
                      </a:cubicBezTo>
                      <a:cubicBezTo>
                        <a:pt x="155" y="104"/>
                        <a:pt x="155" y="103"/>
                        <a:pt x="155" y="103"/>
                      </a:cubicBezTo>
                      <a:cubicBezTo>
                        <a:pt x="155" y="103"/>
                        <a:pt x="153" y="103"/>
                        <a:pt x="152" y="101"/>
                      </a:cubicBezTo>
                      <a:cubicBezTo>
                        <a:pt x="149" y="101"/>
                        <a:pt x="149" y="101"/>
                        <a:pt x="149" y="101"/>
                      </a:cubicBezTo>
                      <a:lnTo>
                        <a:pt x="152" y="101"/>
                      </a:lnTo>
                      <a:close/>
                      <a:moveTo>
                        <a:pt x="77" y="82"/>
                      </a:moveTo>
                      <a:cubicBezTo>
                        <a:pt x="78" y="81"/>
                        <a:pt x="79" y="77"/>
                        <a:pt x="78" y="76"/>
                      </a:cubicBezTo>
                      <a:cubicBezTo>
                        <a:pt x="78" y="76"/>
                        <a:pt x="76" y="75"/>
                        <a:pt x="75" y="72"/>
                      </a:cubicBezTo>
                      <a:cubicBezTo>
                        <a:pt x="75" y="72"/>
                        <a:pt x="69" y="63"/>
                        <a:pt x="67" y="62"/>
                      </a:cubicBezTo>
                      <a:cubicBezTo>
                        <a:pt x="69" y="63"/>
                        <a:pt x="75" y="72"/>
                        <a:pt x="75" y="72"/>
                      </a:cubicBezTo>
                      <a:cubicBezTo>
                        <a:pt x="76" y="75"/>
                        <a:pt x="78" y="76"/>
                        <a:pt x="78" y="76"/>
                      </a:cubicBezTo>
                      <a:cubicBezTo>
                        <a:pt x="79" y="77"/>
                        <a:pt x="78" y="81"/>
                        <a:pt x="77" y="82"/>
                      </a:cubicBezTo>
                      <a:close/>
                      <a:moveTo>
                        <a:pt x="159" y="186"/>
                      </a:moveTo>
                      <a:cubicBezTo>
                        <a:pt x="159" y="186"/>
                        <a:pt x="159" y="186"/>
                        <a:pt x="159" y="186"/>
                      </a:cubicBezTo>
                      <a:cubicBezTo>
                        <a:pt x="159" y="186"/>
                        <a:pt x="159" y="186"/>
                        <a:pt x="159" y="186"/>
                      </a:cubicBezTo>
                      <a:cubicBezTo>
                        <a:pt x="159" y="186"/>
                        <a:pt x="159" y="186"/>
                        <a:pt x="159" y="186"/>
                      </a:cubicBezTo>
                      <a:cubicBezTo>
                        <a:pt x="159" y="186"/>
                        <a:pt x="159" y="186"/>
                        <a:pt x="159" y="186"/>
                      </a:cubicBezTo>
                      <a:cubicBezTo>
                        <a:pt x="159" y="186"/>
                        <a:pt x="160" y="185"/>
                        <a:pt x="160" y="185"/>
                      </a:cubicBezTo>
                      <a:cubicBezTo>
                        <a:pt x="160" y="185"/>
                        <a:pt x="160" y="185"/>
                        <a:pt x="160" y="185"/>
                      </a:cubicBezTo>
                      <a:cubicBezTo>
                        <a:pt x="160" y="185"/>
                        <a:pt x="159" y="186"/>
                        <a:pt x="159" y="186"/>
                      </a:cubicBezTo>
                      <a:close/>
                      <a:moveTo>
                        <a:pt x="159" y="183"/>
                      </a:moveTo>
                      <a:cubicBezTo>
                        <a:pt x="160" y="183"/>
                        <a:pt x="160" y="182"/>
                        <a:pt x="160" y="182"/>
                      </a:cubicBezTo>
                      <a:cubicBezTo>
                        <a:pt x="160" y="182"/>
                        <a:pt x="160" y="183"/>
                        <a:pt x="159"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09" name="Oval 105">
                  <a:extLst>
                    <a:ext uri="{FF2B5EF4-FFF2-40B4-BE49-F238E27FC236}">
                      <a16:creationId xmlns:a16="http://schemas.microsoft.com/office/drawing/2014/main" id="{B285BD47-C33E-44C0-8F30-1F09D85A571B}"/>
                    </a:ext>
                  </a:extLst>
                </p:cNvPr>
                <p:cNvSpPr>
                  <a:spLocks noChangeArrowheads="1"/>
                </p:cNvSpPr>
                <p:nvPr/>
              </p:nvSpPr>
              <p:spPr bwMode="auto">
                <a:xfrm>
                  <a:off x="6242050" y="2297113"/>
                  <a:ext cx="7938" cy="4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0" name="Freeform 106">
                  <a:extLst>
                    <a:ext uri="{FF2B5EF4-FFF2-40B4-BE49-F238E27FC236}">
                      <a16:creationId xmlns:a16="http://schemas.microsoft.com/office/drawing/2014/main" id="{DAFF1E28-D15C-47AE-A0A8-5ED7CA9AE0EF}"/>
                    </a:ext>
                  </a:extLst>
                </p:cNvPr>
                <p:cNvSpPr>
                  <a:spLocks/>
                </p:cNvSpPr>
                <p:nvPr/>
              </p:nvSpPr>
              <p:spPr bwMode="auto">
                <a:xfrm>
                  <a:off x="5689600" y="1895476"/>
                  <a:ext cx="11113" cy="15875"/>
                </a:xfrm>
                <a:custGeom>
                  <a:avLst/>
                  <a:gdLst>
                    <a:gd name="T0" fmla="*/ 1 w 3"/>
                    <a:gd name="T1" fmla="*/ 0 h 4"/>
                    <a:gd name="T2" fmla="*/ 1 w 3"/>
                    <a:gd name="T3" fmla="*/ 2 h 4"/>
                    <a:gd name="T4" fmla="*/ 1 w 3"/>
                    <a:gd name="T5" fmla="*/ 0 h 4"/>
                  </a:gdLst>
                  <a:ahLst/>
                  <a:cxnLst>
                    <a:cxn ang="0">
                      <a:pos x="T0" y="T1"/>
                    </a:cxn>
                    <a:cxn ang="0">
                      <a:pos x="T2" y="T3"/>
                    </a:cxn>
                    <a:cxn ang="0">
                      <a:pos x="T4" y="T5"/>
                    </a:cxn>
                  </a:cxnLst>
                  <a:rect l="0" t="0" r="r" b="b"/>
                  <a:pathLst>
                    <a:path w="3" h="4">
                      <a:moveTo>
                        <a:pt x="1" y="0"/>
                      </a:moveTo>
                      <a:cubicBezTo>
                        <a:pt x="1" y="0"/>
                        <a:pt x="0" y="0"/>
                        <a:pt x="1" y="2"/>
                      </a:cubicBezTo>
                      <a:cubicBezTo>
                        <a:pt x="1" y="2"/>
                        <a:pt x="3"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1" name="Freeform 107">
                  <a:extLst>
                    <a:ext uri="{FF2B5EF4-FFF2-40B4-BE49-F238E27FC236}">
                      <a16:creationId xmlns:a16="http://schemas.microsoft.com/office/drawing/2014/main" id="{859FE07B-7AF5-40A2-AD86-FC140337EAA0}"/>
                    </a:ext>
                  </a:extLst>
                </p:cNvPr>
                <p:cNvSpPr>
                  <a:spLocks/>
                </p:cNvSpPr>
                <p:nvPr/>
              </p:nvSpPr>
              <p:spPr bwMode="auto">
                <a:xfrm>
                  <a:off x="5821363" y="1477963"/>
                  <a:ext cx="76200" cy="57150"/>
                </a:xfrm>
                <a:custGeom>
                  <a:avLst/>
                  <a:gdLst>
                    <a:gd name="T0" fmla="*/ 7 w 20"/>
                    <a:gd name="T1" fmla="*/ 13 h 15"/>
                    <a:gd name="T2" fmla="*/ 10 w 20"/>
                    <a:gd name="T3" fmla="*/ 13 h 15"/>
                    <a:gd name="T4" fmla="*/ 13 w 20"/>
                    <a:gd name="T5" fmla="*/ 9 h 15"/>
                    <a:gd name="T6" fmla="*/ 17 w 20"/>
                    <a:gd name="T7" fmla="*/ 8 h 15"/>
                    <a:gd name="T8" fmla="*/ 17 w 20"/>
                    <a:gd name="T9" fmla="*/ 6 h 15"/>
                    <a:gd name="T10" fmla="*/ 18 w 20"/>
                    <a:gd name="T11" fmla="*/ 4 h 15"/>
                    <a:gd name="T12" fmla="*/ 19 w 20"/>
                    <a:gd name="T13" fmla="*/ 2 h 15"/>
                    <a:gd name="T14" fmla="*/ 17 w 20"/>
                    <a:gd name="T15" fmla="*/ 0 h 15"/>
                    <a:gd name="T16" fmla="*/ 15 w 20"/>
                    <a:gd name="T17" fmla="*/ 1 h 15"/>
                    <a:gd name="T18" fmla="*/ 10 w 20"/>
                    <a:gd name="T19" fmla="*/ 3 h 15"/>
                    <a:gd name="T20" fmla="*/ 4 w 20"/>
                    <a:gd name="T21" fmla="*/ 10 h 15"/>
                    <a:gd name="T22" fmla="*/ 2 w 20"/>
                    <a:gd name="T23" fmla="*/ 12 h 15"/>
                    <a:gd name="T24" fmla="*/ 7 w 20"/>
                    <a:gd name="T25"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5">
                      <a:moveTo>
                        <a:pt x="7" y="13"/>
                      </a:moveTo>
                      <a:cubicBezTo>
                        <a:pt x="7" y="13"/>
                        <a:pt x="8" y="14"/>
                        <a:pt x="10" y="13"/>
                      </a:cubicBezTo>
                      <a:cubicBezTo>
                        <a:pt x="10" y="13"/>
                        <a:pt x="13" y="11"/>
                        <a:pt x="13" y="9"/>
                      </a:cubicBezTo>
                      <a:cubicBezTo>
                        <a:pt x="13" y="9"/>
                        <a:pt x="15" y="11"/>
                        <a:pt x="17" y="8"/>
                      </a:cubicBezTo>
                      <a:cubicBezTo>
                        <a:pt x="17" y="8"/>
                        <a:pt x="19" y="7"/>
                        <a:pt x="17" y="6"/>
                      </a:cubicBezTo>
                      <a:cubicBezTo>
                        <a:pt x="17" y="6"/>
                        <a:pt x="19" y="4"/>
                        <a:pt x="18" y="4"/>
                      </a:cubicBezTo>
                      <a:cubicBezTo>
                        <a:pt x="18" y="4"/>
                        <a:pt x="19" y="2"/>
                        <a:pt x="19" y="2"/>
                      </a:cubicBezTo>
                      <a:cubicBezTo>
                        <a:pt x="20" y="2"/>
                        <a:pt x="17" y="0"/>
                        <a:pt x="17" y="0"/>
                      </a:cubicBezTo>
                      <a:cubicBezTo>
                        <a:pt x="15" y="1"/>
                        <a:pt x="15" y="1"/>
                        <a:pt x="15" y="1"/>
                      </a:cubicBezTo>
                      <a:cubicBezTo>
                        <a:pt x="15" y="1"/>
                        <a:pt x="12" y="1"/>
                        <a:pt x="10" y="3"/>
                      </a:cubicBezTo>
                      <a:cubicBezTo>
                        <a:pt x="10" y="3"/>
                        <a:pt x="6" y="9"/>
                        <a:pt x="4" y="10"/>
                      </a:cubicBezTo>
                      <a:cubicBezTo>
                        <a:pt x="2" y="11"/>
                        <a:pt x="0" y="10"/>
                        <a:pt x="2" y="12"/>
                      </a:cubicBezTo>
                      <a:cubicBezTo>
                        <a:pt x="2" y="12"/>
                        <a:pt x="5" y="15"/>
                        <a:pt x="7"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2" name="Freeform 108">
                  <a:extLst>
                    <a:ext uri="{FF2B5EF4-FFF2-40B4-BE49-F238E27FC236}">
                      <a16:creationId xmlns:a16="http://schemas.microsoft.com/office/drawing/2014/main" id="{2C6216B5-0CF9-452D-A90A-17A7F4D1EDCA}"/>
                    </a:ext>
                  </a:extLst>
                </p:cNvPr>
                <p:cNvSpPr>
                  <a:spLocks/>
                </p:cNvSpPr>
                <p:nvPr/>
              </p:nvSpPr>
              <p:spPr bwMode="auto">
                <a:xfrm>
                  <a:off x="5784850" y="1568451"/>
                  <a:ext cx="63500" cy="76200"/>
                </a:xfrm>
                <a:custGeom>
                  <a:avLst/>
                  <a:gdLst>
                    <a:gd name="T0" fmla="*/ 2 w 17"/>
                    <a:gd name="T1" fmla="*/ 15 h 20"/>
                    <a:gd name="T2" fmla="*/ 3 w 17"/>
                    <a:gd name="T3" fmla="*/ 18 h 20"/>
                    <a:gd name="T4" fmla="*/ 6 w 17"/>
                    <a:gd name="T5" fmla="*/ 18 h 20"/>
                    <a:gd name="T6" fmla="*/ 8 w 17"/>
                    <a:gd name="T7" fmla="*/ 17 h 20"/>
                    <a:gd name="T8" fmla="*/ 10 w 17"/>
                    <a:gd name="T9" fmla="*/ 15 h 20"/>
                    <a:gd name="T10" fmla="*/ 14 w 17"/>
                    <a:gd name="T11" fmla="*/ 8 h 20"/>
                    <a:gd name="T12" fmla="*/ 17 w 17"/>
                    <a:gd name="T13" fmla="*/ 6 h 20"/>
                    <a:gd name="T14" fmla="*/ 17 w 17"/>
                    <a:gd name="T15" fmla="*/ 6 h 20"/>
                    <a:gd name="T16" fmla="*/ 15 w 17"/>
                    <a:gd name="T17" fmla="*/ 4 h 20"/>
                    <a:gd name="T18" fmla="*/ 12 w 17"/>
                    <a:gd name="T19" fmla="*/ 3 h 20"/>
                    <a:gd name="T20" fmla="*/ 11 w 17"/>
                    <a:gd name="T21" fmla="*/ 3 h 20"/>
                    <a:gd name="T22" fmla="*/ 9 w 17"/>
                    <a:gd name="T23" fmla="*/ 2 h 20"/>
                    <a:gd name="T24" fmla="*/ 8 w 17"/>
                    <a:gd name="T25" fmla="*/ 2 h 20"/>
                    <a:gd name="T26" fmla="*/ 7 w 17"/>
                    <a:gd name="T27" fmla="*/ 0 h 20"/>
                    <a:gd name="T28" fmla="*/ 5 w 17"/>
                    <a:gd name="T29" fmla="*/ 2 h 20"/>
                    <a:gd name="T30" fmla="*/ 3 w 17"/>
                    <a:gd name="T31" fmla="*/ 4 h 20"/>
                    <a:gd name="T32" fmla="*/ 4 w 17"/>
                    <a:gd name="T33" fmla="*/ 6 h 20"/>
                    <a:gd name="T34" fmla="*/ 2 w 17"/>
                    <a:gd name="T35" fmla="*/ 10 h 20"/>
                    <a:gd name="T36" fmla="*/ 2 w 17"/>
                    <a:gd name="T37" fmla="*/ 13 h 20"/>
                    <a:gd name="T38" fmla="*/ 2 w 17"/>
                    <a:gd name="T39"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0">
                      <a:moveTo>
                        <a:pt x="2" y="15"/>
                      </a:moveTo>
                      <a:cubicBezTo>
                        <a:pt x="2" y="15"/>
                        <a:pt x="3" y="16"/>
                        <a:pt x="3" y="18"/>
                      </a:cubicBezTo>
                      <a:cubicBezTo>
                        <a:pt x="3" y="18"/>
                        <a:pt x="5" y="20"/>
                        <a:pt x="6" y="18"/>
                      </a:cubicBezTo>
                      <a:cubicBezTo>
                        <a:pt x="6" y="18"/>
                        <a:pt x="7" y="16"/>
                        <a:pt x="8" y="17"/>
                      </a:cubicBezTo>
                      <a:cubicBezTo>
                        <a:pt x="8" y="17"/>
                        <a:pt x="10" y="17"/>
                        <a:pt x="10" y="15"/>
                      </a:cubicBezTo>
                      <a:cubicBezTo>
                        <a:pt x="10" y="15"/>
                        <a:pt x="10" y="10"/>
                        <a:pt x="14" y="8"/>
                      </a:cubicBezTo>
                      <a:cubicBezTo>
                        <a:pt x="17" y="6"/>
                        <a:pt x="17" y="6"/>
                        <a:pt x="17" y="6"/>
                      </a:cubicBezTo>
                      <a:cubicBezTo>
                        <a:pt x="17" y="6"/>
                        <a:pt x="17" y="6"/>
                        <a:pt x="17" y="6"/>
                      </a:cubicBezTo>
                      <a:cubicBezTo>
                        <a:pt x="17" y="6"/>
                        <a:pt x="17" y="5"/>
                        <a:pt x="15" y="4"/>
                      </a:cubicBezTo>
                      <a:cubicBezTo>
                        <a:pt x="15" y="4"/>
                        <a:pt x="14" y="1"/>
                        <a:pt x="12" y="3"/>
                      </a:cubicBezTo>
                      <a:cubicBezTo>
                        <a:pt x="12" y="3"/>
                        <a:pt x="11" y="4"/>
                        <a:pt x="11" y="3"/>
                      </a:cubicBezTo>
                      <a:cubicBezTo>
                        <a:pt x="11" y="3"/>
                        <a:pt x="10" y="0"/>
                        <a:pt x="9" y="2"/>
                      </a:cubicBezTo>
                      <a:cubicBezTo>
                        <a:pt x="8" y="2"/>
                        <a:pt x="8" y="2"/>
                        <a:pt x="8" y="2"/>
                      </a:cubicBezTo>
                      <a:cubicBezTo>
                        <a:pt x="8" y="2"/>
                        <a:pt x="9" y="0"/>
                        <a:pt x="7" y="0"/>
                      </a:cubicBezTo>
                      <a:cubicBezTo>
                        <a:pt x="5" y="1"/>
                        <a:pt x="5" y="2"/>
                        <a:pt x="5" y="2"/>
                      </a:cubicBezTo>
                      <a:cubicBezTo>
                        <a:pt x="5" y="2"/>
                        <a:pt x="3" y="1"/>
                        <a:pt x="3" y="4"/>
                      </a:cubicBezTo>
                      <a:cubicBezTo>
                        <a:pt x="3" y="4"/>
                        <a:pt x="4" y="6"/>
                        <a:pt x="4" y="6"/>
                      </a:cubicBezTo>
                      <a:cubicBezTo>
                        <a:pt x="4" y="6"/>
                        <a:pt x="2" y="8"/>
                        <a:pt x="2" y="10"/>
                      </a:cubicBezTo>
                      <a:cubicBezTo>
                        <a:pt x="2" y="13"/>
                        <a:pt x="2" y="13"/>
                        <a:pt x="2" y="13"/>
                      </a:cubicBezTo>
                      <a:cubicBezTo>
                        <a:pt x="2" y="13"/>
                        <a:pt x="0" y="14"/>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3" name="Freeform 109">
                  <a:extLst>
                    <a:ext uri="{FF2B5EF4-FFF2-40B4-BE49-F238E27FC236}">
                      <a16:creationId xmlns:a16="http://schemas.microsoft.com/office/drawing/2014/main" id="{A08F1E89-22E8-4621-A239-E65FD7A07B07}"/>
                    </a:ext>
                  </a:extLst>
                </p:cNvPr>
                <p:cNvSpPr>
                  <a:spLocks/>
                </p:cNvSpPr>
                <p:nvPr/>
              </p:nvSpPr>
              <p:spPr bwMode="auto">
                <a:xfrm>
                  <a:off x="5543550" y="1895476"/>
                  <a:ext cx="15875" cy="19050"/>
                </a:xfrm>
                <a:custGeom>
                  <a:avLst/>
                  <a:gdLst>
                    <a:gd name="T0" fmla="*/ 3 w 4"/>
                    <a:gd name="T1" fmla="*/ 3 h 5"/>
                    <a:gd name="T2" fmla="*/ 2 w 4"/>
                    <a:gd name="T3" fmla="*/ 1 h 5"/>
                    <a:gd name="T4" fmla="*/ 1 w 4"/>
                    <a:gd name="T5" fmla="*/ 3 h 5"/>
                    <a:gd name="T6" fmla="*/ 3 w 4"/>
                    <a:gd name="T7" fmla="*/ 3 h 5"/>
                  </a:gdLst>
                  <a:ahLst/>
                  <a:cxnLst>
                    <a:cxn ang="0">
                      <a:pos x="T0" y="T1"/>
                    </a:cxn>
                    <a:cxn ang="0">
                      <a:pos x="T2" y="T3"/>
                    </a:cxn>
                    <a:cxn ang="0">
                      <a:pos x="T4" y="T5"/>
                    </a:cxn>
                    <a:cxn ang="0">
                      <a:pos x="T6" y="T7"/>
                    </a:cxn>
                  </a:cxnLst>
                  <a:rect l="0" t="0" r="r" b="b"/>
                  <a:pathLst>
                    <a:path w="4" h="5">
                      <a:moveTo>
                        <a:pt x="3" y="3"/>
                      </a:moveTo>
                      <a:cubicBezTo>
                        <a:pt x="3" y="3"/>
                        <a:pt x="4" y="1"/>
                        <a:pt x="2" y="1"/>
                      </a:cubicBezTo>
                      <a:cubicBezTo>
                        <a:pt x="2" y="1"/>
                        <a:pt x="1" y="0"/>
                        <a:pt x="1" y="3"/>
                      </a:cubicBezTo>
                      <a:cubicBezTo>
                        <a:pt x="1" y="3"/>
                        <a:pt x="0" y="5"/>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4" name="Freeform 110">
                  <a:extLst>
                    <a:ext uri="{FF2B5EF4-FFF2-40B4-BE49-F238E27FC236}">
                      <a16:creationId xmlns:a16="http://schemas.microsoft.com/office/drawing/2014/main" id="{2E1F6CE9-7E8A-44F8-901B-EB990144CE2E}"/>
                    </a:ext>
                  </a:extLst>
                </p:cNvPr>
                <p:cNvSpPr>
                  <a:spLocks noEditPoints="1"/>
                </p:cNvSpPr>
                <p:nvPr/>
              </p:nvSpPr>
              <p:spPr bwMode="auto">
                <a:xfrm>
                  <a:off x="6054725" y="2324101"/>
                  <a:ext cx="417513" cy="692150"/>
                </a:xfrm>
                <a:custGeom>
                  <a:avLst/>
                  <a:gdLst>
                    <a:gd name="T0" fmla="*/ 69 w 111"/>
                    <a:gd name="T1" fmla="*/ 34 h 184"/>
                    <a:gd name="T2" fmla="*/ 64 w 111"/>
                    <a:gd name="T3" fmla="*/ 16 h 184"/>
                    <a:gd name="T4" fmla="*/ 45 w 111"/>
                    <a:gd name="T5" fmla="*/ 5 h 184"/>
                    <a:gd name="T6" fmla="*/ 34 w 111"/>
                    <a:gd name="T7" fmla="*/ 1 h 184"/>
                    <a:gd name="T8" fmla="*/ 33 w 111"/>
                    <a:gd name="T9" fmla="*/ 2 h 184"/>
                    <a:gd name="T10" fmla="*/ 30 w 111"/>
                    <a:gd name="T11" fmla="*/ 1 h 184"/>
                    <a:gd name="T12" fmla="*/ 19 w 111"/>
                    <a:gd name="T13" fmla="*/ 9 h 184"/>
                    <a:gd name="T14" fmla="*/ 15 w 111"/>
                    <a:gd name="T15" fmla="*/ 13 h 184"/>
                    <a:gd name="T16" fmla="*/ 6 w 111"/>
                    <a:gd name="T17" fmla="*/ 15 h 184"/>
                    <a:gd name="T18" fmla="*/ 6 w 111"/>
                    <a:gd name="T19" fmla="*/ 10 h 184"/>
                    <a:gd name="T20" fmla="*/ 2 w 111"/>
                    <a:gd name="T21" fmla="*/ 12 h 184"/>
                    <a:gd name="T22" fmla="*/ 6 w 111"/>
                    <a:gd name="T23" fmla="*/ 15 h 184"/>
                    <a:gd name="T24" fmla="*/ 14 w 111"/>
                    <a:gd name="T25" fmla="*/ 16 h 184"/>
                    <a:gd name="T26" fmla="*/ 18 w 111"/>
                    <a:gd name="T27" fmla="*/ 23 h 184"/>
                    <a:gd name="T28" fmla="*/ 14 w 111"/>
                    <a:gd name="T29" fmla="*/ 32 h 184"/>
                    <a:gd name="T30" fmla="*/ 10 w 111"/>
                    <a:gd name="T31" fmla="*/ 44 h 184"/>
                    <a:gd name="T32" fmla="*/ 28 w 111"/>
                    <a:gd name="T33" fmla="*/ 67 h 184"/>
                    <a:gd name="T34" fmla="*/ 31 w 111"/>
                    <a:gd name="T35" fmla="*/ 95 h 184"/>
                    <a:gd name="T36" fmla="*/ 29 w 111"/>
                    <a:gd name="T37" fmla="*/ 118 h 184"/>
                    <a:gd name="T38" fmla="*/ 25 w 111"/>
                    <a:gd name="T39" fmla="*/ 128 h 184"/>
                    <a:gd name="T40" fmla="*/ 22 w 111"/>
                    <a:gd name="T41" fmla="*/ 149 h 184"/>
                    <a:gd name="T42" fmla="*/ 29 w 111"/>
                    <a:gd name="T43" fmla="*/ 180 h 184"/>
                    <a:gd name="T44" fmla="*/ 37 w 111"/>
                    <a:gd name="T45" fmla="*/ 183 h 184"/>
                    <a:gd name="T46" fmla="*/ 44 w 111"/>
                    <a:gd name="T47" fmla="*/ 183 h 184"/>
                    <a:gd name="T48" fmla="*/ 36 w 111"/>
                    <a:gd name="T49" fmla="*/ 162 h 184"/>
                    <a:gd name="T50" fmla="*/ 44 w 111"/>
                    <a:gd name="T51" fmla="*/ 139 h 184"/>
                    <a:gd name="T52" fmla="*/ 49 w 111"/>
                    <a:gd name="T53" fmla="*/ 129 h 184"/>
                    <a:gd name="T54" fmla="*/ 65 w 111"/>
                    <a:gd name="T55" fmla="*/ 114 h 184"/>
                    <a:gd name="T56" fmla="*/ 100 w 111"/>
                    <a:gd name="T57" fmla="*/ 63 h 184"/>
                    <a:gd name="T58" fmla="*/ 20 w 111"/>
                    <a:gd name="T59" fmla="*/ 28 h 184"/>
                    <a:gd name="T60" fmla="*/ 27 w 111"/>
                    <a:gd name="T61" fmla="*/ 50 h 184"/>
                    <a:gd name="T62" fmla="*/ 40 w 111"/>
                    <a:gd name="T63" fmla="*/ 27 h 184"/>
                    <a:gd name="T64" fmla="*/ 43 w 111"/>
                    <a:gd name="T65" fmla="*/ 51 h 184"/>
                    <a:gd name="T66" fmla="*/ 35 w 111"/>
                    <a:gd name="T67" fmla="*/ 28 h 184"/>
                    <a:gd name="T68" fmla="*/ 34 w 111"/>
                    <a:gd name="T69" fmla="*/ 38 h 184"/>
                    <a:gd name="T70" fmla="*/ 32 w 111"/>
                    <a:gd name="T71" fmla="*/ 67 h 184"/>
                    <a:gd name="T72" fmla="*/ 33 w 111"/>
                    <a:gd name="T73" fmla="*/ 65 h 184"/>
                    <a:gd name="T74" fmla="*/ 36 w 111"/>
                    <a:gd name="T75" fmla="*/ 73 h 184"/>
                    <a:gd name="T76" fmla="*/ 38 w 111"/>
                    <a:gd name="T77" fmla="*/ 79 h 184"/>
                    <a:gd name="T78" fmla="*/ 37 w 111"/>
                    <a:gd name="T79" fmla="*/ 54 h 184"/>
                    <a:gd name="T80" fmla="*/ 39 w 111"/>
                    <a:gd name="T81" fmla="*/ 82 h 184"/>
                    <a:gd name="T82" fmla="*/ 44 w 111"/>
                    <a:gd name="T83" fmla="*/ 19 h 184"/>
                    <a:gd name="T84" fmla="*/ 44 w 111"/>
                    <a:gd name="T85" fmla="*/ 19 h 184"/>
                    <a:gd name="T86" fmla="*/ 47 w 111"/>
                    <a:gd name="T87" fmla="*/ 22 h 184"/>
                    <a:gd name="T88" fmla="*/ 53 w 111"/>
                    <a:gd name="T89" fmla="*/ 20 h 184"/>
                    <a:gd name="T90" fmla="*/ 50 w 111"/>
                    <a:gd name="T91" fmla="*/ 77 h 184"/>
                    <a:gd name="T92" fmla="*/ 54 w 111"/>
                    <a:gd name="T93" fmla="*/ 19 h 184"/>
                    <a:gd name="T94" fmla="*/ 67 w 111"/>
                    <a:gd name="T95" fmla="*/ 22 h 184"/>
                    <a:gd name="T96" fmla="*/ 64 w 111"/>
                    <a:gd name="T97" fmla="*/ 22 h 184"/>
                    <a:gd name="T98" fmla="*/ 58 w 111"/>
                    <a:gd name="T99" fmla="*/ 107 h 184"/>
                    <a:gd name="T100" fmla="*/ 58 w 111"/>
                    <a:gd name="T101" fmla="*/ 22 h 184"/>
                    <a:gd name="T102" fmla="*/ 60 w 111"/>
                    <a:gd name="T103" fmla="*/ 22 h 184"/>
                    <a:gd name="T104" fmla="*/ 64 w 111"/>
                    <a:gd name="T105" fmla="*/ 22 h 184"/>
                    <a:gd name="T106" fmla="*/ 62 w 111"/>
                    <a:gd name="T107" fmla="*/ 102 h 184"/>
                    <a:gd name="T108" fmla="*/ 69 w 111"/>
                    <a:gd name="T109" fmla="*/ 10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 h="184">
                      <a:moveTo>
                        <a:pt x="88" y="33"/>
                      </a:moveTo>
                      <a:cubicBezTo>
                        <a:pt x="87" y="33"/>
                        <a:pt x="85" y="34"/>
                        <a:pt x="85" y="34"/>
                      </a:cubicBezTo>
                      <a:cubicBezTo>
                        <a:pt x="86" y="33"/>
                        <a:pt x="86" y="31"/>
                        <a:pt x="86" y="31"/>
                      </a:cubicBezTo>
                      <a:cubicBezTo>
                        <a:pt x="86" y="30"/>
                        <a:pt x="83" y="30"/>
                        <a:pt x="83" y="30"/>
                      </a:cubicBezTo>
                      <a:cubicBezTo>
                        <a:pt x="82" y="30"/>
                        <a:pt x="78" y="30"/>
                        <a:pt x="78" y="30"/>
                      </a:cubicBezTo>
                      <a:cubicBezTo>
                        <a:pt x="76" y="30"/>
                        <a:pt x="74" y="32"/>
                        <a:pt x="74" y="32"/>
                      </a:cubicBezTo>
                      <a:cubicBezTo>
                        <a:pt x="71" y="34"/>
                        <a:pt x="69" y="34"/>
                        <a:pt x="69" y="34"/>
                      </a:cubicBezTo>
                      <a:cubicBezTo>
                        <a:pt x="71" y="33"/>
                        <a:pt x="72" y="32"/>
                        <a:pt x="72" y="32"/>
                      </a:cubicBezTo>
                      <a:cubicBezTo>
                        <a:pt x="73" y="30"/>
                        <a:pt x="75" y="28"/>
                        <a:pt x="75" y="28"/>
                      </a:cubicBezTo>
                      <a:cubicBezTo>
                        <a:pt x="76" y="27"/>
                        <a:pt x="76" y="26"/>
                        <a:pt x="76" y="26"/>
                      </a:cubicBezTo>
                      <a:cubicBezTo>
                        <a:pt x="76" y="23"/>
                        <a:pt x="74" y="22"/>
                        <a:pt x="72" y="20"/>
                      </a:cubicBezTo>
                      <a:cubicBezTo>
                        <a:pt x="72" y="19"/>
                        <a:pt x="71" y="19"/>
                        <a:pt x="70" y="18"/>
                      </a:cubicBezTo>
                      <a:cubicBezTo>
                        <a:pt x="69" y="18"/>
                        <a:pt x="68" y="17"/>
                        <a:pt x="68" y="17"/>
                      </a:cubicBezTo>
                      <a:cubicBezTo>
                        <a:pt x="66" y="16"/>
                        <a:pt x="65" y="16"/>
                        <a:pt x="64" y="16"/>
                      </a:cubicBezTo>
                      <a:cubicBezTo>
                        <a:pt x="63" y="15"/>
                        <a:pt x="61" y="15"/>
                        <a:pt x="60" y="14"/>
                      </a:cubicBezTo>
                      <a:cubicBezTo>
                        <a:pt x="60" y="14"/>
                        <a:pt x="58" y="12"/>
                        <a:pt x="55" y="10"/>
                      </a:cubicBezTo>
                      <a:cubicBezTo>
                        <a:pt x="55" y="9"/>
                        <a:pt x="54" y="9"/>
                        <a:pt x="54" y="9"/>
                      </a:cubicBezTo>
                      <a:cubicBezTo>
                        <a:pt x="54" y="9"/>
                        <a:pt x="53" y="8"/>
                        <a:pt x="53" y="7"/>
                      </a:cubicBezTo>
                      <a:cubicBezTo>
                        <a:pt x="53" y="7"/>
                        <a:pt x="51" y="6"/>
                        <a:pt x="50" y="6"/>
                      </a:cubicBezTo>
                      <a:cubicBezTo>
                        <a:pt x="50" y="6"/>
                        <a:pt x="49" y="4"/>
                        <a:pt x="49" y="4"/>
                      </a:cubicBezTo>
                      <a:cubicBezTo>
                        <a:pt x="47" y="4"/>
                        <a:pt x="45" y="5"/>
                        <a:pt x="45" y="5"/>
                      </a:cubicBezTo>
                      <a:cubicBezTo>
                        <a:pt x="43" y="6"/>
                        <a:pt x="40" y="6"/>
                        <a:pt x="40" y="6"/>
                      </a:cubicBezTo>
                      <a:cubicBezTo>
                        <a:pt x="39" y="5"/>
                        <a:pt x="38" y="4"/>
                        <a:pt x="38" y="4"/>
                      </a:cubicBezTo>
                      <a:cubicBezTo>
                        <a:pt x="36" y="3"/>
                        <a:pt x="36" y="2"/>
                        <a:pt x="36" y="2"/>
                      </a:cubicBezTo>
                      <a:cubicBezTo>
                        <a:pt x="35" y="1"/>
                        <a:pt x="35" y="1"/>
                        <a:pt x="35" y="1"/>
                      </a:cubicBezTo>
                      <a:cubicBezTo>
                        <a:pt x="34" y="1"/>
                        <a:pt x="35" y="1"/>
                        <a:pt x="35" y="1"/>
                      </a:cubicBezTo>
                      <a:cubicBezTo>
                        <a:pt x="34" y="0"/>
                        <a:pt x="34" y="1"/>
                        <a:pt x="34" y="1"/>
                      </a:cubicBezTo>
                      <a:cubicBezTo>
                        <a:pt x="35" y="1"/>
                        <a:pt x="35" y="1"/>
                        <a:pt x="34" y="1"/>
                      </a:cubicBezTo>
                      <a:cubicBezTo>
                        <a:pt x="34" y="1"/>
                        <a:pt x="34" y="2"/>
                        <a:pt x="34" y="2"/>
                      </a:cubicBezTo>
                      <a:cubicBezTo>
                        <a:pt x="34" y="2"/>
                        <a:pt x="34" y="2"/>
                        <a:pt x="34" y="2"/>
                      </a:cubicBezTo>
                      <a:cubicBezTo>
                        <a:pt x="34" y="2"/>
                        <a:pt x="34" y="2"/>
                        <a:pt x="34" y="2"/>
                      </a:cubicBezTo>
                      <a:cubicBezTo>
                        <a:pt x="33" y="3"/>
                        <a:pt x="34" y="3"/>
                        <a:pt x="34" y="3"/>
                      </a:cubicBezTo>
                      <a:cubicBezTo>
                        <a:pt x="34" y="4"/>
                        <a:pt x="33" y="4"/>
                        <a:pt x="33" y="4"/>
                      </a:cubicBezTo>
                      <a:cubicBezTo>
                        <a:pt x="32" y="3"/>
                        <a:pt x="33" y="3"/>
                        <a:pt x="33" y="3"/>
                      </a:cubicBezTo>
                      <a:cubicBezTo>
                        <a:pt x="33" y="3"/>
                        <a:pt x="33" y="2"/>
                        <a:pt x="33" y="2"/>
                      </a:cubicBezTo>
                      <a:cubicBezTo>
                        <a:pt x="33" y="2"/>
                        <a:pt x="33" y="2"/>
                        <a:pt x="33" y="2"/>
                      </a:cubicBezTo>
                      <a:cubicBezTo>
                        <a:pt x="33" y="2"/>
                        <a:pt x="33" y="1"/>
                        <a:pt x="33" y="1"/>
                      </a:cubicBezTo>
                      <a:cubicBezTo>
                        <a:pt x="33" y="1"/>
                        <a:pt x="32" y="2"/>
                        <a:pt x="32" y="2"/>
                      </a:cubicBezTo>
                      <a:cubicBezTo>
                        <a:pt x="33" y="1"/>
                        <a:pt x="33" y="1"/>
                        <a:pt x="33" y="1"/>
                      </a:cubicBezTo>
                      <a:cubicBezTo>
                        <a:pt x="33" y="1"/>
                        <a:pt x="34" y="1"/>
                        <a:pt x="34" y="1"/>
                      </a:cubicBezTo>
                      <a:cubicBezTo>
                        <a:pt x="34" y="0"/>
                        <a:pt x="33" y="0"/>
                        <a:pt x="33" y="0"/>
                      </a:cubicBezTo>
                      <a:cubicBezTo>
                        <a:pt x="32" y="0"/>
                        <a:pt x="30" y="1"/>
                        <a:pt x="30" y="1"/>
                      </a:cubicBezTo>
                      <a:cubicBezTo>
                        <a:pt x="30" y="1"/>
                        <a:pt x="29" y="2"/>
                        <a:pt x="29" y="2"/>
                      </a:cubicBezTo>
                      <a:cubicBezTo>
                        <a:pt x="28" y="2"/>
                        <a:pt x="27" y="3"/>
                        <a:pt x="27" y="3"/>
                      </a:cubicBezTo>
                      <a:cubicBezTo>
                        <a:pt x="26" y="4"/>
                        <a:pt x="26" y="4"/>
                        <a:pt x="26" y="4"/>
                      </a:cubicBezTo>
                      <a:cubicBezTo>
                        <a:pt x="23" y="4"/>
                        <a:pt x="23" y="4"/>
                        <a:pt x="23" y="4"/>
                      </a:cubicBezTo>
                      <a:cubicBezTo>
                        <a:pt x="22" y="6"/>
                        <a:pt x="22" y="6"/>
                        <a:pt x="22" y="6"/>
                      </a:cubicBezTo>
                      <a:cubicBezTo>
                        <a:pt x="21" y="8"/>
                        <a:pt x="21" y="8"/>
                        <a:pt x="21" y="8"/>
                      </a:cubicBezTo>
                      <a:cubicBezTo>
                        <a:pt x="19" y="9"/>
                        <a:pt x="19" y="9"/>
                        <a:pt x="19" y="9"/>
                      </a:cubicBezTo>
                      <a:cubicBezTo>
                        <a:pt x="19" y="9"/>
                        <a:pt x="18" y="9"/>
                        <a:pt x="19" y="10"/>
                      </a:cubicBezTo>
                      <a:cubicBezTo>
                        <a:pt x="18" y="11"/>
                        <a:pt x="18" y="11"/>
                        <a:pt x="18" y="11"/>
                      </a:cubicBezTo>
                      <a:cubicBezTo>
                        <a:pt x="18" y="11"/>
                        <a:pt x="19" y="11"/>
                        <a:pt x="18" y="12"/>
                      </a:cubicBezTo>
                      <a:cubicBezTo>
                        <a:pt x="18" y="12"/>
                        <a:pt x="18" y="12"/>
                        <a:pt x="18" y="13"/>
                      </a:cubicBezTo>
                      <a:cubicBezTo>
                        <a:pt x="18" y="12"/>
                        <a:pt x="17" y="13"/>
                        <a:pt x="17" y="13"/>
                      </a:cubicBezTo>
                      <a:cubicBezTo>
                        <a:pt x="16" y="13"/>
                        <a:pt x="16" y="12"/>
                        <a:pt x="16" y="12"/>
                      </a:cubicBezTo>
                      <a:cubicBezTo>
                        <a:pt x="15" y="13"/>
                        <a:pt x="15" y="13"/>
                        <a:pt x="15" y="13"/>
                      </a:cubicBezTo>
                      <a:cubicBezTo>
                        <a:pt x="13" y="13"/>
                        <a:pt x="12" y="13"/>
                        <a:pt x="12" y="13"/>
                      </a:cubicBezTo>
                      <a:cubicBezTo>
                        <a:pt x="12" y="13"/>
                        <a:pt x="11" y="13"/>
                        <a:pt x="11" y="13"/>
                      </a:cubicBezTo>
                      <a:cubicBezTo>
                        <a:pt x="11" y="13"/>
                        <a:pt x="11" y="13"/>
                        <a:pt x="10" y="13"/>
                      </a:cubicBezTo>
                      <a:cubicBezTo>
                        <a:pt x="8" y="12"/>
                        <a:pt x="8" y="12"/>
                        <a:pt x="8" y="12"/>
                      </a:cubicBezTo>
                      <a:cubicBezTo>
                        <a:pt x="8" y="13"/>
                        <a:pt x="8" y="13"/>
                        <a:pt x="8" y="13"/>
                      </a:cubicBezTo>
                      <a:cubicBezTo>
                        <a:pt x="7" y="13"/>
                        <a:pt x="7" y="14"/>
                        <a:pt x="7" y="14"/>
                      </a:cubicBezTo>
                      <a:cubicBezTo>
                        <a:pt x="6" y="15"/>
                        <a:pt x="6" y="15"/>
                        <a:pt x="6" y="15"/>
                      </a:cubicBezTo>
                      <a:cubicBezTo>
                        <a:pt x="6" y="15"/>
                        <a:pt x="6" y="15"/>
                        <a:pt x="7" y="14"/>
                      </a:cubicBezTo>
                      <a:cubicBezTo>
                        <a:pt x="7" y="14"/>
                        <a:pt x="7" y="13"/>
                        <a:pt x="7" y="13"/>
                      </a:cubicBezTo>
                      <a:cubicBezTo>
                        <a:pt x="8" y="12"/>
                        <a:pt x="8" y="12"/>
                        <a:pt x="8" y="12"/>
                      </a:cubicBezTo>
                      <a:cubicBezTo>
                        <a:pt x="8" y="12"/>
                        <a:pt x="8" y="12"/>
                        <a:pt x="8" y="11"/>
                      </a:cubicBezTo>
                      <a:cubicBezTo>
                        <a:pt x="8" y="11"/>
                        <a:pt x="7" y="11"/>
                        <a:pt x="7" y="11"/>
                      </a:cubicBezTo>
                      <a:cubicBezTo>
                        <a:pt x="7" y="10"/>
                        <a:pt x="7" y="10"/>
                        <a:pt x="6" y="10"/>
                      </a:cubicBezTo>
                      <a:cubicBezTo>
                        <a:pt x="6" y="10"/>
                        <a:pt x="6" y="10"/>
                        <a:pt x="6" y="10"/>
                      </a:cubicBezTo>
                      <a:cubicBezTo>
                        <a:pt x="6" y="10"/>
                        <a:pt x="4" y="9"/>
                        <a:pt x="4" y="9"/>
                      </a:cubicBezTo>
                      <a:cubicBezTo>
                        <a:pt x="4" y="10"/>
                        <a:pt x="2" y="9"/>
                        <a:pt x="2" y="9"/>
                      </a:cubicBezTo>
                      <a:cubicBezTo>
                        <a:pt x="2" y="9"/>
                        <a:pt x="1" y="9"/>
                        <a:pt x="1" y="9"/>
                      </a:cubicBezTo>
                      <a:cubicBezTo>
                        <a:pt x="1" y="9"/>
                        <a:pt x="1" y="9"/>
                        <a:pt x="1" y="9"/>
                      </a:cubicBezTo>
                      <a:cubicBezTo>
                        <a:pt x="1" y="10"/>
                        <a:pt x="1" y="10"/>
                        <a:pt x="1" y="10"/>
                      </a:cubicBezTo>
                      <a:cubicBezTo>
                        <a:pt x="1" y="10"/>
                        <a:pt x="0" y="12"/>
                        <a:pt x="2" y="13"/>
                      </a:cubicBezTo>
                      <a:cubicBezTo>
                        <a:pt x="2" y="12"/>
                        <a:pt x="2" y="12"/>
                        <a:pt x="2" y="12"/>
                      </a:cubicBezTo>
                      <a:cubicBezTo>
                        <a:pt x="2" y="12"/>
                        <a:pt x="1" y="12"/>
                        <a:pt x="2" y="11"/>
                      </a:cubicBezTo>
                      <a:cubicBezTo>
                        <a:pt x="2" y="11"/>
                        <a:pt x="3" y="12"/>
                        <a:pt x="4" y="14"/>
                      </a:cubicBezTo>
                      <a:cubicBezTo>
                        <a:pt x="4" y="14"/>
                        <a:pt x="4" y="14"/>
                        <a:pt x="4" y="15"/>
                      </a:cubicBezTo>
                      <a:cubicBezTo>
                        <a:pt x="4" y="15"/>
                        <a:pt x="5" y="15"/>
                        <a:pt x="4" y="14"/>
                      </a:cubicBezTo>
                      <a:cubicBezTo>
                        <a:pt x="4" y="14"/>
                        <a:pt x="5" y="14"/>
                        <a:pt x="5" y="14"/>
                      </a:cubicBezTo>
                      <a:cubicBezTo>
                        <a:pt x="5" y="14"/>
                        <a:pt x="5" y="15"/>
                        <a:pt x="6" y="15"/>
                      </a:cubicBezTo>
                      <a:cubicBezTo>
                        <a:pt x="6" y="15"/>
                        <a:pt x="6" y="15"/>
                        <a:pt x="6" y="15"/>
                      </a:cubicBezTo>
                      <a:cubicBezTo>
                        <a:pt x="7" y="15"/>
                        <a:pt x="7" y="15"/>
                        <a:pt x="7" y="15"/>
                      </a:cubicBezTo>
                      <a:cubicBezTo>
                        <a:pt x="7" y="15"/>
                        <a:pt x="7" y="15"/>
                        <a:pt x="7" y="15"/>
                      </a:cubicBezTo>
                      <a:cubicBezTo>
                        <a:pt x="7" y="15"/>
                        <a:pt x="9" y="15"/>
                        <a:pt x="10" y="15"/>
                      </a:cubicBezTo>
                      <a:cubicBezTo>
                        <a:pt x="10" y="15"/>
                        <a:pt x="12" y="15"/>
                        <a:pt x="12" y="15"/>
                      </a:cubicBezTo>
                      <a:cubicBezTo>
                        <a:pt x="12" y="15"/>
                        <a:pt x="12" y="16"/>
                        <a:pt x="14" y="16"/>
                      </a:cubicBezTo>
                      <a:cubicBezTo>
                        <a:pt x="14" y="16"/>
                        <a:pt x="15" y="16"/>
                        <a:pt x="15" y="16"/>
                      </a:cubicBezTo>
                      <a:cubicBezTo>
                        <a:pt x="15" y="16"/>
                        <a:pt x="15" y="16"/>
                        <a:pt x="14" y="16"/>
                      </a:cubicBezTo>
                      <a:cubicBezTo>
                        <a:pt x="14" y="16"/>
                        <a:pt x="14" y="15"/>
                        <a:pt x="14" y="15"/>
                      </a:cubicBezTo>
                      <a:cubicBezTo>
                        <a:pt x="14" y="15"/>
                        <a:pt x="15" y="15"/>
                        <a:pt x="16" y="14"/>
                      </a:cubicBezTo>
                      <a:cubicBezTo>
                        <a:pt x="16" y="14"/>
                        <a:pt x="16" y="14"/>
                        <a:pt x="16" y="14"/>
                      </a:cubicBezTo>
                      <a:cubicBezTo>
                        <a:pt x="16" y="14"/>
                        <a:pt x="17" y="13"/>
                        <a:pt x="18" y="14"/>
                      </a:cubicBezTo>
                      <a:cubicBezTo>
                        <a:pt x="18" y="14"/>
                        <a:pt x="18" y="14"/>
                        <a:pt x="18" y="15"/>
                      </a:cubicBezTo>
                      <a:cubicBezTo>
                        <a:pt x="18" y="16"/>
                        <a:pt x="18" y="17"/>
                        <a:pt x="18" y="18"/>
                      </a:cubicBezTo>
                      <a:cubicBezTo>
                        <a:pt x="19" y="20"/>
                        <a:pt x="18" y="21"/>
                        <a:pt x="18" y="23"/>
                      </a:cubicBezTo>
                      <a:cubicBezTo>
                        <a:pt x="17" y="24"/>
                        <a:pt x="17" y="24"/>
                        <a:pt x="17" y="24"/>
                      </a:cubicBezTo>
                      <a:cubicBezTo>
                        <a:pt x="16" y="25"/>
                        <a:pt x="16" y="25"/>
                        <a:pt x="16" y="25"/>
                      </a:cubicBezTo>
                      <a:cubicBezTo>
                        <a:pt x="16" y="25"/>
                        <a:pt x="16" y="26"/>
                        <a:pt x="15" y="26"/>
                      </a:cubicBezTo>
                      <a:cubicBezTo>
                        <a:pt x="15" y="27"/>
                        <a:pt x="15" y="27"/>
                        <a:pt x="15" y="27"/>
                      </a:cubicBezTo>
                      <a:cubicBezTo>
                        <a:pt x="15" y="27"/>
                        <a:pt x="15" y="27"/>
                        <a:pt x="15" y="28"/>
                      </a:cubicBezTo>
                      <a:cubicBezTo>
                        <a:pt x="16" y="29"/>
                        <a:pt x="14" y="29"/>
                        <a:pt x="14" y="30"/>
                      </a:cubicBezTo>
                      <a:cubicBezTo>
                        <a:pt x="14" y="32"/>
                        <a:pt x="14" y="32"/>
                        <a:pt x="14" y="32"/>
                      </a:cubicBezTo>
                      <a:cubicBezTo>
                        <a:pt x="14" y="32"/>
                        <a:pt x="10" y="34"/>
                        <a:pt x="9" y="37"/>
                      </a:cubicBezTo>
                      <a:cubicBezTo>
                        <a:pt x="9" y="37"/>
                        <a:pt x="10" y="38"/>
                        <a:pt x="11" y="38"/>
                      </a:cubicBezTo>
                      <a:cubicBezTo>
                        <a:pt x="11" y="39"/>
                        <a:pt x="11" y="39"/>
                        <a:pt x="11" y="39"/>
                      </a:cubicBezTo>
                      <a:cubicBezTo>
                        <a:pt x="10" y="39"/>
                        <a:pt x="10" y="39"/>
                        <a:pt x="10" y="39"/>
                      </a:cubicBezTo>
                      <a:cubicBezTo>
                        <a:pt x="10" y="39"/>
                        <a:pt x="9" y="39"/>
                        <a:pt x="9" y="40"/>
                      </a:cubicBezTo>
                      <a:cubicBezTo>
                        <a:pt x="9" y="40"/>
                        <a:pt x="10" y="41"/>
                        <a:pt x="9" y="42"/>
                      </a:cubicBezTo>
                      <a:cubicBezTo>
                        <a:pt x="9" y="42"/>
                        <a:pt x="9" y="42"/>
                        <a:pt x="10" y="44"/>
                      </a:cubicBezTo>
                      <a:cubicBezTo>
                        <a:pt x="12" y="46"/>
                        <a:pt x="15" y="50"/>
                        <a:pt x="16" y="52"/>
                      </a:cubicBezTo>
                      <a:cubicBezTo>
                        <a:pt x="16" y="52"/>
                        <a:pt x="19" y="59"/>
                        <a:pt x="19" y="60"/>
                      </a:cubicBezTo>
                      <a:cubicBezTo>
                        <a:pt x="19" y="60"/>
                        <a:pt x="19" y="63"/>
                        <a:pt x="21" y="64"/>
                      </a:cubicBezTo>
                      <a:cubicBezTo>
                        <a:pt x="23" y="65"/>
                        <a:pt x="23" y="65"/>
                        <a:pt x="23" y="65"/>
                      </a:cubicBezTo>
                      <a:cubicBezTo>
                        <a:pt x="24" y="65"/>
                        <a:pt x="27" y="67"/>
                        <a:pt x="27" y="67"/>
                      </a:cubicBezTo>
                      <a:cubicBezTo>
                        <a:pt x="28" y="67"/>
                        <a:pt x="28" y="67"/>
                        <a:pt x="28" y="67"/>
                      </a:cubicBezTo>
                      <a:cubicBezTo>
                        <a:pt x="28" y="67"/>
                        <a:pt x="28" y="67"/>
                        <a:pt x="28" y="67"/>
                      </a:cubicBezTo>
                      <a:cubicBezTo>
                        <a:pt x="28" y="68"/>
                        <a:pt x="28" y="68"/>
                        <a:pt x="28" y="68"/>
                      </a:cubicBezTo>
                      <a:cubicBezTo>
                        <a:pt x="30" y="69"/>
                        <a:pt x="31" y="70"/>
                        <a:pt x="31" y="71"/>
                      </a:cubicBezTo>
                      <a:cubicBezTo>
                        <a:pt x="33" y="76"/>
                        <a:pt x="32" y="80"/>
                        <a:pt x="32" y="81"/>
                      </a:cubicBezTo>
                      <a:cubicBezTo>
                        <a:pt x="32" y="82"/>
                        <a:pt x="31" y="83"/>
                        <a:pt x="32" y="84"/>
                      </a:cubicBezTo>
                      <a:cubicBezTo>
                        <a:pt x="32" y="85"/>
                        <a:pt x="32" y="88"/>
                        <a:pt x="32" y="88"/>
                      </a:cubicBezTo>
                      <a:cubicBezTo>
                        <a:pt x="32" y="88"/>
                        <a:pt x="31" y="90"/>
                        <a:pt x="31" y="91"/>
                      </a:cubicBezTo>
                      <a:cubicBezTo>
                        <a:pt x="31" y="92"/>
                        <a:pt x="31" y="95"/>
                        <a:pt x="31" y="95"/>
                      </a:cubicBezTo>
                      <a:cubicBezTo>
                        <a:pt x="31" y="95"/>
                        <a:pt x="28" y="101"/>
                        <a:pt x="28" y="103"/>
                      </a:cubicBezTo>
                      <a:cubicBezTo>
                        <a:pt x="28" y="103"/>
                        <a:pt x="29" y="110"/>
                        <a:pt x="25" y="121"/>
                      </a:cubicBezTo>
                      <a:cubicBezTo>
                        <a:pt x="25" y="125"/>
                        <a:pt x="25" y="125"/>
                        <a:pt x="25" y="125"/>
                      </a:cubicBezTo>
                      <a:cubicBezTo>
                        <a:pt x="25" y="125"/>
                        <a:pt x="26" y="125"/>
                        <a:pt x="27" y="123"/>
                      </a:cubicBezTo>
                      <a:cubicBezTo>
                        <a:pt x="27" y="122"/>
                        <a:pt x="27" y="120"/>
                        <a:pt x="28" y="120"/>
                      </a:cubicBezTo>
                      <a:cubicBezTo>
                        <a:pt x="28" y="118"/>
                        <a:pt x="28" y="118"/>
                        <a:pt x="28" y="118"/>
                      </a:cubicBezTo>
                      <a:cubicBezTo>
                        <a:pt x="29" y="118"/>
                        <a:pt x="29" y="118"/>
                        <a:pt x="29" y="118"/>
                      </a:cubicBezTo>
                      <a:cubicBezTo>
                        <a:pt x="29" y="120"/>
                        <a:pt x="29" y="120"/>
                        <a:pt x="29" y="120"/>
                      </a:cubicBezTo>
                      <a:cubicBezTo>
                        <a:pt x="28" y="122"/>
                        <a:pt x="28" y="122"/>
                        <a:pt x="28" y="122"/>
                      </a:cubicBezTo>
                      <a:cubicBezTo>
                        <a:pt x="28" y="123"/>
                        <a:pt x="28" y="123"/>
                        <a:pt x="28" y="123"/>
                      </a:cubicBezTo>
                      <a:cubicBezTo>
                        <a:pt x="28" y="126"/>
                        <a:pt x="28" y="126"/>
                        <a:pt x="28" y="126"/>
                      </a:cubicBezTo>
                      <a:cubicBezTo>
                        <a:pt x="27" y="127"/>
                        <a:pt x="27" y="127"/>
                        <a:pt x="27" y="127"/>
                      </a:cubicBezTo>
                      <a:cubicBezTo>
                        <a:pt x="26" y="127"/>
                        <a:pt x="26" y="127"/>
                        <a:pt x="26" y="127"/>
                      </a:cubicBezTo>
                      <a:cubicBezTo>
                        <a:pt x="25" y="128"/>
                        <a:pt x="25" y="128"/>
                        <a:pt x="25" y="128"/>
                      </a:cubicBezTo>
                      <a:cubicBezTo>
                        <a:pt x="26" y="128"/>
                        <a:pt x="26" y="128"/>
                        <a:pt x="26" y="128"/>
                      </a:cubicBezTo>
                      <a:cubicBezTo>
                        <a:pt x="26" y="131"/>
                        <a:pt x="26" y="131"/>
                        <a:pt x="26" y="131"/>
                      </a:cubicBezTo>
                      <a:cubicBezTo>
                        <a:pt x="23" y="134"/>
                        <a:pt x="23" y="134"/>
                        <a:pt x="23" y="134"/>
                      </a:cubicBezTo>
                      <a:cubicBezTo>
                        <a:pt x="25" y="137"/>
                        <a:pt x="25" y="137"/>
                        <a:pt x="25" y="137"/>
                      </a:cubicBezTo>
                      <a:cubicBezTo>
                        <a:pt x="25" y="142"/>
                        <a:pt x="25" y="142"/>
                        <a:pt x="25" y="142"/>
                      </a:cubicBezTo>
                      <a:cubicBezTo>
                        <a:pt x="25" y="146"/>
                        <a:pt x="25" y="146"/>
                        <a:pt x="25" y="146"/>
                      </a:cubicBezTo>
                      <a:cubicBezTo>
                        <a:pt x="22" y="149"/>
                        <a:pt x="22" y="149"/>
                        <a:pt x="22" y="149"/>
                      </a:cubicBezTo>
                      <a:cubicBezTo>
                        <a:pt x="22" y="149"/>
                        <a:pt x="20" y="166"/>
                        <a:pt x="21" y="168"/>
                      </a:cubicBezTo>
                      <a:cubicBezTo>
                        <a:pt x="26" y="173"/>
                        <a:pt x="26" y="173"/>
                        <a:pt x="26" y="173"/>
                      </a:cubicBezTo>
                      <a:cubicBezTo>
                        <a:pt x="26" y="173"/>
                        <a:pt x="27" y="171"/>
                        <a:pt x="30" y="172"/>
                      </a:cubicBezTo>
                      <a:cubicBezTo>
                        <a:pt x="30" y="172"/>
                        <a:pt x="32" y="173"/>
                        <a:pt x="32" y="174"/>
                      </a:cubicBezTo>
                      <a:cubicBezTo>
                        <a:pt x="31" y="177"/>
                        <a:pt x="31" y="177"/>
                        <a:pt x="31" y="177"/>
                      </a:cubicBezTo>
                      <a:cubicBezTo>
                        <a:pt x="29" y="178"/>
                        <a:pt x="29" y="178"/>
                        <a:pt x="29" y="178"/>
                      </a:cubicBezTo>
                      <a:cubicBezTo>
                        <a:pt x="29" y="180"/>
                        <a:pt x="29" y="180"/>
                        <a:pt x="29" y="180"/>
                      </a:cubicBezTo>
                      <a:cubicBezTo>
                        <a:pt x="32" y="180"/>
                        <a:pt x="32" y="180"/>
                        <a:pt x="32" y="180"/>
                      </a:cubicBezTo>
                      <a:cubicBezTo>
                        <a:pt x="33" y="183"/>
                        <a:pt x="33" y="183"/>
                        <a:pt x="33" y="183"/>
                      </a:cubicBezTo>
                      <a:cubicBezTo>
                        <a:pt x="35" y="183"/>
                        <a:pt x="35" y="183"/>
                        <a:pt x="35" y="183"/>
                      </a:cubicBezTo>
                      <a:cubicBezTo>
                        <a:pt x="35" y="181"/>
                        <a:pt x="35" y="181"/>
                        <a:pt x="35" y="181"/>
                      </a:cubicBezTo>
                      <a:cubicBezTo>
                        <a:pt x="37" y="180"/>
                        <a:pt x="37" y="180"/>
                        <a:pt x="37" y="180"/>
                      </a:cubicBezTo>
                      <a:cubicBezTo>
                        <a:pt x="37" y="181"/>
                        <a:pt x="37" y="181"/>
                        <a:pt x="37" y="181"/>
                      </a:cubicBezTo>
                      <a:cubicBezTo>
                        <a:pt x="37" y="183"/>
                        <a:pt x="37" y="183"/>
                        <a:pt x="37" y="183"/>
                      </a:cubicBezTo>
                      <a:cubicBezTo>
                        <a:pt x="37" y="184"/>
                        <a:pt x="37" y="184"/>
                        <a:pt x="37" y="184"/>
                      </a:cubicBezTo>
                      <a:cubicBezTo>
                        <a:pt x="38" y="183"/>
                        <a:pt x="38" y="183"/>
                        <a:pt x="38" y="183"/>
                      </a:cubicBezTo>
                      <a:cubicBezTo>
                        <a:pt x="40" y="182"/>
                        <a:pt x="40" y="182"/>
                        <a:pt x="40" y="182"/>
                      </a:cubicBezTo>
                      <a:cubicBezTo>
                        <a:pt x="41" y="182"/>
                        <a:pt x="41" y="182"/>
                        <a:pt x="41" y="182"/>
                      </a:cubicBezTo>
                      <a:cubicBezTo>
                        <a:pt x="42" y="183"/>
                        <a:pt x="42" y="183"/>
                        <a:pt x="42" y="183"/>
                      </a:cubicBezTo>
                      <a:cubicBezTo>
                        <a:pt x="43" y="184"/>
                        <a:pt x="43" y="184"/>
                        <a:pt x="43" y="184"/>
                      </a:cubicBezTo>
                      <a:cubicBezTo>
                        <a:pt x="44" y="183"/>
                        <a:pt x="44" y="183"/>
                        <a:pt x="44" y="183"/>
                      </a:cubicBezTo>
                      <a:cubicBezTo>
                        <a:pt x="45" y="182"/>
                        <a:pt x="45" y="182"/>
                        <a:pt x="45" y="182"/>
                      </a:cubicBezTo>
                      <a:cubicBezTo>
                        <a:pt x="45" y="181"/>
                        <a:pt x="45" y="181"/>
                        <a:pt x="45" y="181"/>
                      </a:cubicBezTo>
                      <a:cubicBezTo>
                        <a:pt x="45" y="180"/>
                        <a:pt x="45" y="180"/>
                        <a:pt x="45" y="180"/>
                      </a:cubicBezTo>
                      <a:cubicBezTo>
                        <a:pt x="43" y="177"/>
                        <a:pt x="43" y="177"/>
                        <a:pt x="43" y="177"/>
                      </a:cubicBezTo>
                      <a:cubicBezTo>
                        <a:pt x="41" y="176"/>
                        <a:pt x="41" y="176"/>
                        <a:pt x="41" y="176"/>
                      </a:cubicBezTo>
                      <a:cubicBezTo>
                        <a:pt x="41" y="176"/>
                        <a:pt x="36" y="178"/>
                        <a:pt x="35" y="168"/>
                      </a:cubicBezTo>
                      <a:cubicBezTo>
                        <a:pt x="35" y="168"/>
                        <a:pt x="33" y="163"/>
                        <a:pt x="36" y="162"/>
                      </a:cubicBezTo>
                      <a:cubicBezTo>
                        <a:pt x="38" y="159"/>
                        <a:pt x="38" y="159"/>
                        <a:pt x="38" y="159"/>
                      </a:cubicBezTo>
                      <a:cubicBezTo>
                        <a:pt x="38" y="159"/>
                        <a:pt x="42" y="157"/>
                        <a:pt x="41" y="156"/>
                      </a:cubicBezTo>
                      <a:cubicBezTo>
                        <a:pt x="41" y="156"/>
                        <a:pt x="42" y="152"/>
                        <a:pt x="41" y="152"/>
                      </a:cubicBezTo>
                      <a:cubicBezTo>
                        <a:pt x="39" y="151"/>
                        <a:pt x="38" y="150"/>
                        <a:pt x="38" y="148"/>
                      </a:cubicBezTo>
                      <a:cubicBezTo>
                        <a:pt x="38" y="145"/>
                        <a:pt x="40" y="146"/>
                        <a:pt x="40" y="146"/>
                      </a:cubicBezTo>
                      <a:cubicBezTo>
                        <a:pt x="43" y="143"/>
                        <a:pt x="43" y="143"/>
                        <a:pt x="43" y="143"/>
                      </a:cubicBezTo>
                      <a:cubicBezTo>
                        <a:pt x="44" y="139"/>
                        <a:pt x="44" y="139"/>
                        <a:pt x="44" y="139"/>
                      </a:cubicBezTo>
                      <a:cubicBezTo>
                        <a:pt x="44" y="138"/>
                        <a:pt x="44" y="138"/>
                        <a:pt x="44" y="138"/>
                      </a:cubicBezTo>
                      <a:cubicBezTo>
                        <a:pt x="46" y="137"/>
                        <a:pt x="46" y="137"/>
                        <a:pt x="46" y="137"/>
                      </a:cubicBezTo>
                      <a:cubicBezTo>
                        <a:pt x="46" y="135"/>
                        <a:pt x="46" y="135"/>
                        <a:pt x="46" y="135"/>
                      </a:cubicBezTo>
                      <a:cubicBezTo>
                        <a:pt x="44" y="134"/>
                        <a:pt x="44" y="134"/>
                        <a:pt x="44" y="134"/>
                      </a:cubicBezTo>
                      <a:cubicBezTo>
                        <a:pt x="44" y="134"/>
                        <a:pt x="43" y="131"/>
                        <a:pt x="45" y="132"/>
                      </a:cubicBezTo>
                      <a:cubicBezTo>
                        <a:pt x="48" y="132"/>
                        <a:pt x="48" y="132"/>
                        <a:pt x="48" y="132"/>
                      </a:cubicBezTo>
                      <a:cubicBezTo>
                        <a:pt x="49" y="129"/>
                        <a:pt x="49" y="129"/>
                        <a:pt x="49" y="129"/>
                      </a:cubicBezTo>
                      <a:cubicBezTo>
                        <a:pt x="49" y="129"/>
                        <a:pt x="49" y="125"/>
                        <a:pt x="51" y="125"/>
                      </a:cubicBezTo>
                      <a:cubicBezTo>
                        <a:pt x="51" y="125"/>
                        <a:pt x="59" y="128"/>
                        <a:pt x="61" y="121"/>
                      </a:cubicBezTo>
                      <a:cubicBezTo>
                        <a:pt x="61" y="120"/>
                        <a:pt x="61" y="119"/>
                        <a:pt x="60" y="116"/>
                      </a:cubicBezTo>
                      <a:cubicBezTo>
                        <a:pt x="59" y="114"/>
                        <a:pt x="59" y="114"/>
                        <a:pt x="59" y="114"/>
                      </a:cubicBezTo>
                      <a:cubicBezTo>
                        <a:pt x="59" y="114"/>
                        <a:pt x="59" y="113"/>
                        <a:pt x="59" y="113"/>
                      </a:cubicBezTo>
                      <a:cubicBezTo>
                        <a:pt x="59" y="114"/>
                        <a:pt x="60" y="114"/>
                        <a:pt x="60" y="114"/>
                      </a:cubicBezTo>
                      <a:cubicBezTo>
                        <a:pt x="60" y="114"/>
                        <a:pt x="64" y="114"/>
                        <a:pt x="65" y="114"/>
                      </a:cubicBezTo>
                      <a:cubicBezTo>
                        <a:pt x="66" y="114"/>
                        <a:pt x="69" y="112"/>
                        <a:pt x="69" y="112"/>
                      </a:cubicBezTo>
                      <a:cubicBezTo>
                        <a:pt x="70" y="108"/>
                        <a:pt x="70" y="108"/>
                        <a:pt x="70" y="108"/>
                      </a:cubicBezTo>
                      <a:cubicBezTo>
                        <a:pt x="71" y="106"/>
                        <a:pt x="71" y="106"/>
                        <a:pt x="71" y="106"/>
                      </a:cubicBezTo>
                      <a:cubicBezTo>
                        <a:pt x="71" y="106"/>
                        <a:pt x="72" y="105"/>
                        <a:pt x="72" y="105"/>
                      </a:cubicBezTo>
                      <a:cubicBezTo>
                        <a:pt x="72" y="105"/>
                        <a:pt x="76" y="100"/>
                        <a:pt x="78" y="90"/>
                      </a:cubicBezTo>
                      <a:cubicBezTo>
                        <a:pt x="79" y="89"/>
                        <a:pt x="84" y="83"/>
                        <a:pt x="91" y="82"/>
                      </a:cubicBezTo>
                      <a:cubicBezTo>
                        <a:pt x="91" y="82"/>
                        <a:pt x="100" y="79"/>
                        <a:pt x="100" y="63"/>
                      </a:cubicBezTo>
                      <a:cubicBezTo>
                        <a:pt x="106" y="52"/>
                        <a:pt x="106" y="52"/>
                        <a:pt x="106" y="52"/>
                      </a:cubicBezTo>
                      <a:cubicBezTo>
                        <a:pt x="106" y="52"/>
                        <a:pt x="109" y="50"/>
                        <a:pt x="109" y="45"/>
                      </a:cubicBezTo>
                      <a:cubicBezTo>
                        <a:pt x="109" y="45"/>
                        <a:pt x="111" y="41"/>
                        <a:pt x="104" y="39"/>
                      </a:cubicBezTo>
                      <a:cubicBezTo>
                        <a:pt x="104" y="39"/>
                        <a:pt x="100" y="35"/>
                        <a:pt x="96" y="36"/>
                      </a:cubicBezTo>
                      <a:lnTo>
                        <a:pt x="88" y="33"/>
                      </a:lnTo>
                      <a:close/>
                      <a:moveTo>
                        <a:pt x="21" y="29"/>
                      </a:moveTo>
                      <a:cubicBezTo>
                        <a:pt x="21" y="29"/>
                        <a:pt x="21" y="28"/>
                        <a:pt x="20" y="28"/>
                      </a:cubicBezTo>
                      <a:cubicBezTo>
                        <a:pt x="21" y="28"/>
                        <a:pt x="21" y="29"/>
                        <a:pt x="22" y="29"/>
                      </a:cubicBezTo>
                      <a:cubicBezTo>
                        <a:pt x="22" y="29"/>
                        <a:pt x="21" y="29"/>
                        <a:pt x="21" y="29"/>
                      </a:cubicBezTo>
                      <a:close/>
                      <a:moveTo>
                        <a:pt x="21" y="29"/>
                      </a:moveTo>
                      <a:cubicBezTo>
                        <a:pt x="22" y="30"/>
                        <a:pt x="22" y="30"/>
                        <a:pt x="22" y="31"/>
                      </a:cubicBezTo>
                      <a:cubicBezTo>
                        <a:pt x="22" y="30"/>
                        <a:pt x="22" y="30"/>
                        <a:pt x="21" y="29"/>
                      </a:cubicBezTo>
                      <a:close/>
                      <a:moveTo>
                        <a:pt x="27" y="50"/>
                      </a:moveTo>
                      <a:cubicBezTo>
                        <a:pt x="27" y="50"/>
                        <a:pt x="27" y="50"/>
                        <a:pt x="27" y="50"/>
                      </a:cubicBezTo>
                      <a:cubicBezTo>
                        <a:pt x="27" y="50"/>
                        <a:pt x="27" y="50"/>
                        <a:pt x="28" y="50"/>
                      </a:cubicBezTo>
                      <a:cubicBezTo>
                        <a:pt x="27" y="50"/>
                        <a:pt x="27" y="50"/>
                        <a:pt x="27" y="50"/>
                      </a:cubicBezTo>
                      <a:close/>
                      <a:moveTo>
                        <a:pt x="39" y="26"/>
                      </a:moveTo>
                      <a:cubicBezTo>
                        <a:pt x="40" y="27"/>
                        <a:pt x="40" y="27"/>
                        <a:pt x="40" y="27"/>
                      </a:cubicBezTo>
                      <a:cubicBezTo>
                        <a:pt x="43" y="28"/>
                        <a:pt x="43" y="28"/>
                        <a:pt x="43" y="28"/>
                      </a:cubicBezTo>
                      <a:cubicBezTo>
                        <a:pt x="43" y="28"/>
                        <a:pt x="43" y="28"/>
                        <a:pt x="43" y="28"/>
                      </a:cubicBezTo>
                      <a:cubicBezTo>
                        <a:pt x="40" y="27"/>
                        <a:pt x="40" y="27"/>
                        <a:pt x="40" y="27"/>
                      </a:cubicBezTo>
                      <a:cubicBezTo>
                        <a:pt x="40" y="27"/>
                        <a:pt x="39" y="26"/>
                        <a:pt x="38" y="26"/>
                      </a:cubicBezTo>
                      <a:lnTo>
                        <a:pt x="39" y="26"/>
                      </a:lnTo>
                      <a:close/>
                      <a:moveTo>
                        <a:pt x="43" y="51"/>
                      </a:moveTo>
                      <a:cubicBezTo>
                        <a:pt x="43" y="51"/>
                        <a:pt x="43" y="51"/>
                        <a:pt x="43" y="51"/>
                      </a:cubicBezTo>
                      <a:cubicBezTo>
                        <a:pt x="42" y="51"/>
                        <a:pt x="42" y="52"/>
                        <a:pt x="42" y="52"/>
                      </a:cubicBezTo>
                      <a:cubicBezTo>
                        <a:pt x="42" y="51"/>
                        <a:pt x="42" y="51"/>
                        <a:pt x="43" y="51"/>
                      </a:cubicBezTo>
                      <a:cubicBezTo>
                        <a:pt x="43" y="51"/>
                        <a:pt x="43" y="51"/>
                        <a:pt x="43" y="51"/>
                      </a:cubicBezTo>
                      <a:close/>
                      <a:moveTo>
                        <a:pt x="38" y="25"/>
                      </a:moveTo>
                      <a:cubicBezTo>
                        <a:pt x="38" y="25"/>
                        <a:pt x="38" y="26"/>
                        <a:pt x="38" y="26"/>
                      </a:cubicBezTo>
                      <a:cubicBezTo>
                        <a:pt x="38" y="26"/>
                        <a:pt x="38" y="26"/>
                        <a:pt x="38" y="26"/>
                      </a:cubicBezTo>
                      <a:cubicBezTo>
                        <a:pt x="38" y="26"/>
                        <a:pt x="38" y="26"/>
                        <a:pt x="38" y="25"/>
                      </a:cubicBezTo>
                      <a:cubicBezTo>
                        <a:pt x="38" y="25"/>
                        <a:pt x="38" y="25"/>
                        <a:pt x="37" y="25"/>
                      </a:cubicBezTo>
                      <a:lnTo>
                        <a:pt x="38" y="25"/>
                      </a:lnTo>
                      <a:close/>
                      <a:moveTo>
                        <a:pt x="35" y="28"/>
                      </a:moveTo>
                      <a:cubicBezTo>
                        <a:pt x="36" y="28"/>
                        <a:pt x="36" y="28"/>
                        <a:pt x="36" y="28"/>
                      </a:cubicBezTo>
                      <a:cubicBezTo>
                        <a:pt x="36" y="28"/>
                        <a:pt x="35" y="28"/>
                        <a:pt x="34" y="28"/>
                      </a:cubicBezTo>
                      <a:cubicBezTo>
                        <a:pt x="35" y="28"/>
                        <a:pt x="35" y="28"/>
                        <a:pt x="35" y="28"/>
                      </a:cubicBezTo>
                      <a:close/>
                      <a:moveTo>
                        <a:pt x="34" y="38"/>
                      </a:moveTo>
                      <a:cubicBezTo>
                        <a:pt x="34" y="38"/>
                        <a:pt x="34" y="38"/>
                        <a:pt x="34" y="38"/>
                      </a:cubicBezTo>
                      <a:cubicBezTo>
                        <a:pt x="33" y="38"/>
                        <a:pt x="33" y="38"/>
                        <a:pt x="33" y="38"/>
                      </a:cubicBezTo>
                      <a:cubicBezTo>
                        <a:pt x="33" y="38"/>
                        <a:pt x="34" y="38"/>
                        <a:pt x="34" y="38"/>
                      </a:cubicBezTo>
                      <a:close/>
                      <a:moveTo>
                        <a:pt x="33" y="39"/>
                      </a:moveTo>
                      <a:cubicBezTo>
                        <a:pt x="33" y="39"/>
                        <a:pt x="33" y="39"/>
                        <a:pt x="33" y="39"/>
                      </a:cubicBezTo>
                      <a:cubicBezTo>
                        <a:pt x="33" y="39"/>
                        <a:pt x="32" y="39"/>
                        <a:pt x="32" y="39"/>
                      </a:cubicBezTo>
                      <a:cubicBezTo>
                        <a:pt x="32" y="39"/>
                        <a:pt x="33" y="39"/>
                        <a:pt x="33" y="39"/>
                      </a:cubicBezTo>
                      <a:close/>
                      <a:moveTo>
                        <a:pt x="32" y="66"/>
                      </a:moveTo>
                      <a:cubicBezTo>
                        <a:pt x="32" y="66"/>
                        <a:pt x="32" y="66"/>
                        <a:pt x="32" y="66"/>
                      </a:cubicBezTo>
                      <a:cubicBezTo>
                        <a:pt x="32" y="66"/>
                        <a:pt x="32" y="66"/>
                        <a:pt x="32" y="67"/>
                      </a:cubicBezTo>
                      <a:cubicBezTo>
                        <a:pt x="32" y="66"/>
                        <a:pt x="32" y="66"/>
                        <a:pt x="32" y="66"/>
                      </a:cubicBezTo>
                      <a:close/>
                      <a:moveTo>
                        <a:pt x="32" y="50"/>
                      </a:moveTo>
                      <a:cubicBezTo>
                        <a:pt x="32" y="50"/>
                        <a:pt x="31" y="51"/>
                        <a:pt x="31" y="51"/>
                      </a:cubicBezTo>
                      <a:cubicBezTo>
                        <a:pt x="31" y="51"/>
                        <a:pt x="31" y="51"/>
                        <a:pt x="31" y="51"/>
                      </a:cubicBezTo>
                      <a:cubicBezTo>
                        <a:pt x="31" y="51"/>
                        <a:pt x="32" y="50"/>
                        <a:pt x="32" y="49"/>
                      </a:cubicBezTo>
                      <a:lnTo>
                        <a:pt x="32" y="50"/>
                      </a:lnTo>
                      <a:close/>
                      <a:moveTo>
                        <a:pt x="33" y="65"/>
                      </a:moveTo>
                      <a:cubicBezTo>
                        <a:pt x="33" y="65"/>
                        <a:pt x="33" y="65"/>
                        <a:pt x="33" y="65"/>
                      </a:cubicBezTo>
                      <a:cubicBezTo>
                        <a:pt x="33" y="65"/>
                        <a:pt x="33" y="65"/>
                        <a:pt x="33" y="65"/>
                      </a:cubicBezTo>
                      <a:cubicBezTo>
                        <a:pt x="33" y="64"/>
                        <a:pt x="36" y="64"/>
                        <a:pt x="36" y="64"/>
                      </a:cubicBezTo>
                      <a:cubicBezTo>
                        <a:pt x="36" y="64"/>
                        <a:pt x="33" y="65"/>
                        <a:pt x="33" y="65"/>
                      </a:cubicBezTo>
                      <a:cubicBezTo>
                        <a:pt x="33" y="65"/>
                        <a:pt x="33" y="65"/>
                        <a:pt x="33" y="65"/>
                      </a:cubicBezTo>
                      <a:close/>
                      <a:moveTo>
                        <a:pt x="37" y="75"/>
                      </a:moveTo>
                      <a:cubicBezTo>
                        <a:pt x="37" y="73"/>
                        <a:pt x="36" y="73"/>
                        <a:pt x="36" y="73"/>
                      </a:cubicBezTo>
                      <a:cubicBezTo>
                        <a:pt x="35" y="71"/>
                        <a:pt x="35" y="71"/>
                        <a:pt x="35" y="71"/>
                      </a:cubicBezTo>
                      <a:cubicBezTo>
                        <a:pt x="35" y="71"/>
                        <a:pt x="35" y="71"/>
                        <a:pt x="34" y="70"/>
                      </a:cubicBezTo>
                      <a:cubicBezTo>
                        <a:pt x="36" y="72"/>
                        <a:pt x="36" y="72"/>
                        <a:pt x="36" y="72"/>
                      </a:cubicBezTo>
                      <a:cubicBezTo>
                        <a:pt x="37" y="73"/>
                        <a:pt x="37" y="75"/>
                        <a:pt x="37" y="76"/>
                      </a:cubicBezTo>
                      <a:lnTo>
                        <a:pt x="37" y="75"/>
                      </a:lnTo>
                      <a:close/>
                      <a:moveTo>
                        <a:pt x="37" y="78"/>
                      </a:moveTo>
                      <a:cubicBezTo>
                        <a:pt x="38" y="79"/>
                        <a:pt x="38" y="79"/>
                        <a:pt x="38" y="79"/>
                      </a:cubicBezTo>
                      <a:cubicBezTo>
                        <a:pt x="38" y="82"/>
                        <a:pt x="38" y="82"/>
                        <a:pt x="38" y="82"/>
                      </a:cubicBezTo>
                      <a:lnTo>
                        <a:pt x="37" y="78"/>
                      </a:lnTo>
                      <a:close/>
                      <a:moveTo>
                        <a:pt x="38" y="54"/>
                      </a:moveTo>
                      <a:cubicBezTo>
                        <a:pt x="35" y="54"/>
                        <a:pt x="35" y="54"/>
                        <a:pt x="35" y="54"/>
                      </a:cubicBezTo>
                      <a:cubicBezTo>
                        <a:pt x="34" y="54"/>
                        <a:pt x="34" y="54"/>
                        <a:pt x="34" y="54"/>
                      </a:cubicBezTo>
                      <a:cubicBezTo>
                        <a:pt x="34" y="54"/>
                        <a:pt x="34" y="54"/>
                        <a:pt x="34" y="54"/>
                      </a:cubicBezTo>
                      <a:cubicBezTo>
                        <a:pt x="34" y="54"/>
                        <a:pt x="36" y="54"/>
                        <a:pt x="37" y="54"/>
                      </a:cubicBezTo>
                      <a:cubicBezTo>
                        <a:pt x="37" y="54"/>
                        <a:pt x="39" y="53"/>
                        <a:pt x="39" y="52"/>
                      </a:cubicBezTo>
                      <a:cubicBezTo>
                        <a:pt x="39" y="52"/>
                        <a:pt x="40" y="51"/>
                        <a:pt x="41" y="51"/>
                      </a:cubicBezTo>
                      <a:cubicBezTo>
                        <a:pt x="40" y="51"/>
                        <a:pt x="40" y="52"/>
                        <a:pt x="39" y="52"/>
                      </a:cubicBezTo>
                      <a:cubicBezTo>
                        <a:pt x="39" y="53"/>
                        <a:pt x="38" y="54"/>
                        <a:pt x="38" y="54"/>
                      </a:cubicBezTo>
                      <a:close/>
                      <a:moveTo>
                        <a:pt x="43" y="80"/>
                      </a:moveTo>
                      <a:cubicBezTo>
                        <a:pt x="41" y="80"/>
                        <a:pt x="41" y="80"/>
                        <a:pt x="41" y="80"/>
                      </a:cubicBezTo>
                      <a:cubicBezTo>
                        <a:pt x="41" y="80"/>
                        <a:pt x="41" y="82"/>
                        <a:pt x="39" y="82"/>
                      </a:cubicBezTo>
                      <a:cubicBezTo>
                        <a:pt x="39" y="83"/>
                        <a:pt x="39" y="83"/>
                        <a:pt x="39" y="83"/>
                      </a:cubicBezTo>
                      <a:cubicBezTo>
                        <a:pt x="39" y="82"/>
                        <a:pt x="40" y="82"/>
                        <a:pt x="40" y="82"/>
                      </a:cubicBezTo>
                      <a:cubicBezTo>
                        <a:pt x="40" y="82"/>
                        <a:pt x="41" y="80"/>
                        <a:pt x="41" y="80"/>
                      </a:cubicBezTo>
                      <a:cubicBezTo>
                        <a:pt x="44" y="80"/>
                        <a:pt x="44" y="80"/>
                        <a:pt x="44" y="80"/>
                      </a:cubicBezTo>
                      <a:cubicBezTo>
                        <a:pt x="44" y="80"/>
                        <a:pt x="44" y="80"/>
                        <a:pt x="44" y="80"/>
                      </a:cubicBezTo>
                      <a:cubicBezTo>
                        <a:pt x="44" y="80"/>
                        <a:pt x="44" y="80"/>
                        <a:pt x="43" y="80"/>
                      </a:cubicBezTo>
                      <a:close/>
                      <a:moveTo>
                        <a:pt x="44" y="19"/>
                      </a:moveTo>
                      <a:cubicBezTo>
                        <a:pt x="44" y="19"/>
                        <a:pt x="44" y="19"/>
                        <a:pt x="44" y="19"/>
                      </a:cubicBezTo>
                      <a:cubicBezTo>
                        <a:pt x="44" y="19"/>
                        <a:pt x="45" y="19"/>
                        <a:pt x="46" y="20"/>
                      </a:cubicBezTo>
                      <a:cubicBezTo>
                        <a:pt x="48" y="20"/>
                        <a:pt x="48" y="20"/>
                        <a:pt x="48" y="20"/>
                      </a:cubicBezTo>
                      <a:cubicBezTo>
                        <a:pt x="48" y="21"/>
                        <a:pt x="48" y="21"/>
                        <a:pt x="48" y="21"/>
                      </a:cubicBezTo>
                      <a:cubicBezTo>
                        <a:pt x="48" y="21"/>
                        <a:pt x="48" y="21"/>
                        <a:pt x="48" y="21"/>
                      </a:cubicBezTo>
                      <a:cubicBezTo>
                        <a:pt x="47" y="20"/>
                        <a:pt x="47" y="20"/>
                        <a:pt x="47" y="20"/>
                      </a:cubicBezTo>
                      <a:cubicBezTo>
                        <a:pt x="47" y="20"/>
                        <a:pt x="45" y="20"/>
                        <a:pt x="44" y="19"/>
                      </a:cubicBezTo>
                      <a:close/>
                      <a:moveTo>
                        <a:pt x="45" y="82"/>
                      </a:moveTo>
                      <a:cubicBezTo>
                        <a:pt x="46" y="81"/>
                        <a:pt x="46" y="81"/>
                        <a:pt x="46" y="81"/>
                      </a:cubicBezTo>
                      <a:cubicBezTo>
                        <a:pt x="46" y="80"/>
                        <a:pt x="46" y="80"/>
                        <a:pt x="47" y="80"/>
                      </a:cubicBezTo>
                      <a:lnTo>
                        <a:pt x="45" y="82"/>
                      </a:lnTo>
                      <a:close/>
                      <a:moveTo>
                        <a:pt x="47" y="22"/>
                      </a:moveTo>
                      <a:cubicBezTo>
                        <a:pt x="47" y="22"/>
                        <a:pt x="47" y="23"/>
                        <a:pt x="47" y="23"/>
                      </a:cubicBezTo>
                      <a:cubicBezTo>
                        <a:pt x="47" y="23"/>
                        <a:pt x="47" y="22"/>
                        <a:pt x="47" y="22"/>
                      </a:cubicBezTo>
                      <a:close/>
                      <a:moveTo>
                        <a:pt x="49" y="58"/>
                      </a:moveTo>
                      <a:cubicBezTo>
                        <a:pt x="47" y="58"/>
                        <a:pt x="47" y="58"/>
                        <a:pt x="47" y="58"/>
                      </a:cubicBezTo>
                      <a:cubicBezTo>
                        <a:pt x="47" y="58"/>
                        <a:pt x="47" y="58"/>
                        <a:pt x="47" y="58"/>
                      </a:cubicBezTo>
                      <a:cubicBezTo>
                        <a:pt x="49" y="58"/>
                        <a:pt x="49" y="58"/>
                        <a:pt x="49" y="58"/>
                      </a:cubicBezTo>
                      <a:cubicBezTo>
                        <a:pt x="49" y="58"/>
                        <a:pt x="49" y="58"/>
                        <a:pt x="49" y="58"/>
                      </a:cubicBezTo>
                      <a:close/>
                      <a:moveTo>
                        <a:pt x="53" y="20"/>
                      </a:moveTo>
                      <a:cubicBezTo>
                        <a:pt x="53" y="20"/>
                        <a:pt x="53" y="20"/>
                        <a:pt x="53" y="20"/>
                      </a:cubicBezTo>
                      <a:cubicBezTo>
                        <a:pt x="53" y="20"/>
                        <a:pt x="53" y="20"/>
                        <a:pt x="53" y="20"/>
                      </a:cubicBezTo>
                      <a:cubicBezTo>
                        <a:pt x="53" y="20"/>
                        <a:pt x="53" y="20"/>
                        <a:pt x="53" y="20"/>
                      </a:cubicBezTo>
                      <a:close/>
                      <a:moveTo>
                        <a:pt x="52" y="19"/>
                      </a:moveTo>
                      <a:cubicBezTo>
                        <a:pt x="52" y="19"/>
                        <a:pt x="52" y="20"/>
                        <a:pt x="52" y="20"/>
                      </a:cubicBezTo>
                      <a:cubicBezTo>
                        <a:pt x="52" y="20"/>
                        <a:pt x="52" y="20"/>
                        <a:pt x="52" y="20"/>
                      </a:cubicBezTo>
                      <a:lnTo>
                        <a:pt x="52" y="19"/>
                      </a:lnTo>
                      <a:close/>
                      <a:moveTo>
                        <a:pt x="50" y="77"/>
                      </a:moveTo>
                      <a:cubicBezTo>
                        <a:pt x="51" y="75"/>
                        <a:pt x="53" y="74"/>
                        <a:pt x="53" y="74"/>
                      </a:cubicBezTo>
                      <a:cubicBezTo>
                        <a:pt x="54" y="74"/>
                        <a:pt x="54" y="74"/>
                        <a:pt x="55" y="74"/>
                      </a:cubicBezTo>
                      <a:cubicBezTo>
                        <a:pt x="54" y="74"/>
                        <a:pt x="52" y="75"/>
                        <a:pt x="50" y="77"/>
                      </a:cubicBezTo>
                      <a:close/>
                      <a:moveTo>
                        <a:pt x="55" y="23"/>
                      </a:moveTo>
                      <a:cubicBezTo>
                        <a:pt x="55" y="23"/>
                        <a:pt x="54" y="23"/>
                        <a:pt x="55" y="22"/>
                      </a:cubicBezTo>
                      <a:cubicBezTo>
                        <a:pt x="55" y="22"/>
                        <a:pt x="55" y="20"/>
                        <a:pt x="54" y="19"/>
                      </a:cubicBezTo>
                      <a:cubicBezTo>
                        <a:pt x="54" y="19"/>
                        <a:pt x="54" y="19"/>
                        <a:pt x="54" y="19"/>
                      </a:cubicBezTo>
                      <a:cubicBezTo>
                        <a:pt x="54" y="19"/>
                        <a:pt x="54" y="19"/>
                        <a:pt x="54" y="19"/>
                      </a:cubicBezTo>
                      <a:cubicBezTo>
                        <a:pt x="54" y="19"/>
                        <a:pt x="54" y="19"/>
                        <a:pt x="54" y="19"/>
                      </a:cubicBezTo>
                      <a:cubicBezTo>
                        <a:pt x="54" y="19"/>
                        <a:pt x="55" y="19"/>
                        <a:pt x="55" y="21"/>
                      </a:cubicBezTo>
                      <a:cubicBezTo>
                        <a:pt x="55" y="21"/>
                        <a:pt x="54" y="23"/>
                        <a:pt x="55" y="23"/>
                      </a:cubicBezTo>
                      <a:cubicBezTo>
                        <a:pt x="55" y="23"/>
                        <a:pt x="55" y="23"/>
                        <a:pt x="55" y="23"/>
                      </a:cubicBezTo>
                      <a:close/>
                      <a:moveTo>
                        <a:pt x="66" y="22"/>
                      </a:moveTo>
                      <a:cubicBezTo>
                        <a:pt x="66" y="22"/>
                        <a:pt x="66" y="22"/>
                        <a:pt x="67" y="22"/>
                      </a:cubicBezTo>
                      <a:cubicBezTo>
                        <a:pt x="66" y="22"/>
                        <a:pt x="66" y="22"/>
                        <a:pt x="66" y="22"/>
                      </a:cubicBezTo>
                      <a:cubicBezTo>
                        <a:pt x="66" y="22"/>
                        <a:pt x="65" y="22"/>
                        <a:pt x="65" y="22"/>
                      </a:cubicBezTo>
                      <a:cubicBezTo>
                        <a:pt x="65" y="22"/>
                        <a:pt x="66" y="22"/>
                        <a:pt x="66" y="22"/>
                      </a:cubicBezTo>
                      <a:close/>
                      <a:moveTo>
                        <a:pt x="65" y="22"/>
                      </a:moveTo>
                      <a:cubicBezTo>
                        <a:pt x="65" y="22"/>
                        <a:pt x="65" y="22"/>
                        <a:pt x="65" y="22"/>
                      </a:cubicBezTo>
                      <a:cubicBezTo>
                        <a:pt x="65" y="22"/>
                        <a:pt x="64" y="22"/>
                        <a:pt x="64" y="22"/>
                      </a:cubicBezTo>
                      <a:cubicBezTo>
                        <a:pt x="64" y="22"/>
                        <a:pt x="64" y="22"/>
                        <a:pt x="64" y="22"/>
                      </a:cubicBezTo>
                      <a:cubicBezTo>
                        <a:pt x="65" y="22"/>
                        <a:pt x="65" y="22"/>
                        <a:pt x="65" y="22"/>
                      </a:cubicBezTo>
                      <a:close/>
                      <a:moveTo>
                        <a:pt x="58" y="103"/>
                      </a:moveTo>
                      <a:cubicBezTo>
                        <a:pt x="58" y="104"/>
                        <a:pt x="58" y="105"/>
                        <a:pt x="58" y="106"/>
                      </a:cubicBezTo>
                      <a:cubicBezTo>
                        <a:pt x="58" y="105"/>
                        <a:pt x="58" y="104"/>
                        <a:pt x="58" y="103"/>
                      </a:cubicBezTo>
                      <a:close/>
                      <a:moveTo>
                        <a:pt x="58" y="108"/>
                      </a:moveTo>
                      <a:cubicBezTo>
                        <a:pt x="58" y="109"/>
                        <a:pt x="58" y="109"/>
                        <a:pt x="58" y="109"/>
                      </a:cubicBezTo>
                      <a:cubicBezTo>
                        <a:pt x="58" y="109"/>
                        <a:pt x="58" y="108"/>
                        <a:pt x="58" y="107"/>
                      </a:cubicBezTo>
                      <a:cubicBezTo>
                        <a:pt x="58" y="108"/>
                        <a:pt x="58" y="108"/>
                        <a:pt x="58" y="108"/>
                      </a:cubicBezTo>
                      <a:close/>
                      <a:moveTo>
                        <a:pt x="58" y="110"/>
                      </a:moveTo>
                      <a:cubicBezTo>
                        <a:pt x="58" y="110"/>
                        <a:pt x="58" y="111"/>
                        <a:pt x="58" y="111"/>
                      </a:cubicBezTo>
                      <a:cubicBezTo>
                        <a:pt x="58" y="112"/>
                        <a:pt x="58" y="112"/>
                        <a:pt x="58" y="112"/>
                      </a:cubicBezTo>
                      <a:cubicBezTo>
                        <a:pt x="58" y="111"/>
                        <a:pt x="58" y="111"/>
                        <a:pt x="58" y="110"/>
                      </a:cubicBezTo>
                      <a:close/>
                      <a:moveTo>
                        <a:pt x="58" y="23"/>
                      </a:moveTo>
                      <a:cubicBezTo>
                        <a:pt x="58" y="22"/>
                        <a:pt x="58" y="22"/>
                        <a:pt x="58" y="22"/>
                      </a:cubicBezTo>
                      <a:cubicBezTo>
                        <a:pt x="59" y="23"/>
                        <a:pt x="59" y="23"/>
                        <a:pt x="59" y="23"/>
                      </a:cubicBezTo>
                      <a:cubicBezTo>
                        <a:pt x="60" y="23"/>
                        <a:pt x="60" y="23"/>
                        <a:pt x="60" y="23"/>
                      </a:cubicBezTo>
                      <a:cubicBezTo>
                        <a:pt x="60" y="23"/>
                        <a:pt x="60" y="23"/>
                        <a:pt x="60" y="23"/>
                      </a:cubicBezTo>
                      <a:cubicBezTo>
                        <a:pt x="60" y="23"/>
                        <a:pt x="59" y="23"/>
                        <a:pt x="58" y="23"/>
                      </a:cubicBezTo>
                      <a:close/>
                      <a:moveTo>
                        <a:pt x="61" y="22"/>
                      </a:moveTo>
                      <a:cubicBezTo>
                        <a:pt x="60" y="22"/>
                        <a:pt x="60" y="22"/>
                        <a:pt x="60" y="22"/>
                      </a:cubicBezTo>
                      <a:cubicBezTo>
                        <a:pt x="60" y="22"/>
                        <a:pt x="60" y="22"/>
                        <a:pt x="60" y="22"/>
                      </a:cubicBezTo>
                      <a:cubicBezTo>
                        <a:pt x="60" y="22"/>
                        <a:pt x="61" y="22"/>
                        <a:pt x="61" y="22"/>
                      </a:cubicBezTo>
                      <a:cubicBezTo>
                        <a:pt x="61" y="22"/>
                        <a:pt x="61" y="22"/>
                        <a:pt x="61" y="22"/>
                      </a:cubicBezTo>
                      <a:close/>
                      <a:moveTo>
                        <a:pt x="62" y="22"/>
                      </a:moveTo>
                      <a:cubicBezTo>
                        <a:pt x="62" y="22"/>
                        <a:pt x="62" y="22"/>
                        <a:pt x="62" y="22"/>
                      </a:cubicBezTo>
                      <a:cubicBezTo>
                        <a:pt x="62" y="22"/>
                        <a:pt x="62" y="22"/>
                        <a:pt x="62" y="22"/>
                      </a:cubicBezTo>
                      <a:cubicBezTo>
                        <a:pt x="62" y="22"/>
                        <a:pt x="63" y="22"/>
                        <a:pt x="63" y="22"/>
                      </a:cubicBezTo>
                      <a:cubicBezTo>
                        <a:pt x="63" y="22"/>
                        <a:pt x="63" y="22"/>
                        <a:pt x="64" y="22"/>
                      </a:cubicBezTo>
                      <a:cubicBezTo>
                        <a:pt x="63" y="22"/>
                        <a:pt x="63" y="22"/>
                        <a:pt x="63" y="22"/>
                      </a:cubicBezTo>
                      <a:cubicBezTo>
                        <a:pt x="63" y="22"/>
                        <a:pt x="63" y="22"/>
                        <a:pt x="62" y="22"/>
                      </a:cubicBezTo>
                      <a:close/>
                      <a:moveTo>
                        <a:pt x="64" y="84"/>
                      </a:moveTo>
                      <a:cubicBezTo>
                        <a:pt x="64" y="84"/>
                        <a:pt x="63" y="85"/>
                        <a:pt x="63" y="85"/>
                      </a:cubicBezTo>
                      <a:cubicBezTo>
                        <a:pt x="63" y="85"/>
                        <a:pt x="63" y="85"/>
                        <a:pt x="63" y="85"/>
                      </a:cubicBezTo>
                      <a:cubicBezTo>
                        <a:pt x="63" y="85"/>
                        <a:pt x="64" y="84"/>
                        <a:pt x="64" y="84"/>
                      </a:cubicBezTo>
                      <a:close/>
                      <a:moveTo>
                        <a:pt x="62" y="102"/>
                      </a:moveTo>
                      <a:cubicBezTo>
                        <a:pt x="63" y="103"/>
                        <a:pt x="63" y="103"/>
                        <a:pt x="63" y="103"/>
                      </a:cubicBezTo>
                      <a:cubicBezTo>
                        <a:pt x="63" y="102"/>
                        <a:pt x="62" y="102"/>
                        <a:pt x="62" y="102"/>
                      </a:cubicBezTo>
                      <a:close/>
                      <a:moveTo>
                        <a:pt x="67" y="105"/>
                      </a:moveTo>
                      <a:cubicBezTo>
                        <a:pt x="67" y="105"/>
                        <a:pt x="67" y="104"/>
                        <a:pt x="65" y="103"/>
                      </a:cubicBezTo>
                      <a:cubicBezTo>
                        <a:pt x="64" y="103"/>
                        <a:pt x="64" y="103"/>
                        <a:pt x="63" y="103"/>
                      </a:cubicBezTo>
                      <a:cubicBezTo>
                        <a:pt x="64" y="103"/>
                        <a:pt x="67" y="104"/>
                        <a:pt x="67" y="105"/>
                      </a:cubicBezTo>
                      <a:cubicBezTo>
                        <a:pt x="69" y="107"/>
                        <a:pt x="69" y="107"/>
                        <a:pt x="69" y="107"/>
                      </a:cubicBezTo>
                      <a:lnTo>
                        <a:pt x="67"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5" name="Oval 111">
                  <a:extLst>
                    <a:ext uri="{FF2B5EF4-FFF2-40B4-BE49-F238E27FC236}">
                      <a16:creationId xmlns:a16="http://schemas.microsoft.com/office/drawing/2014/main" id="{D625CA5E-8D3F-4D78-9F4D-82B4398FA0A1}"/>
                    </a:ext>
                  </a:extLst>
                </p:cNvPr>
                <p:cNvSpPr>
                  <a:spLocks noChangeArrowheads="1"/>
                </p:cNvSpPr>
                <p:nvPr/>
              </p:nvSpPr>
              <p:spPr bwMode="auto">
                <a:xfrm>
                  <a:off x="6253163" y="2309813"/>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6" name="Oval 112">
                  <a:extLst>
                    <a:ext uri="{FF2B5EF4-FFF2-40B4-BE49-F238E27FC236}">
                      <a16:creationId xmlns:a16="http://schemas.microsoft.com/office/drawing/2014/main" id="{E67D6D04-9E97-47BE-8CA0-84AD198BB2ED}"/>
                    </a:ext>
                  </a:extLst>
                </p:cNvPr>
                <p:cNvSpPr>
                  <a:spLocks noChangeArrowheads="1"/>
                </p:cNvSpPr>
                <p:nvPr/>
              </p:nvSpPr>
              <p:spPr bwMode="auto">
                <a:xfrm>
                  <a:off x="6253163" y="2316163"/>
                  <a:ext cx="1588"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7" name="Oval 113">
                  <a:extLst>
                    <a:ext uri="{FF2B5EF4-FFF2-40B4-BE49-F238E27FC236}">
                      <a16:creationId xmlns:a16="http://schemas.microsoft.com/office/drawing/2014/main" id="{5280A7B6-2BC8-44C1-A4D1-8DBAB10F0751}"/>
                    </a:ext>
                  </a:extLst>
                </p:cNvPr>
                <p:cNvSpPr>
                  <a:spLocks noChangeArrowheads="1"/>
                </p:cNvSpPr>
                <p:nvPr/>
              </p:nvSpPr>
              <p:spPr bwMode="auto">
                <a:xfrm>
                  <a:off x="6253163" y="2327276"/>
                  <a:ext cx="4763" cy="4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8" name="Oval 114">
                  <a:extLst>
                    <a:ext uri="{FF2B5EF4-FFF2-40B4-BE49-F238E27FC236}">
                      <a16:creationId xmlns:a16="http://schemas.microsoft.com/office/drawing/2014/main" id="{5C456EC3-08A9-4961-80F5-8FF2A3BE9E4E}"/>
                    </a:ext>
                  </a:extLst>
                </p:cNvPr>
                <p:cNvSpPr>
                  <a:spLocks noChangeArrowheads="1"/>
                </p:cNvSpPr>
                <p:nvPr/>
              </p:nvSpPr>
              <p:spPr bwMode="auto">
                <a:xfrm>
                  <a:off x="6249988" y="2335213"/>
                  <a:ext cx="3175" cy="4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19" name="Freeform 115">
                  <a:extLst>
                    <a:ext uri="{FF2B5EF4-FFF2-40B4-BE49-F238E27FC236}">
                      <a16:creationId xmlns:a16="http://schemas.microsoft.com/office/drawing/2014/main" id="{7EC61415-4019-49D1-A82B-F6A74C6C8A89}"/>
                    </a:ext>
                  </a:extLst>
                </p:cNvPr>
                <p:cNvSpPr>
                  <a:spLocks/>
                </p:cNvSpPr>
                <p:nvPr/>
              </p:nvSpPr>
              <p:spPr bwMode="auto">
                <a:xfrm>
                  <a:off x="5983288" y="1531938"/>
                  <a:ext cx="30163" cy="30163"/>
                </a:xfrm>
                <a:custGeom>
                  <a:avLst/>
                  <a:gdLst>
                    <a:gd name="T0" fmla="*/ 4 w 8"/>
                    <a:gd name="T1" fmla="*/ 8 h 8"/>
                    <a:gd name="T2" fmla="*/ 6 w 8"/>
                    <a:gd name="T3" fmla="*/ 7 h 8"/>
                    <a:gd name="T4" fmla="*/ 6 w 8"/>
                    <a:gd name="T5" fmla="*/ 3 h 8"/>
                    <a:gd name="T6" fmla="*/ 2 w 8"/>
                    <a:gd name="T7" fmla="*/ 1 h 8"/>
                    <a:gd name="T8" fmla="*/ 1 w 8"/>
                    <a:gd name="T9" fmla="*/ 3 h 8"/>
                    <a:gd name="T10" fmla="*/ 0 w 8"/>
                    <a:gd name="T11" fmla="*/ 7 h 8"/>
                    <a:gd name="T12" fmla="*/ 3 w 8"/>
                    <a:gd name="T13" fmla="*/ 6 h 8"/>
                    <a:gd name="T14" fmla="*/ 4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8"/>
                      </a:moveTo>
                      <a:cubicBezTo>
                        <a:pt x="4" y="8"/>
                        <a:pt x="6" y="8"/>
                        <a:pt x="6" y="7"/>
                      </a:cubicBezTo>
                      <a:cubicBezTo>
                        <a:pt x="6" y="7"/>
                        <a:pt x="8" y="5"/>
                        <a:pt x="6" y="3"/>
                      </a:cubicBezTo>
                      <a:cubicBezTo>
                        <a:pt x="6" y="3"/>
                        <a:pt x="4" y="0"/>
                        <a:pt x="2" y="1"/>
                      </a:cubicBezTo>
                      <a:cubicBezTo>
                        <a:pt x="2" y="1"/>
                        <a:pt x="0" y="0"/>
                        <a:pt x="1" y="3"/>
                      </a:cubicBezTo>
                      <a:cubicBezTo>
                        <a:pt x="1" y="3"/>
                        <a:pt x="1" y="5"/>
                        <a:pt x="0" y="7"/>
                      </a:cubicBezTo>
                      <a:cubicBezTo>
                        <a:pt x="3" y="6"/>
                        <a:pt x="3" y="6"/>
                        <a:pt x="3" y="6"/>
                      </a:cubicBezTo>
                      <a:lnTo>
                        <a:pt x="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0" name="Freeform 116">
                  <a:extLst>
                    <a:ext uri="{FF2B5EF4-FFF2-40B4-BE49-F238E27FC236}">
                      <a16:creationId xmlns:a16="http://schemas.microsoft.com/office/drawing/2014/main" id="{1492686A-24E9-4CBB-9E2C-CC81C05FE4BB}"/>
                    </a:ext>
                  </a:extLst>
                </p:cNvPr>
                <p:cNvSpPr>
                  <a:spLocks/>
                </p:cNvSpPr>
                <p:nvPr/>
              </p:nvSpPr>
              <p:spPr bwMode="auto">
                <a:xfrm>
                  <a:off x="4781550" y="2474913"/>
                  <a:ext cx="69850" cy="22225"/>
                </a:xfrm>
                <a:custGeom>
                  <a:avLst/>
                  <a:gdLst>
                    <a:gd name="T0" fmla="*/ 17 w 19"/>
                    <a:gd name="T1" fmla="*/ 4 h 6"/>
                    <a:gd name="T2" fmla="*/ 13 w 19"/>
                    <a:gd name="T3" fmla="*/ 2 h 6"/>
                    <a:gd name="T4" fmla="*/ 9 w 19"/>
                    <a:gd name="T5" fmla="*/ 2 h 6"/>
                    <a:gd name="T6" fmla="*/ 4 w 19"/>
                    <a:gd name="T7" fmla="*/ 1 h 6"/>
                    <a:gd name="T8" fmla="*/ 0 w 19"/>
                    <a:gd name="T9" fmla="*/ 1 h 6"/>
                    <a:gd name="T10" fmla="*/ 0 w 19"/>
                    <a:gd name="T11" fmla="*/ 2 h 6"/>
                    <a:gd name="T12" fmla="*/ 3 w 19"/>
                    <a:gd name="T13" fmla="*/ 4 h 6"/>
                    <a:gd name="T14" fmla="*/ 7 w 19"/>
                    <a:gd name="T15" fmla="*/ 4 h 6"/>
                    <a:gd name="T16" fmla="*/ 11 w 19"/>
                    <a:gd name="T17" fmla="*/ 5 h 6"/>
                    <a:gd name="T18" fmla="*/ 17 w 19"/>
                    <a:gd name="T19" fmla="*/ 6 h 6"/>
                    <a:gd name="T20" fmla="*/ 17 w 19"/>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6">
                      <a:moveTo>
                        <a:pt x="17" y="4"/>
                      </a:moveTo>
                      <a:cubicBezTo>
                        <a:pt x="17" y="4"/>
                        <a:pt x="15" y="3"/>
                        <a:pt x="13" y="2"/>
                      </a:cubicBezTo>
                      <a:cubicBezTo>
                        <a:pt x="11" y="1"/>
                        <a:pt x="9" y="2"/>
                        <a:pt x="9" y="2"/>
                      </a:cubicBezTo>
                      <a:cubicBezTo>
                        <a:pt x="4" y="1"/>
                        <a:pt x="4" y="1"/>
                        <a:pt x="4" y="1"/>
                      </a:cubicBezTo>
                      <a:cubicBezTo>
                        <a:pt x="2" y="0"/>
                        <a:pt x="0" y="1"/>
                        <a:pt x="0" y="1"/>
                      </a:cubicBezTo>
                      <a:cubicBezTo>
                        <a:pt x="0" y="2"/>
                        <a:pt x="0" y="2"/>
                        <a:pt x="0" y="2"/>
                      </a:cubicBezTo>
                      <a:cubicBezTo>
                        <a:pt x="3" y="4"/>
                        <a:pt x="3" y="4"/>
                        <a:pt x="3" y="4"/>
                      </a:cubicBezTo>
                      <a:cubicBezTo>
                        <a:pt x="7" y="4"/>
                        <a:pt x="7" y="4"/>
                        <a:pt x="7" y="4"/>
                      </a:cubicBezTo>
                      <a:cubicBezTo>
                        <a:pt x="11" y="5"/>
                        <a:pt x="11" y="5"/>
                        <a:pt x="11" y="5"/>
                      </a:cubicBezTo>
                      <a:cubicBezTo>
                        <a:pt x="11" y="5"/>
                        <a:pt x="15" y="6"/>
                        <a:pt x="17" y="6"/>
                      </a:cubicBezTo>
                      <a:cubicBezTo>
                        <a:pt x="19" y="6"/>
                        <a:pt x="17"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1" name="Freeform 117">
                  <a:extLst>
                    <a:ext uri="{FF2B5EF4-FFF2-40B4-BE49-F238E27FC236}">
                      <a16:creationId xmlns:a16="http://schemas.microsoft.com/office/drawing/2014/main" id="{2853337F-9F01-461A-BA04-055AAC81830D}"/>
                    </a:ext>
                  </a:extLst>
                </p:cNvPr>
                <p:cNvSpPr>
                  <a:spLocks/>
                </p:cNvSpPr>
                <p:nvPr/>
              </p:nvSpPr>
              <p:spPr bwMode="auto">
                <a:xfrm>
                  <a:off x="5070475" y="2786063"/>
                  <a:ext cx="36513" cy="38100"/>
                </a:xfrm>
                <a:custGeom>
                  <a:avLst/>
                  <a:gdLst>
                    <a:gd name="T0" fmla="*/ 7 w 10"/>
                    <a:gd name="T1" fmla="*/ 1 h 10"/>
                    <a:gd name="T2" fmla="*/ 6 w 10"/>
                    <a:gd name="T3" fmla="*/ 3 h 10"/>
                    <a:gd name="T4" fmla="*/ 3 w 10"/>
                    <a:gd name="T5" fmla="*/ 1 h 10"/>
                    <a:gd name="T6" fmla="*/ 2 w 10"/>
                    <a:gd name="T7" fmla="*/ 1 h 10"/>
                    <a:gd name="T8" fmla="*/ 1 w 10"/>
                    <a:gd name="T9" fmla="*/ 3 h 10"/>
                    <a:gd name="T10" fmla="*/ 1 w 10"/>
                    <a:gd name="T11" fmla="*/ 6 h 10"/>
                    <a:gd name="T12" fmla="*/ 3 w 10"/>
                    <a:gd name="T13" fmla="*/ 8 h 10"/>
                    <a:gd name="T14" fmla="*/ 7 w 10"/>
                    <a:gd name="T15" fmla="*/ 10 h 10"/>
                    <a:gd name="T16" fmla="*/ 10 w 10"/>
                    <a:gd name="T17" fmla="*/ 6 h 10"/>
                    <a:gd name="T18" fmla="*/ 9 w 10"/>
                    <a:gd name="T19" fmla="*/ 2 h 10"/>
                    <a:gd name="T20" fmla="*/ 7 w 10"/>
                    <a:gd name="T2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7" y="1"/>
                      </a:moveTo>
                      <a:cubicBezTo>
                        <a:pt x="6" y="1"/>
                        <a:pt x="6" y="3"/>
                        <a:pt x="6" y="3"/>
                      </a:cubicBezTo>
                      <a:cubicBezTo>
                        <a:pt x="3" y="1"/>
                        <a:pt x="3" y="1"/>
                        <a:pt x="3" y="1"/>
                      </a:cubicBezTo>
                      <a:cubicBezTo>
                        <a:pt x="2" y="1"/>
                        <a:pt x="2" y="1"/>
                        <a:pt x="2" y="1"/>
                      </a:cubicBezTo>
                      <a:cubicBezTo>
                        <a:pt x="2" y="1"/>
                        <a:pt x="0" y="1"/>
                        <a:pt x="1" y="3"/>
                      </a:cubicBezTo>
                      <a:cubicBezTo>
                        <a:pt x="1" y="6"/>
                        <a:pt x="1" y="6"/>
                        <a:pt x="1" y="6"/>
                      </a:cubicBezTo>
                      <a:cubicBezTo>
                        <a:pt x="1" y="6"/>
                        <a:pt x="3" y="7"/>
                        <a:pt x="3" y="8"/>
                      </a:cubicBezTo>
                      <a:cubicBezTo>
                        <a:pt x="3" y="9"/>
                        <a:pt x="6" y="10"/>
                        <a:pt x="7" y="10"/>
                      </a:cubicBezTo>
                      <a:cubicBezTo>
                        <a:pt x="8" y="9"/>
                        <a:pt x="10" y="7"/>
                        <a:pt x="10" y="6"/>
                      </a:cubicBezTo>
                      <a:cubicBezTo>
                        <a:pt x="9" y="4"/>
                        <a:pt x="9" y="2"/>
                        <a:pt x="9" y="2"/>
                      </a:cubicBezTo>
                      <a:cubicBezTo>
                        <a:pt x="9" y="2"/>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2" name="Freeform 118">
                  <a:extLst>
                    <a:ext uri="{FF2B5EF4-FFF2-40B4-BE49-F238E27FC236}">
                      <a16:creationId xmlns:a16="http://schemas.microsoft.com/office/drawing/2014/main" id="{5CE6ABAE-019A-454B-A86A-9B5CD77691C9}"/>
                    </a:ext>
                  </a:extLst>
                </p:cNvPr>
                <p:cNvSpPr>
                  <a:spLocks/>
                </p:cNvSpPr>
                <p:nvPr/>
              </p:nvSpPr>
              <p:spPr bwMode="auto">
                <a:xfrm>
                  <a:off x="6057900" y="1768476"/>
                  <a:ext cx="46038" cy="41275"/>
                </a:xfrm>
                <a:custGeom>
                  <a:avLst/>
                  <a:gdLst>
                    <a:gd name="T0" fmla="*/ 12 w 12"/>
                    <a:gd name="T1" fmla="*/ 7 h 11"/>
                    <a:gd name="T2" fmla="*/ 9 w 12"/>
                    <a:gd name="T3" fmla="*/ 4 h 11"/>
                    <a:gd name="T4" fmla="*/ 5 w 12"/>
                    <a:gd name="T5" fmla="*/ 2 h 11"/>
                    <a:gd name="T6" fmla="*/ 5 w 12"/>
                    <a:gd name="T7" fmla="*/ 0 h 11"/>
                    <a:gd name="T8" fmla="*/ 3 w 12"/>
                    <a:gd name="T9" fmla="*/ 3 h 11"/>
                    <a:gd name="T10" fmla="*/ 1 w 12"/>
                    <a:gd name="T11" fmla="*/ 6 h 11"/>
                    <a:gd name="T12" fmla="*/ 0 w 12"/>
                    <a:gd name="T13" fmla="*/ 8 h 11"/>
                    <a:gd name="T14" fmla="*/ 2 w 12"/>
                    <a:gd name="T15" fmla="*/ 8 h 11"/>
                    <a:gd name="T16" fmla="*/ 5 w 12"/>
                    <a:gd name="T17" fmla="*/ 9 h 11"/>
                    <a:gd name="T18" fmla="*/ 8 w 12"/>
                    <a:gd name="T19" fmla="*/ 7 h 11"/>
                    <a:gd name="T20" fmla="*/ 11 w 12"/>
                    <a:gd name="T21" fmla="*/ 8 h 11"/>
                    <a:gd name="T22" fmla="*/ 12 w 12"/>
                    <a:gd name="T23"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12" y="7"/>
                      </a:moveTo>
                      <a:cubicBezTo>
                        <a:pt x="12" y="7"/>
                        <a:pt x="11" y="5"/>
                        <a:pt x="9" y="4"/>
                      </a:cubicBezTo>
                      <a:cubicBezTo>
                        <a:pt x="9" y="4"/>
                        <a:pt x="7" y="2"/>
                        <a:pt x="5" y="2"/>
                      </a:cubicBezTo>
                      <a:cubicBezTo>
                        <a:pt x="5" y="0"/>
                        <a:pt x="5" y="0"/>
                        <a:pt x="5" y="0"/>
                      </a:cubicBezTo>
                      <a:cubicBezTo>
                        <a:pt x="3" y="3"/>
                        <a:pt x="3" y="3"/>
                        <a:pt x="3" y="3"/>
                      </a:cubicBezTo>
                      <a:cubicBezTo>
                        <a:pt x="3" y="3"/>
                        <a:pt x="0" y="3"/>
                        <a:pt x="1" y="6"/>
                      </a:cubicBezTo>
                      <a:cubicBezTo>
                        <a:pt x="0" y="8"/>
                        <a:pt x="0" y="8"/>
                        <a:pt x="0" y="8"/>
                      </a:cubicBezTo>
                      <a:cubicBezTo>
                        <a:pt x="0" y="8"/>
                        <a:pt x="3" y="7"/>
                        <a:pt x="2" y="8"/>
                      </a:cubicBezTo>
                      <a:cubicBezTo>
                        <a:pt x="2" y="8"/>
                        <a:pt x="3" y="11"/>
                        <a:pt x="5" y="9"/>
                      </a:cubicBezTo>
                      <a:cubicBezTo>
                        <a:pt x="8" y="7"/>
                        <a:pt x="8" y="7"/>
                        <a:pt x="8" y="7"/>
                      </a:cubicBezTo>
                      <a:cubicBezTo>
                        <a:pt x="11" y="8"/>
                        <a:pt x="11" y="8"/>
                        <a:pt x="11" y="8"/>
                      </a:cubicBezTo>
                      <a:lnTo>
                        <a:pt x="1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3" name="Oval 119">
                  <a:extLst>
                    <a:ext uri="{FF2B5EF4-FFF2-40B4-BE49-F238E27FC236}">
                      <a16:creationId xmlns:a16="http://schemas.microsoft.com/office/drawing/2014/main" id="{CEC2CDC9-89AF-44D3-B222-FF3686671B3E}"/>
                    </a:ext>
                  </a:extLst>
                </p:cNvPr>
                <p:cNvSpPr>
                  <a:spLocks noChangeArrowheads="1"/>
                </p:cNvSpPr>
                <p:nvPr/>
              </p:nvSpPr>
              <p:spPr bwMode="auto">
                <a:xfrm>
                  <a:off x="4851400" y="2489201"/>
                  <a:ext cx="12700"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4" name="Oval 120">
                  <a:extLst>
                    <a:ext uri="{FF2B5EF4-FFF2-40B4-BE49-F238E27FC236}">
                      <a16:creationId xmlns:a16="http://schemas.microsoft.com/office/drawing/2014/main" id="{D85561F4-4445-42A8-BEC0-4F056688568D}"/>
                    </a:ext>
                  </a:extLst>
                </p:cNvPr>
                <p:cNvSpPr>
                  <a:spLocks noChangeArrowheads="1"/>
                </p:cNvSpPr>
                <p:nvPr/>
              </p:nvSpPr>
              <p:spPr bwMode="auto">
                <a:xfrm>
                  <a:off x="5126038" y="2997201"/>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5" name="Freeform 121">
                  <a:extLst>
                    <a:ext uri="{FF2B5EF4-FFF2-40B4-BE49-F238E27FC236}">
                      <a16:creationId xmlns:a16="http://schemas.microsoft.com/office/drawing/2014/main" id="{EF699C0D-DDE7-47A4-AFF1-8A4CF8E96E9E}"/>
                    </a:ext>
                  </a:extLst>
                </p:cNvPr>
                <p:cNvSpPr>
                  <a:spLocks noEditPoints="1"/>
                </p:cNvSpPr>
                <p:nvPr/>
              </p:nvSpPr>
              <p:spPr bwMode="auto">
                <a:xfrm>
                  <a:off x="4806950" y="2373313"/>
                  <a:ext cx="79375" cy="90488"/>
                </a:xfrm>
                <a:custGeom>
                  <a:avLst/>
                  <a:gdLst>
                    <a:gd name="T0" fmla="*/ 4 w 21"/>
                    <a:gd name="T1" fmla="*/ 21 h 24"/>
                    <a:gd name="T2" fmla="*/ 7 w 21"/>
                    <a:gd name="T3" fmla="*/ 22 h 24"/>
                    <a:gd name="T4" fmla="*/ 8 w 21"/>
                    <a:gd name="T5" fmla="*/ 23 h 24"/>
                    <a:gd name="T6" fmla="*/ 10 w 21"/>
                    <a:gd name="T7" fmla="*/ 23 h 24"/>
                    <a:gd name="T8" fmla="*/ 11 w 21"/>
                    <a:gd name="T9" fmla="*/ 24 h 24"/>
                    <a:gd name="T10" fmla="*/ 13 w 21"/>
                    <a:gd name="T11" fmla="*/ 23 h 24"/>
                    <a:gd name="T12" fmla="*/ 14 w 21"/>
                    <a:gd name="T13" fmla="*/ 20 h 24"/>
                    <a:gd name="T14" fmla="*/ 16 w 21"/>
                    <a:gd name="T15" fmla="*/ 18 h 24"/>
                    <a:gd name="T16" fmla="*/ 16 w 21"/>
                    <a:gd name="T17" fmla="*/ 16 h 24"/>
                    <a:gd name="T18" fmla="*/ 18 w 21"/>
                    <a:gd name="T19" fmla="*/ 15 h 24"/>
                    <a:gd name="T20" fmla="*/ 19 w 21"/>
                    <a:gd name="T21" fmla="*/ 14 h 24"/>
                    <a:gd name="T22" fmla="*/ 17 w 21"/>
                    <a:gd name="T23" fmla="*/ 12 h 24"/>
                    <a:gd name="T24" fmla="*/ 17 w 21"/>
                    <a:gd name="T25" fmla="*/ 11 h 24"/>
                    <a:gd name="T26" fmla="*/ 17 w 21"/>
                    <a:gd name="T27" fmla="*/ 9 h 24"/>
                    <a:gd name="T28" fmla="*/ 19 w 21"/>
                    <a:gd name="T29" fmla="*/ 7 h 24"/>
                    <a:gd name="T30" fmla="*/ 20 w 21"/>
                    <a:gd name="T31" fmla="*/ 7 h 24"/>
                    <a:gd name="T32" fmla="*/ 17 w 21"/>
                    <a:gd name="T33" fmla="*/ 6 h 24"/>
                    <a:gd name="T34" fmla="*/ 21 w 21"/>
                    <a:gd name="T35" fmla="*/ 5 h 24"/>
                    <a:gd name="T36" fmla="*/ 20 w 21"/>
                    <a:gd name="T37" fmla="*/ 4 h 24"/>
                    <a:gd name="T38" fmla="*/ 18 w 21"/>
                    <a:gd name="T39" fmla="*/ 2 h 24"/>
                    <a:gd name="T40" fmla="*/ 15 w 21"/>
                    <a:gd name="T41" fmla="*/ 1 h 24"/>
                    <a:gd name="T42" fmla="*/ 13 w 21"/>
                    <a:gd name="T43" fmla="*/ 3 h 24"/>
                    <a:gd name="T44" fmla="*/ 11 w 21"/>
                    <a:gd name="T45" fmla="*/ 6 h 24"/>
                    <a:gd name="T46" fmla="*/ 9 w 21"/>
                    <a:gd name="T47" fmla="*/ 8 h 24"/>
                    <a:gd name="T48" fmla="*/ 6 w 21"/>
                    <a:gd name="T49" fmla="*/ 10 h 24"/>
                    <a:gd name="T50" fmla="*/ 5 w 21"/>
                    <a:gd name="T51" fmla="*/ 13 h 24"/>
                    <a:gd name="T52" fmla="*/ 5 w 21"/>
                    <a:gd name="T53" fmla="*/ 14 h 24"/>
                    <a:gd name="T54" fmla="*/ 2 w 21"/>
                    <a:gd name="T55" fmla="*/ 14 h 24"/>
                    <a:gd name="T56" fmla="*/ 1 w 21"/>
                    <a:gd name="T57" fmla="*/ 17 h 24"/>
                    <a:gd name="T58" fmla="*/ 1 w 21"/>
                    <a:gd name="T59" fmla="*/ 18 h 24"/>
                    <a:gd name="T60" fmla="*/ 1 w 21"/>
                    <a:gd name="T61" fmla="*/ 20 h 24"/>
                    <a:gd name="T62" fmla="*/ 4 w 21"/>
                    <a:gd name="T63" fmla="*/ 21 h 24"/>
                    <a:gd name="T64" fmla="*/ 8 w 21"/>
                    <a:gd name="T65" fmla="*/ 13 h 24"/>
                    <a:gd name="T66" fmla="*/ 9 w 21"/>
                    <a:gd name="T67" fmla="*/ 13 h 24"/>
                    <a:gd name="T68" fmla="*/ 9 w 21"/>
                    <a:gd name="T69" fmla="*/ 13 h 24"/>
                    <a:gd name="T70" fmla="*/ 9 w 21"/>
                    <a:gd name="T71" fmla="*/ 13 h 24"/>
                    <a:gd name="T72" fmla="*/ 7 w 21"/>
                    <a:gd name="T73" fmla="*/ 14 h 24"/>
                    <a:gd name="T74" fmla="*/ 8 w 21"/>
                    <a:gd name="T75" fmla="*/ 13 h 24"/>
                    <a:gd name="T76" fmla="*/ 4 w 21"/>
                    <a:gd name="T77" fmla="*/ 14 h 24"/>
                    <a:gd name="T78" fmla="*/ 4 w 21"/>
                    <a:gd name="T79" fmla="*/ 15 h 24"/>
                    <a:gd name="T80" fmla="*/ 4 w 21"/>
                    <a:gd name="T81"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24">
                      <a:moveTo>
                        <a:pt x="4" y="21"/>
                      </a:moveTo>
                      <a:cubicBezTo>
                        <a:pt x="4" y="22"/>
                        <a:pt x="6" y="22"/>
                        <a:pt x="7" y="22"/>
                      </a:cubicBezTo>
                      <a:cubicBezTo>
                        <a:pt x="7" y="22"/>
                        <a:pt x="9" y="22"/>
                        <a:pt x="8" y="23"/>
                      </a:cubicBezTo>
                      <a:cubicBezTo>
                        <a:pt x="10" y="23"/>
                        <a:pt x="10" y="23"/>
                        <a:pt x="10" y="23"/>
                      </a:cubicBezTo>
                      <a:cubicBezTo>
                        <a:pt x="11" y="24"/>
                        <a:pt x="11" y="24"/>
                        <a:pt x="11" y="24"/>
                      </a:cubicBezTo>
                      <a:cubicBezTo>
                        <a:pt x="11" y="24"/>
                        <a:pt x="13" y="23"/>
                        <a:pt x="13" y="23"/>
                      </a:cubicBezTo>
                      <a:cubicBezTo>
                        <a:pt x="13" y="22"/>
                        <a:pt x="14" y="20"/>
                        <a:pt x="14" y="20"/>
                      </a:cubicBezTo>
                      <a:cubicBezTo>
                        <a:pt x="14" y="20"/>
                        <a:pt x="15" y="18"/>
                        <a:pt x="16" y="18"/>
                      </a:cubicBezTo>
                      <a:cubicBezTo>
                        <a:pt x="16" y="16"/>
                        <a:pt x="16" y="16"/>
                        <a:pt x="16" y="16"/>
                      </a:cubicBezTo>
                      <a:cubicBezTo>
                        <a:pt x="16" y="16"/>
                        <a:pt x="17" y="15"/>
                        <a:pt x="18" y="15"/>
                      </a:cubicBezTo>
                      <a:cubicBezTo>
                        <a:pt x="18" y="15"/>
                        <a:pt x="19" y="14"/>
                        <a:pt x="19" y="14"/>
                      </a:cubicBezTo>
                      <a:cubicBezTo>
                        <a:pt x="19" y="13"/>
                        <a:pt x="18" y="12"/>
                        <a:pt x="17" y="12"/>
                      </a:cubicBezTo>
                      <a:cubicBezTo>
                        <a:pt x="16" y="12"/>
                        <a:pt x="16" y="12"/>
                        <a:pt x="17" y="11"/>
                      </a:cubicBezTo>
                      <a:cubicBezTo>
                        <a:pt x="17" y="9"/>
                        <a:pt x="17" y="9"/>
                        <a:pt x="17" y="9"/>
                      </a:cubicBezTo>
                      <a:cubicBezTo>
                        <a:pt x="18" y="9"/>
                        <a:pt x="19" y="7"/>
                        <a:pt x="19" y="7"/>
                      </a:cubicBezTo>
                      <a:cubicBezTo>
                        <a:pt x="19" y="7"/>
                        <a:pt x="20" y="7"/>
                        <a:pt x="20" y="7"/>
                      </a:cubicBezTo>
                      <a:cubicBezTo>
                        <a:pt x="17" y="6"/>
                        <a:pt x="17" y="6"/>
                        <a:pt x="17" y="6"/>
                      </a:cubicBezTo>
                      <a:cubicBezTo>
                        <a:pt x="21" y="5"/>
                        <a:pt x="21" y="5"/>
                        <a:pt x="21" y="5"/>
                      </a:cubicBezTo>
                      <a:cubicBezTo>
                        <a:pt x="21" y="5"/>
                        <a:pt x="21" y="5"/>
                        <a:pt x="20" y="4"/>
                      </a:cubicBezTo>
                      <a:cubicBezTo>
                        <a:pt x="20" y="4"/>
                        <a:pt x="18" y="2"/>
                        <a:pt x="18" y="2"/>
                      </a:cubicBezTo>
                      <a:cubicBezTo>
                        <a:pt x="17" y="1"/>
                        <a:pt x="17" y="0"/>
                        <a:pt x="15" y="1"/>
                      </a:cubicBezTo>
                      <a:cubicBezTo>
                        <a:pt x="15" y="1"/>
                        <a:pt x="14" y="2"/>
                        <a:pt x="13" y="3"/>
                      </a:cubicBezTo>
                      <a:cubicBezTo>
                        <a:pt x="11" y="6"/>
                        <a:pt x="11" y="6"/>
                        <a:pt x="11" y="6"/>
                      </a:cubicBezTo>
                      <a:cubicBezTo>
                        <a:pt x="11" y="6"/>
                        <a:pt x="10" y="7"/>
                        <a:pt x="9" y="8"/>
                      </a:cubicBezTo>
                      <a:cubicBezTo>
                        <a:pt x="8" y="8"/>
                        <a:pt x="6" y="10"/>
                        <a:pt x="6" y="10"/>
                      </a:cubicBezTo>
                      <a:cubicBezTo>
                        <a:pt x="5" y="13"/>
                        <a:pt x="5" y="13"/>
                        <a:pt x="5" y="13"/>
                      </a:cubicBezTo>
                      <a:cubicBezTo>
                        <a:pt x="5" y="14"/>
                        <a:pt x="5" y="14"/>
                        <a:pt x="5" y="14"/>
                      </a:cubicBezTo>
                      <a:cubicBezTo>
                        <a:pt x="2" y="14"/>
                        <a:pt x="2" y="14"/>
                        <a:pt x="2" y="14"/>
                      </a:cubicBezTo>
                      <a:cubicBezTo>
                        <a:pt x="2" y="14"/>
                        <a:pt x="0" y="15"/>
                        <a:pt x="1" y="17"/>
                      </a:cubicBezTo>
                      <a:cubicBezTo>
                        <a:pt x="1" y="18"/>
                        <a:pt x="1" y="18"/>
                        <a:pt x="1" y="18"/>
                      </a:cubicBezTo>
                      <a:cubicBezTo>
                        <a:pt x="1" y="18"/>
                        <a:pt x="0" y="19"/>
                        <a:pt x="1" y="20"/>
                      </a:cubicBezTo>
                      <a:cubicBezTo>
                        <a:pt x="2" y="20"/>
                        <a:pt x="4" y="21"/>
                        <a:pt x="4" y="21"/>
                      </a:cubicBezTo>
                      <a:close/>
                      <a:moveTo>
                        <a:pt x="8" y="13"/>
                      </a:moveTo>
                      <a:cubicBezTo>
                        <a:pt x="9" y="13"/>
                        <a:pt x="9" y="13"/>
                        <a:pt x="9" y="13"/>
                      </a:cubicBezTo>
                      <a:cubicBezTo>
                        <a:pt x="9" y="13"/>
                        <a:pt x="9" y="13"/>
                        <a:pt x="9" y="13"/>
                      </a:cubicBezTo>
                      <a:cubicBezTo>
                        <a:pt x="9" y="13"/>
                        <a:pt x="9" y="13"/>
                        <a:pt x="9" y="13"/>
                      </a:cubicBezTo>
                      <a:cubicBezTo>
                        <a:pt x="8" y="13"/>
                        <a:pt x="7" y="14"/>
                        <a:pt x="7" y="14"/>
                      </a:cubicBezTo>
                      <a:cubicBezTo>
                        <a:pt x="7" y="14"/>
                        <a:pt x="8" y="13"/>
                        <a:pt x="8" y="13"/>
                      </a:cubicBezTo>
                      <a:close/>
                      <a:moveTo>
                        <a:pt x="4" y="14"/>
                      </a:moveTo>
                      <a:cubicBezTo>
                        <a:pt x="4" y="14"/>
                        <a:pt x="4" y="15"/>
                        <a:pt x="4" y="15"/>
                      </a:cubicBezTo>
                      <a:cubicBezTo>
                        <a:pt x="4" y="15"/>
                        <a:pt x="4" y="14"/>
                        <a:pt x="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6" name="Oval 122">
                  <a:extLst>
                    <a:ext uri="{FF2B5EF4-FFF2-40B4-BE49-F238E27FC236}">
                      <a16:creationId xmlns:a16="http://schemas.microsoft.com/office/drawing/2014/main" id="{F2C8E81F-BC86-4A69-8EF7-76D8C4BDBD80}"/>
                    </a:ext>
                  </a:extLst>
                </p:cNvPr>
                <p:cNvSpPr>
                  <a:spLocks noChangeArrowheads="1"/>
                </p:cNvSpPr>
                <p:nvPr/>
              </p:nvSpPr>
              <p:spPr bwMode="auto">
                <a:xfrm>
                  <a:off x="5145088" y="2493963"/>
                  <a:ext cx="11113"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7" name="Freeform 123">
                  <a:extLst>
                    <a:ext uri="{FF2B5EF4-FFF2-40B4-BE49-F238E27FC236}">
                      <a16:creationId xmlns:a16="http://schemas.microsoft.com/office/drawing/2014/main" id="{EC796D45-1061-47F6-8934-D4234CD4A810}"/>
                    </a:ext>
                  </a:extLst>
                </p:cNvPr>
                <p:cNvSpPr>
                  <a:spLocks/>
                </p:cNvSpPr>
                <p:nvPr/>
              </p:nvSpPr>
              <p:spPr bwMode="auto">
                <a:xfrm>
                  <a:off x="4840288" y="2535238"/>
                  <a:ext cx="301625" cy="244475"/>
                </a:xfrm>
                <a:custGeom>
                  <a:avLst/>
                  <a:gdLst>
                    <a:gd name="T0" fmla="*/ 71 w 80"/>
                    <a:gd name="T1" fmla="*/ 23 h 65"/>
                    <a:gd name="T2" fmla="*/ 69 w 80"/>
                    <a:gd name="T3" fmla="*/ 19 h 65"/>
                    <a:gd name="T4" fmla="*/ 64 w 80"/>
                    <a:gd name="T5" fmla="*/ 11 h 65"/>
                    <a:gd name="T6" fmla="*/ 60 w 80"/>
                    <a:gd name="T7" fmla="*/ 7 h 65"/>
                    <a:gd name="T8" fmla="*/ 58 w 80"/>
                    <a:gd name="T9" fmla="*/ 1 h 65"/>
                    <a:gd name="T10" fmla="*/ 56 w 80"/>
                    <a:gd name="T11" fmla="*/ 7 h 65"/>
                    <a:gd name="T12" fmla="*/ 52 w 80"/>
                    <a:gd name="T13" fmla="*/ 14 h 65"/>
                    <a:gd name="T14" fmla="*/ 47 w 80"/>
                    <a:gd name="T15" fmla="*/ 6 h 65"/>
                    <a:gd name="T16" fmla="*/ 44 w 80"/>
                    <a:gd name="T17" fmla="*/ 3 h 65"/>
                    <a:gd name="T18" fmla="*/ 41 w 80"/>
                    <a:gd name="T19" fmla="*/ 2 h 65"/>
                    <a:gd name="T20" fmla="*/ 40 w 80"/>
                    <a:gd name="T21" fmla="*/ 2 h 65"/>
                    <a:gd name="T22" fmla="*/ 37 w 80"/>
                    <a:gd name="T23" fmla="*/ 1 h 65"/>
                    <a:gd name="T24" fmla="*/ 37 w 80"/>
                    <a:gd name="T25" fmla="*/ 2 h 65"/>
                    <a:gd name="T26" fmla="*/ 34 w 80"/>
                    <a:gd name="T27" fmla="*/ 4 h 65"/>
                    <a:gd name="T28" fmla="*/ 32 w 80"/>
                    <a:gd name="T29" fmla="*/ 7 h 65"/>
                    <a:gd name="T30" fmla="*/ 31 w 80"/>
                    <a:gd name="T31" fmla="*/ 10 h 65"/>
                    <a:gd name="T32" fmla="*/ 27 w 80"/>
                    <a:gd name="T33" fmla="*/ 8 h 65"/>
                    <a:gd name="T34" fmla="*/ 20 w 80"/>
                    <a:gd name="T35" fmla="*/ 14 h 65"/>
                    <a:gd name="T36" fmla="*/ 17 w 80"/>
                    <a:gd name="T37" fmla="*/ 17 h 65"/>
                    <a:gd name="T38" fmla="*/ 10 w 80"/>
                    <a:gd name="T39" fmla="*/ 22 h 65"/>
                    <a:gd name="T40" fmla="*/ 1 w 80"/>
                    <a:gd name="T41" fmla="*/ 26 h 65"/>
                    <a:gd name="T42" fmla="*/ 1 w 80"/>
                    <a:gd name="T43" fmla="*/ 35 h 65"/>
                    <a:gd name="T44" fmla="*/ 5 w 80"/>
                    <a:gd name="T45" fmla="*/ 48 h 65"/>
                    <a:gd name="T46" fmla="*/ 4 w 80"/>
                    <a:gd name="T47" fmla="*/ 55 h 65"/>
                    <a:gd name="T48" fmla="*/ 8 w 80"/>
                    <a:gd name="T49" fmla="*/ 56 h 65"/>
                    <a:gd name="T50" fmla="*/ 13 w 80"/>
                    <a:gd name="T51" fmla="*/ 54 h 65"/>
                    <a:gd name="T52" fmla="*/ 20 w 80"/>
                    <a:gd name="T53" fmla="*/ 54 h 65"/>
                    <a:gd name="T54" fmla="*/ 23 w 80"/>
                    <a:gd name="T55" fmla="*/ 52 h 65"/>
                    <a:gd name="T56" fmla="*/ 35 w 80"/>
                    <a:gd name="T57" fmla="*/ 46 h 65"/>
                    <a:gd name="T58" fmla="*/ 46 w 80"/>
                    <a:gd name="T59" fmla="*/ 53 h 65"/>
                    <a:gd name="T60" fmla="*/ 52 w 80"/>
                    <a:gd name="T61" fmla="*/ 56 h 65"/>
                    <a:gd name="T62" fmla="*/ 57 w 80"/>
                    <a:gd name="T63" fmla="*/ 62 h 65"/>
                    <a:gd name="T64" fmla="*/ 63 w 80"/>
                    <a:gd name="T65" fmla="*/ 63 h 65"/>
                    <a:gd name="T66" fmla="*/ 72 w 80"/>
                    <a:gd name="T67" fmla="*/ 61 h 65"/>
                    <a:gd name="T68" fmla="*/ 73 w 80"/>
                    <a:gd name="T69" fmla="*/ 54 h 65"/>
                    <a:gd name="T70" fmla="*/ 77 w 80"/>
                    <a:gd name="T71" fmla="*/ 47 h 65"/>
                    <a:gd name="T72" fmla="*/ 80 w 80"/>
                    <a:gd name="T7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65">
                      <a:moveTo>
                        <a:pt x="77" y="27"/>
                      </a:moveTo>
                      <a:cubicBezTo>
                        <a:pt x="71" y="23"/>
                        <a:pt x="71" y="23"/>
                        <a:pt x="71" y="23"/>
                      </a:cubicBezTo>
                      <a:cubicBezTo>
                        <a:pt x="71" y="22"/>
                        <a:pt x="71" y="22"/>
                        <a:pt x="71" y="22"/>
                      </a:cubicBezTo>
                      <a:cubicBezTo>
                        <a:pt x="69" y="19"/>
                        <a:pt x="69" y="19"/>
                        <a:pt x="69" y="19"/>
                      </a:cubicBezTo>
                      <a:cubicBezTo>
                        <a:pt x="69" y="19"/>
                        <a:pt x="66" y="16"/>
                        <a:pt x="65" y="15"/>
                      </a:cubicBezTo>
                      <a:cubicBezTo>
                        <a:pt x="65" y="14"/>
                        <a:pt x="64" y="11"/>
                        <a:pt x="64" y="11"/>
                      </a:cubicBezTo>
                      <a:cubicBezTo>
                        <a:pt x="64" y="11"/>
                        <a:pt x="63" y="10"/>
                        <a:pt x="62" y="9"/>
                      </a:cubicBezTo>
                      <a:cubicBezTo>
                        <a:pt x="62" y="7"/>
                        <a:pt x="61" y="7"/>
                        <a:pt x="60" y="7"/>
                      </a:cubicBezTo>
                      <a:cubicBezTo>
                        <a:pt x="59" y="8"/>
                        <a:pt x="59" y="4"/>
                        <a:pt x="59" y="4"/>
                      </a:cubicBezTo>
                      <a:cubicBezTo>
                        <a:pt x="59" y="4"/>
                        <a:pt x="60" y="1"/>
                        <a:pt x="58" y="1"/>
                      </a:cubicBezTo>
                      <a:cubicBezTo>
                        <a:pt x="56" y="0"/>
                        <a:pt x="56" y="2"/>
                        <a:pt x="56" y="2"/>
                      </a:cubicBezTo>
                      <a:cubicBezTo>
                        <a:pt x="56" y="7"/>
                        <a:pt x="56" y="7"/>
                        <a:pt x="56" y="7"/>
                      </a:cubicBezTo>
                      <a:cubicBezTo>
                        <a:pt x="56" y="7"/>
                        <a:pt x="55" y="12"/>
                        <a:pt x="54" y="13"/>
                      </a:cubicBezTo>
                      <a:cubicBezTo>
                        <a:pt x="53" y="14"/>
                        <a:pt x="52" y="14"/>
                        <a:pt x="52" y="14"/>
                      </a:cubicBezTo>
                      <a:cubicBezTo>
                        <a:pt x="52" y="14"/>
                        <a:pt x="45" y="10"/>
                        <a:pt x="45" y="9"/>
                      </a:cubicBezTo>
                      <a:cubicBezTo>
                        <a:pt x="45" y="9"/>
                        <a:pt x="47" y="6"/>
                        <a:pt x="47" y="6"/>
                      </a:cubicBezTo>
                      <a:cubicBezTo>
                        <a:pt x="48" y="6"/>
                        <a:pt x="48" y="5"/>
                        <a:pt x="47" y="4"/>
                      </a:cubicBezTo>
                      <a:cubicBezTo>
                        <a:pt x="47" y="3"/>
                        <a:pt x="44" y="3"/>
                        <a:pt x="44" y="3"/>
                      </a:cubicBezTo>
                      <a:cubicBezTo>
                        <a:pt x="42" y="4"/>
                        <a:pt x="42" y="4"/>
                        <a:pt x="42" y="4"/>
                      </a:cubicBezTo>
                      <a:cubicBezTo>
                        <a:pt x="42" y="4"/>
                        <a:pt x="42" y="3"/>
                        <a:pt x="41" y="2"/>
                      </a:cubicBezTo>
                      <a:cubicBezTo>
                        <a:pt x="40" y="1"/>
                        <a:pt x="40" y="1"/>
                        <a:pt x="40" y="2"/>
                      </a:cubicBezTo>
                      <a:cubicBezTo>
                        <a:pt x="40" y="2"/>
                        <a:pt x="40" y="2"/>
                        <a:pt x="40" y="2"/>
                      </a:cubicBezTo>
                      <a:cubicBezTo>
                        <a:pt x="38" y="2"/>
                        <a:pt x="39" y="2"/>
                        <a:pt x="39" y="2"/>
                      </a:cubicBezTo>
                      <a:cubicBezTo>
                        <a:pt x="40" y="0"/>
                        <a:pt x="38" y="1"/>
                        <a:pt x="37" y="1"/>
                      </a:cubicBezTo>
                      <a:cubicBezTo>
                        <a:pt x="35" y="1"/>
                        <a:pt x="35" y="2"/>
                        <a:pt x="35" y="2"/>
                      </a:cubicBezTo>
                      <a:cubicBezTo>
                        <a:pt x="37" y="2"/>
                        <a:pt x="37" y="2"/>
                        <a:pt x="37" y="2"/>
                      </a:cubicBezTo>
                      <a:cubicBezTo>
                        <a:pt x="37" y="3"/>
                        <a:pt x="36" y="4"/>
                        <a:pt x="36" y="4"/>
                      </a:cubicBezTo>
                      <a:cubicBezTo>
                        <a:pt x="34" y="4"/>
                        <a:pt x="34" y="4"/>
                        <a:pt x="34" y="4"/>
                      </a:cubicBezTo>
                      <a:cubicBezTo>
                        <a:pt x="32" y="4"/>
                        <a:pt x="32" y="6"/>
                        <a:pt x="32" y="6"/>
                      </a:cubicBezTo>
                      <a:cubicBezTo>
                        <a:pt x="32" y="7"/>
                        <a:pt x="32" y="7"/>
                        <a:pt x="32" y="7"/>
                      </a:cubicBezTo>
                      <a:cubicBezTo>
                        <a:pt x="30" y="7"/>
                        <a:pt x="31" y="8"/>
                        <a:pt x="32" y="9"/>
                      </a:cubicBezTo>
                      <a:cubicBezTo>
                        <a:pt x="33" y="9"/>
                        <a:pt x="31" y="10"/>
                        <a:pt x="31" y="10"/>
                      </a:cubicBezTo>
                      <a:cubicBezTo>
                        <a:pt x="31" y="10"/>
                        <a:pt x="30" y="10"/>
                        <a:pt x="29" y="9"/>
                      </a:cubicBezTo>
                      <a:cubicBezTo>
                        <a:pt x="28" y="9"/>
                        <a:pt x="27" y="8"/>
                        <a:pt x="27" y="8"/>
                      </a:cubicBezTo>
                      <a:cubicBezTo>
                        <a:pt x="24" y="7"/>
                        <a:pt x="22" y="12"/>
                        <a:pt x="22" y="12"/>
                      </a:cubicBezTo>
                      <a:cubicBezTo>
                        <a:pt x="20" y="12"/>
                        <a:pt x="20" y="14"/>
                        <a:pt x="20" y="14"/>
                      </a:cubicBezTo>
                      <a:cubicBezTo>
                        <a:pt x="20" y="14"/>
                        <a:pt x="20" y="14"/>
                        <a:pt x="20" y="14"/>
                      </a:cubicBezTo>
                      <a:cubicBezTo>
                        <a:pt x="18" y="14"/>
                        <a:pt x="17" y="16"/>
                        <a:pt x="17" y="17"/>
                      </a:cubicBezTo>
                      <a:cubicBezTo>
                        <a:pt x="18" y="18"/>
                        <a:pt x="15" y="21"/>
                        <a:pt x="15" y="21"/>
                      </a:cubicBezTo>
                      <a:cubicBezTo>
                        <a:pt x="10" y="22"/>
                        <a:pt x="10" y="22"/>
                        <a:pt x="10" y="22"/>
                      </a:cubicBezTo>
                      <a:cubicBezTo>
                        <a:pt x="5" y="22"/>
                        <a:pt x="5" y="22"/>
                        <a:pt x="5" y="22"/>
                      </a:cubicBezTo>
                      <a:cubicBezTo>
                        <a:pt x="5" y="22"/>
                        <a:pt x="2" y="25"/>
                        <a:pt x="1" y="26"/>
                      </a:cubicBezTo>
                      <a:cubicBezTo>
                        <a:pt x="0" y="27"/>
                        <a:pt x="1" y="31"/>
                        <a:pt x="1" y="31"/>
                      </a:cubicBezTo>
                      <a:cubicBezTo>
                        <a:pt x="1" y="32"/>
                        <a:pt x="2" y="34"/>
                        <a:pt x="1" y="35"/>
                      </a:cubicBezTo>
                      <a:cubicBezTo>
                        <a:pt x="0" y="36"/>
                        <a:pt x="3" y="44"/>
                        <a:pt x="4" y="44"/>
                      </a:cubicBezTo>
                      <a:cubicBezTo>
                        <a:pt x="4" y="44"/>
                        <a:pt x="5" y="48"/>
                        <a:pt x="5" y="48"/>
                      </a:cubicBezTo>
                      <a:cubicBezTo>
                        <a:pt x="4" y="52"/>
                        <a:pt x="4" y="52"/>
                        <a:pt x="4" y="52"/>
                      </a:cubicBezTo>
                      <a:cubicBezTo>
                        <a:pt x="1" y="53"/>
                        <a:pt x="4" y="55"/>
                        <a:pt x="4" y="55"/>
                      </a:cubicBezTo>
                      <a:cubicBezTo>
                        <a:pt x="5" y="54"/>
                        <a:pt x="6" y="53"/>
                        <a:pt x="5" y="55"/>
                      </a:cubicBezTo>
                      <a:cubicBezTo>
                        <a:pt x="5" y="56"/>
                        <a:pt x="7" y="56"/>
                        <a:pt x="8" y="56"/>
                      </a:cubicBezTo>
                      <a:cubicBezTo>
                        <a:pt x="10" y="56"/>
                        <a:pt x="10" y="56"/>
                        <a:pt x="11" y="55"/>
                      </a:cubicBezTo>
                      <a:cubicBezTo>
                        <a:pt x="11" y="54"/>
                        <a:pt x="13" y="54"/>
                        <a:pt x="13" y="54"/>
                      </a:cubicBezTo>
                      <a:cubicBezTo>
                        <a:pt x="16" y="54"/>
                        <a:pt x="16" y="54"/>
                        <a:pt x="16" y="54"/>
                      </a:cubicBezTo>
                      <a:cubicBezTo>
                        <a:pt x="16" y="54"/>
                        <a:pt x="19" y="54"/>
                        <a:pt x="20" y="54"/>
                      </a:cubicBezTo>
                      <a:cubicBezTo>
                        <a:pt x="21" y="54"/>
                        <a:pt x="21" y="52"/>
                        <a:pt x="21" y="52"/>
                      </a:cubicBezTo>
                      <a:cubicBezTo>
                        <a:pt x="23" y="52"/>
                        <a:pt x="23" y="52"/>
                        <a:pt x="23" y="52"/>
                      </a:cubicBezTo>
                      <a:cubicBezTo>
                        <a:pt x="28" y="48"/>
                        <a:pt x="28" y="48"/>
                        <a:pt x="28" y="48"/>
                      </a:cubicBezTo>
                      <a:cubicBezTo>
                        <a:pt x="30" y="47"/>
                        <a:pt x="35" y="46"/>
                        <a:pt x="35" y="46"/>
                      </a:cubicBezTo>
                      <a:cubicBezTo>
                        <a:pt x="41" y="47"/>
                        <a:pt x="43" y="50"/>
                        <a:pt x="43" y="50"/>
                      </a:cubicBezTo>
                      <a:cubicBezTo>
                        <a:pt x="46" y="53"/>
                        <a:pt x="46" y="53"/>
                        <a:pt x="46" y="53"/>
                      </a:cubicBezTo>
                      <a:cubicBezTo>
                        <a:pt x="50" y="53"/>
                        <a:pt x="50" y="53"/>
                        <a:pt x="50" y="53"/>
                      </a:cubicBezTo>
                      <a:cubicBezTo>
                        <a:pt x="52" y="56"/>
                        <a:pt x="52" y="56"/>
                        <a:pt x="52" y="56"/>
                      </a:cubicBezTo>
                      <a:cubicBezTo>
                        <a:pt x="52" y="59"/>
                        <a:pt x="54" y="62"/>
                        <a:pt x="54" y="62"/>
                      </a:cubicBezTo>
                      <a:cubicBezTo>
                        <a:pt x="57" y="62"/>
                        <a:pt x="57" y="62"/>
                        <a:pt x="57" y="62"/>
                      </a:cubicBezTo>
                      <a:cubicBezTo>
                        <a:pt x="57" y="62"/>
                        <a:pt x="59" y="63"/>
                        <a:pt x="60" y="63"/>
                      </a:cubicBezTo>
                      <a:cubicBezTo>
                        <a:pt x="61" y="62"/>
                        <a:pt x="62" y="61"/>
                        <a:pt x="63" y="63"/>
                      </a:cubicBezTo>
                      <a:cubicBezTo>
                        <a:pt x="64" y="64"/>
                        <a:pt x="65" y="65"/>
                        <a:pt x="65" y="65"/>
                      </a:cubicBezTo>
                      <a:cubicBezTo>
                        <a:pt x="65" y="65"/>
                        <a:pt x="71" y="62"/>
                        <a:pt x="72" y="61"/>
                      </a:cubicBezTo>
                      <a:cubicBezTo>
                        <a:pt x="74" y="60"/>
                        <a:pt x="73" y="59"/>
                        <a:pt x="72" y="57"/>
                      </a:cubicBezTo>
                      <a:cubicBezTo>
                        <a:pt x="72" y="55"/>
                        <a:pt x="72" y="54"/>
                        <a:pt x="73" y="54"/>
                      </a:cubicBezTo>
                      <a:cubicBezTo>
                        <a:pt x="74" y="53"/>
                        <a:pt x="75" y="49"/>
                        <a:pt x="75" y="49"/>
                      </a:cubicBezTo>
                      <a:cubicBezTo>
                        <a:pt x="77" y="47"/>
                        <a:pt x="77" y="47"/>
                        <a:pt x="77" y="47"/>
                      </a:cubicBezTo>
                      <a:cubicBezTo>
                        <a:pt x="79" y="46"/>
                        <a:pt x="80" y="43"/>
                        <a:pt x="80" y="43"/>
                      </a:cubicBezTo>
                      <a:cubicBezTo>
                        <a:pt x="80" y="43"/>
                        <a:pt x="80" y="37"/>
                        <a:pt x="80" y="33"/>
                      </a:cubicBezTo>
                      <a:cubicBezTo>
                        <a:pt x="79" y="30"/>
                        <a:pt x="77" y="27"/>
                        <a:pt x="7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8" name="Oval 124">
                  <a:extLst>
                    <a:ext uri="{FF2B5EF4-FFF2-40B4-BE49-F238E27FC236}">
                      <a16:creationId xmlns:a16="http://schemas.microsoft.com/office/drawing/2014/main" id="{A1A50FED-DBCE-4BB0-B1BB-C50FD6BF15F6}"/>
                    </a:ext>
                  </a:extLst>
                </p:cNvPr>
                <p:cNvSpPr>
                  <a:spLocks noChangeArrowheads="1"/>
                </p:cNvSpPr>
                <p:nvPr/>
              </p:nvSpPr>
              <p:spPr bwMode="auto">
                <a:xfrm>
                  <a:off x="5284788" y="2387601"/>
                  <a:ext cx="3175" cy="4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29" name="Oval 125">
                  <a:extLst>
                    <a:ext uri="{FF2B5EF4-FFF2-40B4-BE49-F238E27FC236}">
                      <a16:creationId xmlns:a16="http://schemas.microsoft.com/office/drawing/2014/main" id="{56253455-383E-46D8-8E17-9D0719B0C5D5}"/>
                    </a:ext>
                  </a:extLst>
                </p:cNvPr>
                <p:cNvSpPr>
                  <a:spLocks noChangeArrowheads="1"/>
                </p:cNvSpPr>
                <p:nvPr/>
              </p:nvSpPr>
              <p:spPr bwMode="auto">
                <a:xfrm>
                  <a:off x="5268913" y="2565401"/>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0" name="Oval 126">
                  <a:extLst>
                    <a:ext uri="{FF2B5EF4-FFF2-40B4-BE49-F238E27FC236}">
                      <a16:creationId xmlns:a16="http://schemas.microsoft.com/office/drawing/2014/main" id="{83CFC141-8021-47CC-9B6B-F8E656006C25}"/>
                    </a:ext>
                  </a:extLst>
                </p:cNvPr>
                <p:cNvSpPr>
                  <a:spLocks noChangeArrowheads="1"/>
                </p:cNvSpPr>
                <p:nvPr/>
              </p:nvSpPr>
              <p:spPr bwMode="auto">
                <a:xfrm>
                  <a:off x="5273675" y="2376488"/>
                  <a:ext cx="3175" cy="47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1" name="Freeform 127">
                  <a:extLst>
                    <a:ext uri="{FF2B5EF4-FFF2-40B4-BE49-F238E27FC236}">
                      <a16:creationId xmlns:a16="http://schemas.microsoft.com/office/drawing/2014/main" id="{DFA7A912-3C65-4910-8DBF-65C88A391894}"/>
                    </a:ext>
                  </a:extLst>
                </p:cNvPr>
                <p:cNvSpPr>
                  <a:spLocks/>
                </p:cNvSpPr>
                <p:nvPr/>
              </p:nvSpPr>
              <p:spPr bwMode="auto">
                <a:xfrm>
                  <a:off x="4867275" y="2343151"/>
                  <a:ext cx="22225" cy="22225"/>
                </a:xfrm>
                <a:custGeom>
                  <a:avLst/>
                  <a:gdLst>
                    <a:gd name="T0" fmla="*/ 1 w 6"/>
                    <a:gd name="T1" fmla="*/ 5 h 6"/>
                    <a:gd name="T2" fmla="*/ 4 w 6"/>
                    <a:gd name="T3" fmla="*/ 4 h 6"/>
                    <a:gd name="T4" fmla="*/ 6 w 6"/>
                    <a:gd name="T5" fmla="*/ 1 h 6"/>
                    <a:gd name="T6" fmla="*/ 5 w 6"/>
                    <a:gd name="T7" fmla="*/ 0 h 6"/>
                    <a:gd name="T8" fmla="*/ 1 w 6"/>
                    <a:gd name="T9" fmla="*/ 5 h 6"/>
                    <a:gd name="T10" fmla="*/ 1 w 6"/>
                    <a:gd name="T11" fmla="*/ 5 h 6"/>
                  </a:gdLst>
                  <a:ahLst/>
                  <a:cxnLst>
                    <a:cxn ang="0">
                      <a:pos x="T0" y="T1"/>
                    </a:cxn>
                    <a:cxn ang="0">
                      <a:pos x="T2" y="T3"/>
                    </a:cxn>
                    <a:cxn ang="0">
                      <a:pos x="T4" y="T5"/>
                    </a:cxn>
                    <a:cxn ang="0">
                      <a:pos x="T6" y="T7"/>
                    </a:cxn>
                    <a:cxn ang="0">
                      <a:pos x="T8" y="T9"/>
                    </a:cxn>
                    <a:cxn ang="0">
                      <a:pos x="T10" y="T11"/>
                    </a:cxn>
                  </a:cxnLst>
                  <a:rect l="0" t="0" r="r" b="b"/>
                  <a:pathLst>
                    <a:path w="6" h="6">
                      <a:moveTo>
                        <a:pt x="1" y="5"/>
                      </a:moveTo>
                      <a:cubicBezTo>
                        <a:pt x="2" y="6"/>
                        <a:pt x="4" y="4"/>
                        <a:pt x="4" y="4"/>
                      </a:cubicBezTo>
                      <a:cubicBezTo>
                        <a:pt x="4" y="4"/>
                        <a:pt x="6" y="1"/>
                        <a:pt x="6" y="1"/>
                      </a:cubicBezTo>
                      <a:cubicBezTo>
                        <a:pt x="6" y="1"/>
                        <a:pt x="6" y="0"/>
                        <a:pt x="5" y="0"/>
                      </a:cubicBezTo>
                      <a:cubicBezTo>
                        <a:pt x="3" y="1"/>
                        <a:pt x="1" y="5"/>
                        <a:pt x="1" y="5"/>
                      </a:cubicBezTo>
                      <a:cubicBezTo>
                        <a:pt x="1"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2" name="Oval 128">
                  <a:extLst>
                    <a:ext uri="{FF2B5EF4-FFF2-40B4-BE49-F238E27FC236}">
                      <a16:creationId xmlns:a16="http://schemas.microsoft.com/office/drawing/2014/main" id="{B2240F89-57CB-40E4-A898-87FBD61E1F1C}"/>
                    </a:ext>
                  </a:extLst>
                </p:cNvPr>
                <p:cNvSpPr>
                  <a:spLocks noChangeArrowheads="1"/>
                </p:cNvSpPr>
                <p:nvPr/>
              </p:nvSpPr>
              <p:spPr bwMode="auto">
                <a:xfrm>
                  <a:off x="5153025" y="1978026"/>
                  <a:ext cx="7938"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3" name="Oval 129">
                  <a:extLst>
                    <a:ext uri="{FF2B5EF4-FFF2-40B4-BE49-F238E27FC236}">
                      <a16:creationId xmlns:a16="http://schemas.microsoft.com/office/drawing/2014/main" id="{B7B4C199-B3FB-4C9D-B763-51CE235BB08C}"/>
                    </a:ext>
                  </a:extLst>
                </p:cNvPr>
                <p:cNvSpPr>
                  <a:spLocks noChangeArrowheads="1"/>
                </p:cNvSpPr>
                <p:nvPr/>
              </p:nvSpPr>
              <p:spPr bwMode="auto">
                <a:xfrm>
                  <a:off x="4908550" y="2354263"/>
                  <a:ext cx="7938"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4" name="Freeform 130">
                  <a:extLst>
                    <a:ext uri="{FF2B5EF4-FFF2-40B4-BE49-F238E27FC236}">
                      <a16:creationId xmlns:a16="http://schemas.microsoft.com/office/drawing/2014/main" id="{34109FB4-17A5-4B52-A59B-F58CC67103D6}"/>
                    </a:ext>
                  </a:extLst>
                </p:cNvPr>
                <p:cNvSpPr>
                  <a:spLocks/>
                </p:cNvSpPr>
                <p:nvPr/>
              </p:nvSpPr>
              <p:spPr bwMode="auto">
                <a:xfrm>
                  <a:off x="4911725" y="2489201"/>
                  <a:ext cx="38100" cy="19050"/>
                </a:xfrm>
                <a:custGeom>
                  <a:avLst/>
                  <a:gdLst>
                    <a:gd name="T0" fmla="*/ 7 w 10"/>
                    <a:gd name="T1" fmla="*/ 2 h 5"/>
                    <a:gd name="T2" fmla="*/ 10 w 10"/>
                    <a:gd name="T3" fmla="*/ 1 h 5"/>
                    <a:gd name="T4" fmla="*/ 8 w 10"/>
                    <a:gd name="T5" fmla="*/ 0 h 5"/>
                    <a:gd name="T6" fmla="*/ 4 w 10"/>
                    <a:gd name="T7" fmla="*/ 1 h 5"/>
                    <a:gd name="T8" fmla="*/ 1 w 10"/>
                    <a:gd name="T9" fmla="*/ 3 h 5"/>
                    <a:gd name="T10" fmla="*/ 0 w 10"/>
                    <a:gd name="T11" fmla="*/ 5 h 5"/>
                    <a:gd name="T12" fmla="*/ 3 w 10"/>
                    <a:gd name="T13" fmla="*/ 4 h 5"/>
                    <a:gd name="T14" fmla="*/ 7 w 10"/>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7" y="2"/>
                      </a:moveTo>
                      <a:cubicBezTo>
                        <a:pt x="7" y="2"/>
                        <a:pt x="9" y="1"/>
                        <a:pt x="10" y="1"/>
                      </a:cubicBezTo>
                      <a:cubicBezTo>
                        <a:pt x="10" y="0"/>
                        <a:pt x="8" y="0"/>
                        <a:pt x="8" y="0"/>
                      </a:cubicBezTo>
                      <a:cubicBezTo>
                        <a:pt x="8" y="0"/>
                        <a:pt x="6" y="1"/>
                        <a:pt x="4" y="1"/>
                      </a:cubicBezTo>
                      <a:cubicBezTo>
                        <a:pt x="3" y="1"/>
                        <a:pt x="1" y="3"/>
                        <a:pt x="1" y="3"/>
                      </a:cubicBezTo>
                      <a:cubicBezTo>
                        <a:pt x="0" y="5"/>
                        <a:pt x="0" y="5"/>
                        <a:pt x="0" y="5"/>
                      </a:cubicBezTo>
                      <a:cubicBezTo>
                        <a:pt x="3" y="4"/>
                        <a:pt x="3" y="4"/>
                        <a:pt x="3" y="4"/>
                      </a:cubicBezTo>
                      <a:lnTo>
                        <a:pt x="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5" name="Freeform 131">
                  <a:extLst>
                    <a:ext uri="{FF2B5EF4-FFF2-40B4-BE49-F238E27FC236}">
                      <a16:creationId xmlns:a16="http://schemas.microsoft.com/office/drawing/2014/main" id="{3AFBCEBF-9508-4DA2-B573-175523DA3990}"/>
                    </a:ext>
                  </a:extLst>
                </p:cNvPr>
                <p:cNvSpPr>
                  <a:spLocks/>
                </p:cNvSpPr>
                <p:nvPr/>
              </p:nvSpPr>
              <p:spPr bwMode="auto">
                <a:xfrm>
                  <a:off x="4900613" y="2339976"/>
                  <a:ext cx="11113" cy="14288"/>
                </a:xfrm>
                <a:custGeom>
                  <a:avLst/>
                  <a:gdLst>
                    <a:gd name="T0" fmla="*/ 2 w 3"/>
                    <a:gd name="T1" fmla="*/ 0 h 4"/>
                    <a:gd name="T2" fmla="*/ 0 w 3"/>
                    <a:gd name="T3" fmla="*/ 1 h 4"/>
                    <a:gd name="T4" fmla="*/ 1 w 3"/>
                    <a:gd name="T5" fmla="*/ 4 h 4"/>
                    <a:gd name="T6" fmla="*/ 3 w 3"/>
                    <a:gd name="T7" fmla="*/ 3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2" y="0"/>
                        <a:pt x="0" y="0"/>
                        <a:pt x="0" y="1"/>
                      </a:cubicBezTo>
                      <a:cubicBezTo>
                        <a:pt x="0" y="2"/>
                        <a:pt x="0" y="4"/>
                        <a:pt x="1" y="4"/>
                      </a:cubicBezTo>
                      <a:cubicBezTo>
                        <a:pt x="2" y="4"/>
                        <a:pt x="3" y="4"/>
                        <a:pt x="3" y="3"/>
                      </a:cubicBezTo>
                      <a:cubicBezTo>
                        <a:pt x="3" y="2"/>
                        <a:pt x="2"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6" name="Oval 132">
                  <a:extLst>
                    <a:ext uri="{FF2B5EF4-FFF2-40B4-BE49-F238E27FC236}">
                      <a16:creationId xmlns:a16="http://schemas.microsoft.com/office/drawing/2014/main" id="{C1751F34-CE27-44F4-9D7A-E6A7CEA66DA8}"/>
                    </a:ext>
                  </a:extLst>
                </p:cNvPr>
                <p:cNvSpPr>
                  <a:spLocks noChangeArrowheads="1"/>
                </p:cNvSpPr>
                <p:nvPr/>
              </p:nvSpPr>
              <p:spPr bwMode="auto">
                <a:xfrm>
                  <a:off x="4870450" y="2493963"/>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7" name="Freeform 133">
                  <a:extLst>
                    <a:ext uri="{FF2B5EF4-FFF2-40B4-BE49-F238E27FC236}">
                      <a16:creationId xmlns:a16="http://schemas.microsoft.com/office/drawing/2014/main" id="{BB44EEA3-7E9E-4EF8-AE58-A4A81D4C2BD0}"/>
                    </a:ext>
                  </a:extLst>
                </p:cNvPr>
                <p:cNvSpPr>
                  <a:spLocks/>
                </p:cNvSpPr>
                <p:nvPr/>
              </p:nvSpPr>
              <p:spPr bwMode="auto">
                <a:xfrm>
                  <a:off x="4881563" y="2411413"/>
                  <a:ext cx="53975" cy="58738"/>
                </a:xfrm>
                <a:custGeom>
                  <a:avLst/>
                  <a:gdLst>
                    <a:gd name="T0" fmla="*/ 9 w 14"/>
                    <a:gd name="T1" fmla="*/ 12 h 16"/>
                    <a:gd name="T2" fmla="*/ 7 w 14"/>
                    <a:gd name="T3" fmla="*/ 11 h 16"/>
                    <a:gd name="T4" fmla="*/ 6 w 14"/>
                    <a:gd name="T5" fmla="*/ 9 h 16"/>
                    <a:gd name="T6" fmla="*/ 5 w 14"/>
                    <a:gd name="T7" fmla="*/ 8 h 16"/>
                    <a:gd name="T8" fmla="*/ 8 w 14"/>
                    <a:gd name="T9" fmla="*/ 7 h 16"/>
                    <a:gd name="T10" fmla="*/ 8 w 14"/>
                    <a:gd name="T11" fmla="*/ 5 h 16"/>
                    <a:gd name="T12" fmla="*/ 7 w 14"/>
                    <a:gd name="T13" fmla="*/ 5 h 16"/>
                    <a:gd name="T14" fmla="*/ 4 w 14"/>
                    <a:gd name="T15" fmla="*/ 6 h 16"/>
                    <a:gd name="T16" fmla="*/ 3 w 14"/>
                    <a:gd name="T17" fmla="*/ 4 h 16"/>
                    <a:gd name="T18" fmla="*/ 6 w 14"/>
                    <a:gd name="T19" fmla="*/ 2 h 16"/>
                    <a:gd name="T20" fmla="*/ 9 w 14"/>
                    <a:gd name="T21" fmla="*/ 2 h 16"/>
                    <a:gd name="T22" fmla="*/ 12 w 14"/>
                    <a:gd name="T23" fmla="*/ 4 h 16"/>
                    <a:gd name="T24" fmla="*/ 12 w 14"/>
                    <a:gd name="T25" fmla="*/ 1 h 16"/>
                    <a:gd name="T26" fmla="*/ 11 w 14"/>
                    <a:gd name="T27" fmla="*/ 1 h 16"/>
                    <a:gd name="T28" fmla="*/ 7 w 14"/>
                    <a:gd name="T29" fmla="*/ 0 h 16"/>
                    <a:gd name="T30" fmla="*/ 3 w 14"/>
                    <a:gd name="T31" fmla="*/ 3 h 16"/>
                    <a:gd name="T32" fmla="*/ 2 w 14"/>
                    <a:gd name="T33" fmla="*/ 3 h 16"/>
                    <a:gd name="T34" fmla="*/ 1 w 14"/>
                    <a:gd name="T35" fmla="*/ 5 h 16"/>
                    <a:gd name="T36" fmla="*/ 0 w 14"/>
                    <a:gd name="T37" fmla="*/ 8 h 16"/>
                    <a:gd name="T38" fmla="*/ 1 w 14"/>
                    <a:gd name="T39" fmla="*/ 9 h 16"/>
                    <a:gd name="T40" fmla="*/ 2 w 14"/>
                    <a:gd name="T41" fmla="*/ 11 h 16"/>
                    <a:gd name="T42" fmla="*/ 2 w 14"/>
                    <a:gd name="T43" fmla="*/ 15 h 16"/>
                    <a:gd name="T44" fmla="*/ 3 w 14"/>
                    <a:gd name="T45" fmla="*/ 14 h 16"/>
                    <a:gd name="T46" fmla="*/ 4 w 14"/>
                    <a:gd name="T47" fmla="*/ 13 h 16"/>
                    <a:gd name="T48" fmla="*/ 4 w 14"/>
                    <a:gd name="T49" fmla="*/ 10 h 16"/>
                    <a:gd name="T50" fmla="*/ 4 w 14"/>
                    <a:gd name="T51" fmla="*/ 9 h 16"/>
                    <a:gd name="T52" fmla="*/ 5 w 14"/>
                    <a:gd name="T53" fmla="*/ 10 h 16"/>
                    <a:gd name="T54" fmla="*/ 5 w 14"/>
                    <a:gd name="T55" fmla="*/ 11 h 16"/>
                    <a:gd name="T56" fmla="*/ 5 w 14"/>
                    <a:gd name="T57" fmla="*/ 13 h 16"/>
                    <a:gd name="T58" fmla="*/ 6 w 14"/>
                    <a:gd name="T59" fmla="*/ 16 h 16"/>
                    <a:gd name="T60" fmla="*/ 7 w 14"/>
                    <a:gd name="T61" fmla="*/ 15 h 16"/>
                    <a:gd name="T62" fmla="*/ 10 w 14"/>
                    <a:gd name="T63" fmla="*/ 15 h 16"/>
                    <a:gd name="T64" fmla="*/ 9 w 14"/>
                    <a:gd name="T65"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6">
                      <a:moveTo>
                        <a:pt x="9" y="12"/>
                      </a:moveTo>
                      <a:cubicBezTo>
                        <a:pt x="7" y="11"/>
                        <a:pt x="7" y="11"/>
                        <a:pt x="7" y="11"/>
                      </a:cubicBezTo>
                      <a:cubicBezTo>
                        <a:pt x="7" y="11"/>
                        <a:pt x="7" y="9"/>
                        <a:pt x="6" y="9"/>
                      </a:cubicBezTo>
                      <a:cubicBezTo>
                        <a:pt x="4" y="8"/>
                        <a:pt x="5" y="8"/>
                        <a:pt x="5" y="8"/>
                      </a:cubicBezTo>
                      <a:cubicBezTo>
                        <a:pt x="5" y="8"/>
                        <a:pt x="7" y="7"/>
                        <a:pt x="8" y="7"/>
                      </a:cubicBezTo>
                      <a:cubicBezTo>
                        <a:pt x="9" y="6"/>
                        <a:pt x="8" y="5"/>
                        <a:pt x="8" y="5"/>
                      </a:cubicBezTo>
                      <a:cubicBezTo>
                        <a:pt x="8" y="5"/>
                        <a:pt x="7" y="5"/>
                        <a:pt x="7" y="5"/>
                      </a:cubicBezTo>
                      <a:cubicBezTo>
                        <a:pt x="7" y="6"/>
                        <a:pt x="5" y="6"/>
                        <a:pt x="4" y="6"/>
                      </a:cubicBezTo>
                      <a:cubicBezTo>
                        <a:pt x="2" y="7"/>
                        <a:pt x="4" y="5"/>
                        <a:pt x="3" y="4"/>
                      </a:cubicBezTo>
                      <a:cubicBezTo>
                        <a:pt x="3" y="3"/>
                        <a:pt x="4" y="3"/>
                        <a:pt x="6" y="2"/>
                      </a:cubicBezTo>
                      <a:cubicBezTo>
                        <a:pt x="7" y="1"/>
                        <a:pt x="9" y="2"/>
                        <a:pt x="9" y="2"/>
                      </a:cubicBezTo>
                      <a:cubicBezTo>
                        <a:pt x="10" y="3"/>
                        <a:pt x="11" y="5"/>
                        <a:pt x="12" y="4"/>
                      </a:cubicBezTo>
                      <a:cubicBezTo>
                        <a:pt x="14" y="3"/>
                        <a:pt x="12" y="1"/>
                        <a:pt x="12" y="1"/>
                      </a:cubicBezTo>
                      <a:cubicBezTo>
                        <a:pt x="12" y="2"/>
                        <a:pt x="11" y="1"/>
                        <a:pt x="11" y="1"/>
                      </a:cubicBezTo>
                      <a:cubicBezTo>
                        <a:pt x="9" y="0"/>
                        <a:pt x="7" y="0"/>
                        <a:pt x="7" y="0"/>
                      </a:cubicBezTo>
                      <a:cubicBezTo>
                        <a:pt x="4" y="1"/>
                        <a:pt x="3" y="2"/>
                        <a:pt x="3" y="3"/>
                      </a:cubicBezTo>
                      <a:cubicBezTo>
                        <a:pt x="3" y="3"/>
                        <a:pt x="2" y="3"/>
                        <a:pt x="2" y="3"/>
                      </a:cubicBezTo>
                      <a:cubicBezTo>
                        <a:pt x="1" y="3"/>
                        <a:pt x="1" y="5"/>
                        <a:pt x="1" y="5"/>
                      </a:cubicBezTo>
                      <a:cubicBezTo>
                        <a:pt x="1" y="5"/>
                        <a:pt x="0" y="6"/>
                        <a:pt x="0" y="8"/>
                      </a:cubicBezTo>
                      <a:cubicBezTo>
                        <a:pt x="0" y="9"/>
                        <a:pt x="0" y="9"/>
                        <a:pt x="1" y="9"/>
                      </a:cubicBezTo>
                      <a:cubicBezTo>
                        <a:pt x="2" y="9"/>
                        <a:pt x="2" y="10"/>
                        <a:pt x="2" y="11"/>
                      </a:cubicBezTo>
                      <a:cubicBezTo>
                        <a:pt x="1" y="12"/>
                        <a:pt x="2" y="15"/>
                        <a:pt x="2" y="15"/>
                      </a:cubicBezTo>
                      <a:cubicBezTo>
                        <a:pt x="3" y="14"/>
                        <a:pt x="3" y="14"/>
                        <a:pt x="3" y="14"/>
                      </a:cubicBezTo>
                      <a:cubicBezTo>
                        <a:pt x="4" y="13"/>
                        <a:pt x="4" y="13"/>
                        <a:pt x="4" y="13"/>
                      </a:cubicBezTo>
                      <a:cubicBezTo>
                        <a:pt x="4" y="10"/>
                        <a:pt x="4" y="10"/>
                        <a:pt x="4" y="10"/>
                      </a:cubicBezTo>
                      <a:cubicBezTo>
                        <a:pt x="4" y="9"/>
                        <a:pt x="4" y="9"/>
                        <a:pt x="4" y="9"/>
                      </a:cubicBezTo>
                      <a:cubicBezTo>
                        <a:pt x="5" y="10"/>
                        <a:pt x="5" y="10"/>
                        <a:pt x="5" y="10"/>
                      </a:cubicBezTo>
                      <a:cubicBezTo>
                        <a:pt x="5" y="11"/>
                        <a:pt x="5" y="11"/>
                        <a:pt x="5" y="11"/>
                      </a:cubicBezTo>
                      <a:cubicBezTo>
                        <a:pt x="5" y="13"/>
                        <a:pt x="5" y="13"/>
                        <a:pt x="5" y="13"/>
                      </a:cubicBezTo>
                      <a:cubicBezTo>
                        <a:pt x="6" y="16"/>
                        <a:pt x="6" y="16"/>
                        <a:pt x="6" y="16"/>
                      </a:cubicBezTo>
                      <a:cubicBezTo>
                        <a:pt x="7" y="15"/>
                        <a:pt x="7" y="15"/>
                        <a:pt x="7" y="15"/>
                      </a:cubicBezTo>
                      <a:cubicBezTo>
                        <a:pt x="10" y="15"/>
                        <a:pt x="10" y="15"/>
                        <a:pt x="10" y="15"/>
                      </a:cubicBezTo>
                      <a:lnTo>
                        <a:pt x="9"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8" name="Freeform 134">
                  <a:extLst>
                    <a:ext uri="{FF2B5EF4-FFF2-40B4-BE49-F238E27FC236}">
                      <a16:creationId xmlns:a16="http://schemas.microsoft.com/office/drawing/2014/main" id="{9025AF7D-21C3-4A8E-AEC0-D062DF0894A7}"/>
                    </a:ext>
                  </a:extLst>
                </p:cNvPr>
                <p:cNvSpPr>
                  <a:spLocks/>
                </p:cNvSpPr>
                <p:nvPr/>
              </p:nvSpPr>
              <p:spPr bwMode="auto">
                <a:xfrm>
                  <a:off x="4900613" y="2357438"/>
                  <a:ext cx="41275" cy="30163"/>
                </a:xfrm>
                <a:custGeom>
                  <a:avLst/>
                  <a:gdLst>
                    <a:gd name="T0" fmla="*/ 6 w 11"/>
                    <a:gd name="T1" fmla="*/ 1 h 8"/>
                    <a:gd name="T2" fmla="*/ 4 w 11"/>
                    <a:gd name="T3" fmla="*/ 2 h 8"/>
                    <a:gd name="T4" fmla="*/ 2 w 11"/>
                    <a:gd name="T5" fmla="*/ 3 h 8"/>
                    <a:gd name="T6" fmla="*/ 1 w 11"/>
                    <a:gd name="T7" fmla="*/ 6 h 8"/>
                    <a:gd name="T8" fmla="*/ 4 w 11"/>
                    <a:gd name="T9" fmla="*/ 5 h 8"/>
                    <a:gd name="T10" fmla="*/ 5 w 11"/>
                    <a:gd name="T11" fmla="*/ 7 h 8"/>
                    <a:gd name="T12" fmla="*/ 8 w 11"/>
                    <a:gd name="T13" fmla="*/ 7 h 8"/>
                    <a:gd name="T14" fmla="*/ 8 w 11"/>
                    <a:gd name="T15" fmla="*/ 4 h 8"/>
                    <a:gd name="T16" fmla="*/ 9 w 11"/>
                    <a:gd name="T17" fmla="*/ 6 h 8"/>
                    <a:gd name="T18" fmla="*/ 10 w 11"/>
                    <a:gd name="T19" fmla="*/ 2 h 8"/>
                    <a:gd name="T20" fmla="*/ 7 w 11"/>
                    <a:gd name="T21" fmla="*/ 0 h 8"/>
                    <a:gd name="T22" fmla="*/ 6 w 11"/>
                    <a:gd name="T23"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6" y="1"/>
                      </a:moveTo>
                      <a:cubicBezTo>
                        <a:pt x="4" y="2"/>
                        <a:pt x="4" y="2"/>
                        <a:pt x="4" y="2"/>
                      </a:cubicBezTo>
                      <a:cubicBezTo>
                        <a:pt x="2" y="3"/>
                        <a:pt x="2" y="3"/>
                        <a:pt x="2" y="3"/>
                      </a:cubicBezTo>
                      <a:cubicBezTo>
                        <a:pt x="2" y="3"/>
                        <a:pt x="0" y="6"/>
                        <a:pt x="1" y="6"/>
                      </a:cubicBezTo>
                      <a:cubicBezTo>
                        <a:pt x="3" y="5"/>
                        <a:pt x="4" y="5"/>
                        <a:pt x="4" y="5"/>
                      </a:cubicBezTo>
                      <a:cubicBezTo>
                        <a:pt x="4" y="5"/>
                        <a:pt x="4" y="7"/>
                        <a:pt x="5" y="7"/>
                      </a:cubicBezTo>
                      <a:cubicBezTo>
                        <a:pt x="6" y="7"/>
                        <a:pt x="7" y="8"/>
                        <a:pt x="8" y="7"/>
                      </a:cubicBezTo>
                      <a:cubicBezTo>
                        <a:pt x="8" y="5"/>
                        <a:pt x="7" y="5"/>
                        <a:pt x="8" y="4"/>
                      </a:cubicBezTo>
                      <a:cubicBezTo>
                        <a:pt x="8" y="4"/>
                        <a:pt x="9" y="6"/>
                        <a:pt x="9" y="6"/>
                      </a:cubicBezTo>
                      <a:cubicBezTo>
                        <a:pt x="10" y="5"/>
                        <a:pt x="11" y="3"/>
                        <a:pt x="10" y="2"/>
                      </a:cubicBezTo>
                      <a:cubicBezTo>
                        <a:pt x="9" y="1"/>
                        <a:pt x="8" y="0"/>
                        <a:pt x="7" y="0"/>
                      </a:cubicBez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39" name="Oval 135">
                  <a:extLst>
                    <a:ext uri="{FF2B5EF4-FFF2-40B4-BE49-F238E27FC236}">
                      <a16:creationId xmlns:a16="http://schemas.microsoft.com/office/drawing/2014/main" id="{4CD27A21-E2AC-4172-B048-755CC629AB35}"/>
                    </a:ext>
                  </a:extLst>
                </p:cNvPr>
                <p:cNvSpPr>
                  <a:spLocks noChangeArrowheads="1"/>
                </p:cNvSpPr>
                <p:nvPr/>
              </p:nvSpPr>
              <p:spPr bwMode="auto">
                <a:xfrm>
                  <a:off x="4919663" y="2339976"/>
                  <a:ext cx="11113"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0" name="Oval 136">
                  <a:extLst>
                    <a:ext uri="{FF2B5EF4-FFF2-40B4-BE49-F238E27FC236}">
                      <a16:creationId xmlns:a16="http://schemas.microsoft.com/office/drawing/2014/main" id="{6D8ADBFF-9A8D-4780-B638-C4B88656F90F}"/>
                    </a:ext>
                  </a:extLst>
                </p:cNvPr>
                <p:cNvSpPr>
                  <a:spLocks noChangeArrowheads="1"/>
                </p:cNvSpPr>
                <p:nvPr/>
              </p:nvSpPr>
              <p:spPr bwMode="auto">
                <a:xfrm>
                  <a:off x="4905375" y="2320926"/>
                  <a:ext cx="14288"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1" name="Freeform 137">
                  <a:extLst>
                    <a:ext uri="{FF2B5EF4-FFF2-40B4-BE49-F238E27FC236}">
                      <a16:creationId xmlns:a16="http://schemas.microsoft.com/office/drawing/2014/main" id="{C88D5BF3-DA4B-4FCB-8690-8A3765AB5789}"/>
                    </a:ext>
                  </a:extLst>
                </p:cNvPr>
                <p:cNvSpPr>
                  <a:spLocks/>
                </p:cNvSpPr>
                <p:nvPr/>
              </p:nvSpPr>
              <p:spPr bwMode="auto">
                <a:xfrm>
                  <a:off x="4886325" y="2286001"/>
                  <a:ext cx="22225" cy="57150"/>
                </a:xfrm>
                <a:custGeom>
                  <a:avLst/>
                  <a:gdLst>
                    <a:gd name="T0" fmla="*/ 1 w 6"/>
                    <a:gd name="T1" fmla="*/ 9 h 15"/>
                    <a:gd name="T2" fmla="*/ 1 w 6"/>
                    <a:gd name="T3" fmla="*/ 10 h 15"/>
                    <a:gd name="T4" fmla="*/ 3 w 6"/>
                    <a:gd name="T5" fmla="*/ 14 h 15"/>
                    <a:gd name="T6" fmla="*/ 4 w 6"/>
                    <a:gd name="T7" fmla="*/ 13 h 15"/>
                    <a:gd name="T8" fmla="*/ 4 w 6"/>
                    <a:gd name="T9" fmla="*/ 8 h 15"/>
                    <a:gd name="T10" fmla="*/ 5 w 6"/>
                    <a:gd name="T11" fmla="*/ 6 h 15"/>
                    <a:gd name="T12" fmla="*/ 6 w 6"/>
                    <a:gd name="T13" fmla="*/ 3 h 15"/>
                    <a:gd name="T14" fmla="*/ 6 w 6"/>
                    <a:gd name="T15" fmla="*/ 0 h 15"/>
                    <a:gd name="T16" fmla="*/ 4 w 6"/>
                    <a:gd name="T17" fmla="*/ 0 h 15"/>
                    <a:gd name="T18" fmla="*/ 1 w 6"/>
                    <a:gd name="T19" fmla="*/ 1 h 15"/>
                    <a:gd name="T20" fmla="*/ 1 w 6"/>
                    <a:gd name="T21" fmla="*/ 7 h 15"/>
                    <a:gd name="T22" fmla="*/ 1 w 6"/>
                    <a:gd name="T23"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1" y="9"/>
                      </a:moveTo>
                      <a:cubicBezTo>
                        <a:pt x="1" y="9"/>
                        <a:pt x="1" y="9"/>
                        <a:pt x="1" y="10"/>
                      </a:cubicBezTo>
                      <a:cubicBezTo>
                        <a:pt x="1" y="11"/>
                        <a:pt x="2" y="14"/>
                        <a:pt x="3" y="14"/>
                      </a:cubicBezTo>
                      <a:cubicBezTo>
                        <a:pt x="3" y="15"/>
                        <a:pt x="4" y="14"/>
                        <a:pt x="4" y="13"/>
                      </a:cubicBezTo>
                      <a:cubicBezTo>
                        <a:pt x="4" y="12"/>
                        <a:pt x="4" y="8"/>
                        <a:pt x="4" y="8"/>
                      </a:cubicBezTo>
                      <a:cubicBezTo>
                        <a:pt x="5" y="6"/>
                        <a:pt x="5" y="6"/>
                        <a:pt x="5" y="6"/>
                      </a:cubicBezTo>
                      <a:cubicBezTo>
                        <a:pt x="5" y="6"/>
                        <a:pt x="5" y="3"/>
                        <a:pt x="6" y="3"/>
                      </a:cubicBezTo>
                      <a:cubicBezTo>
                        <a:pt x="6" y="3"/>
                        <a:pt x="5" y="0"/>
                        <a:pt x="6" y="0"/>
                      </a:cubicBezTo>
                      <a:cubicBezTo>
                        <a:pt x="6" y="0"/>
                        <a:pt x="5" y="0"/>
                        <a:pt x="4" y="0"/>
                      </a:cubicBezTo>
                      <a:cubicBezTo>
                        <a:pt x="4" y="0"/>
                        <a:pt x="1" y="0"/>
                        <a:pt x="1" y="1"/>
                      </a:cubicBezTo>
                      <a:cubicBezTo>
                        <a:pt x="1" y="1"/>
                        <a:pt x="0" y="6"/>
                        <a:pt x="1" y="7"/>
                      </a:cubicBezTo>
                      <a:cubicBezTo>
                        <a:pt x="1" y="9"/>
                        <a:pt x="1" y="8"/>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2" name="Oval 138">
                  <a:extLst>
                    <a:ext uri="{FF2B5EF4-FFF2-40B4-BE49-F238E27FC236}">
                      <a16:creationId xmlns:a16="http://schemas.microsoft.com/office/drawing/2014/main" id="{37095B4A-DCAA-4332-9C8C-0DB7A73663F6}"/>
                    </a:ext>
                  </a:extLst>
                </p:cNvPr>
                <p:cNvSpPr>
                  <a:spLocks noChangeArrowheads="1"/>
                </p:cNvSpPr>
                <p:nvPr/>
              </p:nvSpPr>
              <p:spPr bwMode="auto">
                <a:xfrm>
                  <a:off x="4919663" y="2444751"/>
                  <a:ext cx="22225"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3" name="Oval 139">
                  <a:extLst>
                    <a:ext uri="{FF2B5EF4-FFF2-40B4-BE49-F238E27FC236}">
                      <a16:creationId xmlns:a16="http://schemas.microsoft.com/office/drawing/2014/main" id="{152694FB-5135-49C8-B19E-9AC6044E4537}"/>
                    </a:ext>
                  </a:extLst>
                </p:cNvPr>
                <p:cNvSpPr>
                  <a:spLocks noChangeArrowheads="1"/>
                </p:cNvSpPr>
                <p:nvPr/>
              </p:nvSpPr>
              <p:spPr bwMode="auto">
                <a:xfrm>
                  <a:off x="4922838" y="2455863"/>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4" name="Freeform 140">
                  <a:extLst>
                    <a:ext uri="{FF2B5EF4-FFF2-40B4-BE49-F238E27FC236}">
                      <a16:creationId xmlns:a16="http://schemas.microsoft.com/office/drawing/2014/main" id="{A8AB8A35-9513-443B-A986-847FE155E27B}"/>
                    </a:ext>
                  </a:extLst>
                </p:cNvPr>
                <p:cNvSpPr>
                  <a:spLocks/>
                </p:cNvSpPr>
                <p:nvPr/>
              </p:nvSpPr>
              <p:spPr bwMode="auto">
                <a:xfrm>
                  <a:off x="4697413" y="2387601"/>
                  <a:ext cx="84138" cy="87313"/>
                </a:xfrm>
                <a:custGeom>
                  <a:avLst/>
                  <a:gdLst>
                    <a:gd name="T0" fmla="*/ 22 w 22"/>
                    <a:gd name="T1" fmla="*/ 20 h 23"/>
                    <a:gd name="T2" fmla="*/ 22 w 22"/>
                    <a:gd name="T3" fmla="*/ 18 h 23"/>
                    <a:gd name="T4" fmla="*/ 21 w 22"/>
                    <a:gd name="T5" fmla="*/ 15 h 23"/>
                    <a:gd name="T6" fmla="*/ 19 w 22"/>
                    <a:gd name="T7" fmla="*/ 16 h 23"/>
                    <a:gd name="T8" fmla="*/ 19 w 22"/>
                    <a:gd name="T9" fmla="*/ 14 h 23"/>
                    <a:gd name="T10" fmla="*/ 18 w 22"/>
                    <a:gd name="T11" fmla="*/ 13 h 23"/>
                    <a:gd name="T12" fmla="*/ 18 w 22"/>
                    <a:gd name="T13" fmla="*/ 11 h 23"/>
                    <a:gd name="T14" fmla="*/ 12 w 22"/>
                    <a:gd name="T15" fmla="*/ 6 h 23"/>
                    <a:gd name="T16" fmla="*/ 11 w 22"/>
                    <a:gd name="T17" fmla="*/ 6 h 23"/>
                    <a:gd name="T18" fmla="*/ 8 w 22"/>
                    <a:gd name="T19" fmla="*/ 3 h 23"/>
                    <a:gd name="T20" fmla="*/ 7 w 22"/>
                    <a:gd name="T21" fmla="*/ 1 h 23"/>
                    <a:gd name="T22" fmla="*/ 4 w 22"/>
                    <a:gd name="T23" fmla="*/ 0 h 23"/>
                    <a:gd name="T24" fmla="*/ 1 w 22"/>
                    <a:gd name="T25" fmla="*/ 0 h 23"/>
                    <a:gd name="T26" fmla="*/ 3 w 22"/>
                    <a:gd name="T27" fmla="*/ 3 h 23"/>
                    <a:gd name="T28" fmla="*/ 6 w 22"/>
                    <a:gd name="T29" fmla="*/ 7 h 23"/>
                    <a:gd name="T30" fmla="*/ 8 w 22"/>
                    <a:gd name="T31" fmla="*/ 10 h 23"/>
                    <a:gd name="T32" fmla="*/ 9 w 22"/>
                    <a:gd name="T33" fmla="*/ 11 h 23"/>
                    <a:gd name="T34" fmla="*/ 10 w 22"/>
                    <a:gd name="T35" fmla="*/ 12 h 23"/>
                    <a:gd name="T36" fmla="*/ 17 w 22"/>
                    <a:gd name="T37" fmla="*/ 22 h 23"/>
                    <a:gd name="T38" fmla="*/ 20 w 22"/>
                    <a:gd name="T39" fmla="*/ 23 h 23"/>
                    <a:gd name="T40" fmla="*/ 22 w 22"/>
                    <a:gd name="T41" fmla="*/ 22 h 23"/>
                    <a:gd name="T42" fmla="*/ 22 w 22"/>
                    <a:gd name="T43" fmla="*/ 2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3">
                      <a:moveTo>
                        <a:pt x="22" y="20"/>
                      </a:moveTo>
                      <a:cubicBezTo>
                        <a:pt x="21" y="18"/>
                        <a:pt x="22" y="18"/>
                        <a:pt x="22" y="18"/>
                      </a:cubicBezTo>
                      <a:cubicBezTo>
                        <a:pt x="22" y="17"/>
                        <a:pt x="21" y="15"/>
                        <a:pt x="21" y="15"/>
                      </a:cubicBezTo>
                      <a:cubicBezTo>
                        <a:pt x="19" y="16"/>
                        <a:pt x="19" y="16"/>
                        <a:pt x="19" y="16"/>
                      </a:cubicBezTo>
                      <a:cubicBezTo>
                        <a:pt x="19" y="14"/>
                        <a:pt x="19" y="14"/>
                        <a:pt x="19" y="14"/>
                      </a:cubicBezTo>
                      <a:cubicBezTo>
                        <a:pt x="18" y="13"/>
                        <a:pt x="18" y="13"/>
                        <a:pt x="18" y="13"/>
                      </a:cubicBezTo>
                      <a:cubicBezTo>
                        <a:pt x="16" y="11"/>
                        <a:pt x="18" y="11"/>
                        <a:pt x="18" y="11"/>
                      </a:cubicBezTo>
                      <a:cubicBezTo>
                        <a:pt x="17" y="11"/>
                        <a:pt x="12" y="6"/>
                        <a:pt x="12" y="6"/>
                      </a:cubicBezTo>
                      <a:cubicBezTo>
                        <a:pt x="11" y="6"/>
                        <a:pt x="11" y="6"/>
                        <a:pt x="11" y="6"/>
                      </a:cubicBezTo>
                      <a:cubicBezTo>
                        <a:pt x="8" y="3"/>
                        <a:pt x="8" y="3"/>
                        <a:pt x="8" y="3"/>
                      </a:cubicBezTo>
                      <a:cubicBezTo>
                        <a:pt x="8" y="3"/>
                        <a:pt x="8" y="3"/>
                        <a:pt x="7" y="1"/>
                      </a:cubicBezTo>
                      <a:cubicBezTo>
                        <a:pt x="6" y="0"/>
                        <a:pt x="5" y="0"/>
                        <a:pt x="4" y="0"/>
                      </a:cubicBezTo>
                      <a:cubicBezTo>
                        <a:pt x="3" y="1"/>
                        <a:pt x="1" y="0"/>
                        <a:pt x="1" y="0"/>
                      </a:cubicBezTo>
                      <a:cubicBezTo>
                        <a:pt x="0" y="1"/>
                        <a:pt x="3" y="3"/>
                        <a:pt x="3" y="3"/>
                      </a:cubicBezTo>
                      <a:cubicBezTo>
                        <a:pt x="6" y="7"/>
                        <a:pt x="6" y="7"/>
                        <a:pt x="6" y="7"/>
                      </a:cubicBezTo>
                      <a:cubicBezTo>
                        <a:pt x="7" y="7"/>
                        <a:pt x="8" y="10"/>
                        <a:pt x="8" y="10"/>
                      </a:cubicBezTo>
                      <a:cubicBezTo>
                        <a:pt x="9" y="11"/>
                        <a:pt x="9" y="11"/>
                        <a:pt x="9" y="11"/>
                      </a:cubicBezTo>
                      <a:cubicBezTo>
                        <a:pt x="10" y="12"/>
                        <a:pt x="10" y="12"/>
                        <a:pt x="10" y="12"/>
                      </a:cubicBezTo>
                      <a:cubicBezTo>
                        <a:pt x="11" y="15"/>
                        <a:pt x="17" y="22"/>
                        <a:pt x="17" y="22"/>
                      </a:cubicBezTo>
                      <a:cubicBezTo>
                        <a:pt x="20" y="23"/>
                        <a:pt x="20" y="23"/>
                        <a:pt x="20" y="23"/>
                      </a:cubicBezTo>
                      <a:cubicBezTo>
                        <a:pt x="20" y="23"/>
                        <a:pt x="22" y="23"/>
                        <a:pt x="22" y="22"/>
                      </a:cubicBezTo>
                      <a:cubicBezTo>
                        <a:pt x="22" y="22"/>
                        <a:pt x="22" y="20"/>
                        <a:pt x="2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5" name="Oval 141">
                  <a:extLst>
                    <a:ext uri="{FF2B5EF4-FFF2-40B4-BE49-F238E27FC236}">
                      <a16:creationId xmlns:a16="http://schemas.microsoft.com/office/drawing/2014/main" id="{7F4F0EFB-F4F1-4622-B8C7-E2E833687B75}"/>
                    </a:ext>
                  </a:extLst>
                </p:cNvPr>
                <p:cNvSpPr>
                  <a:spLocks noChangeArrowheads="1"/>
                </p:cNvSpPr>
                <p:nvPr/>
              </p:nvSpPr>
              <p:spPr bwMode="auto">
                <a:xfrm>
                  <a:off x="5299075" y="2925763"/>
                  <a:ext cx="15875"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6" name="Oval 142">
                  <a:extLst>
                    <a:ext uri="{FF2B5EF4-FFF2-40B4-BE49-F238E27FC236}">
                      <a16:creationId xmlns:a16="http://schemas.microsoft.com/office/drawing/2014/main" id="{ED095B00-F177-4C32-8D31-AB02AC10D3F8}"/>
                    </a:ext>
                  </a:extLst>
                </p:cNvPr>
                <p:cNvSpPr>
                  <a:spLocks noChangeArrowheads="1"/>
                </p:cNvSpPr>
                <p:nvPr/>
              </p:nvSpPr>
              <p:spPr bwMode="auto">
                <a:xfrm>
                  <a:off x="5307013" y="2560638"/>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7" name="Oval 143">
                  <a:extLst>
                    <a:ext uri="{FF2B5EF4-FFF2-40B4-BE49-F238E27FC236}">
                      <a16:creationId xmlns:a16="http://schemas.microsoft.com/office/drawing/2014/main" id="{9B6AE59D-6D10-4271-818E-C059B1900CB5}"/>
                    </a:ext>
                  </a:extLst>
                </p:cNvPr>
                <p:cNvSpPr>
                  <a:spLocks noChangeArrowheads="1"/>
                </p:cNvSpPr>
                <p:nvPr/>
              </p:nvSpPr>
              <p:spPr bwMode="auto">
                <a:xfrm>
                  <a:off x="5321300" y="2560638"/>
                  <a:ext cx="11113"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8" name="Oval 144">
                  <a:extLst>
                    <a:ext uri="{FF2B5EF4-FFF2-40B4-BE49-F238E27FC236}">
                      <a16:creationId xmlns:a16="http://schemas.microsoft.com/office/drawing/2014/main" id="{1E7C30C4-03A1-416C-A923-6476B1D1A91B}"/>
                    </a:ext>
                  </a:extLst>
                </p:cNvPr>
                <p:cNvSpPr>
                  <a:spLocks noChangeArrowheads="1"/>
                </p:cNvSpPr>
                <p:nvPr/>
              </p:nvSpPr>
              <p:spPr bwMode="auto">
                <a:xfrm>
                  <a:off x="5284788" y="2955926"/>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49" name="Oval 145">
                  <a:extLst>
                    <a:ext uri="{FF2B5EF4-FFF2-40B4-BE49-F238E27FC236}">
                      <a16:creationId xmlns:a16="http://schemas.microsoft.com/office/drawing/2014/main" id="{E3D71C59-40D4-47E3-8DAD-76875C9D4ECB}"/>
                    </a:ext>
                  </a:extLst>
                </p:cNvPr>
                <p:cNvSpPr>
                  <a:spLocks noChangeArrowheads="1"/>
                </p:cNvSpPr>
                <p:nvPr/>
              </p:nvSpPr>
              <p:spPr bwMode="auto">
                <a:xfrm>
                  <a:off x="5280025" y="2384426"/>
                  <a:ext cx="476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0" name="Oval 146">
                  <a:extLst>
                    <a:ext uri="{FF2B5EF4-FFF2-40B4-BE49-F238E27FC236}">
                      <a16:creationId xmlns:a16="http://schemas.microsoft.com/office/drawing/2014/main" id="{24BB6EEA-4A36-4EC0-ABD5-64561F734B42}"/>
                    </a:ext>
                  </a:extLst>
                </p:cNvPr>
                <p:cNvSpPr>
                  <a:spLocks noChangeArrowheads="1"/>
                </p:cNvSpPr>
                <p:nvPr/>
              </p:nvSpPr>
              <p:spPr bwMode="auto">
                <a:xfrm>
                  <a:off x="5332413" y="2560638"/>
                  <a:ext cx="12700"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1" name="Freeform 147">
                  <a:extLst>
                    <a:ext uri="{FF2B5EF4-FFF2-40B4-BE49-F238E27FC236}">
                      <a16:creationId xmlns:a16="http://schemas.microsoft.com/office/drawing/2014/main" id="{7300C04E-568B-4BA6-96C0-AD3AB3262BA0}"/>
                    </a:ext>
                  </a:extLst>
                </p:cNvPr>
                <p:cNvSpPr>
                  <a:spLocks/>
                </p:cNvSpPr>
                <p:nvPr/>
              </p:nvSpPr>
              <p:spPr bwMode="auto">
                <a:xfrm>
                  <a:off x="6126163" y="1703388"/>
                  <a:ext cx="22225" cy="23813"/>
                </a:xfrm>
                <a:custGeom>
                  <a:avLst/>
                  <a:gdLst>
                    <a:gd name="T0" fmla="*/ 5 w 6"/>
                    <a:gd name="T1" fmla="*/ 4 h 6"/>
                    <a:gd name="T2" fmla="*/ 2 w 6"/>
                    <a:gd name="T3" fmla="*/ 0 h 6"/>
                    <a:gd name="T4" fmla="*/ 1 w 6"/>
                    <a:gd name="T5" fmla="*/ 3 h 6"/>
                    <a:gd name="T6" fmla="*/ 2 w 6"/>
                    <a:gd name="T7" fmla="*/ 5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5" y="4"/>
                        <a:pt x="6" y="0"/>
                        <a:pt x="2" y="0"/>
                      </a:cubicBezTo>
                      <a:cubicBezTo>
                        <a:pt x="2" y="0"/>
                        <a:pt x="1" y="0"/>
                        <a:pt x="1" y="3"/>
                      </a:cubicBezTo>
                      <a:cubicBezTo>
                        <a:pt x="1" y="3"/>
                        <a:pt x="0" y="5"/>
                        <a:pt x="2" y="5"/>
                      </a:cubicBezTo>
                      <a:cubicBezTo>
                        <a:pt x="2" y="5"/>
                        <a:pt x="5" y="6"/>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2" name="Oval 148">
                  <a:extLst>
                    <a:ext uri="{FF2B5EF4-FFF2-40B4-BE49-F238E27FC236}">
                      <a16:creationId xmlns:a16="http://schemas.microsoft.com/office/drawing/2014/main" id="{03DF4915-B645-41CD-9C24-C99A1DF1AF2B}"/>
                    </a:ext>
                  </a:extLst>
                </p:cNvPr>
                <p:cNvSpPr>
                  <a:spLocks noChangeArrowheads="1"/>
                </p:cNvSpPr>
                <p:nvPr/>
              </p:nvSpPr>
              <p:spPr bwMode="auto">
                <a:xfrm>
                  <a:off x="6107113" y="1820863"/>
                  <a:ext cx="4763"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3" name="Oval 149">
                  <a:extLst>
                    <a:ext uri="{FF2B5EF4-FFF2-40B4-BE49-F238E27FC236}">
                      <a16:creationId xmlns:a16="http://schemas.microsoft.com/office/drawing/2014/main" id="{F92F1A74-18CA-47AB-A443-BDB7EAA45561}"/>
                    </a:ext>
                  </a:extLst>
                </p:cNvPr>
                <p:cNvSpPr>
                  <a:spLocks noChangeArrowheads="1"/>
                </p:cNvSpPr>
                <p:nvPr/>
              </p:nvSpPr>
              <p:spPr bwMode="auto">
                <a:xfrm>
                  <a:off x="5351463" y="2873376"/>
                  <a:ext cx="11113"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4" name="Oval 150">
                  <a:extLst>
                    <a:ext uri="{FF2B5EF4-FFF2-40B4-BE49-F238E27FC236}">
                      <a16:creationId xmlns:a16="http://schemas.microsoft.com/office/drawing/2014/main" id="{82D60ACD-1B32-47E5-A354-49402FE6865F}"/>
                    </a:ext>
                  </a:extLst>
                </p:cNvPr>
                <p:cNvSpPr>
                  <a:spLocks noChangeArrowheads="1"/>
                </p:cNvSpPr>
                <p:nvPr/>
              </p:nvSpPr>
              <p:spPr bwMode="auto">
                <a:xfrm>
                  <a:off x="6129338" y="1798638"/>
                  <a:ext cx="7938"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5" name="Freeform 151">
                  <a:extLst>
                    <a:ext uri="{FF2B5EF4-FFF2-40B4-BE49-F238E27FC236}">
                      <a16:creationId xmlns:a16="http://schemas.microsoft.com/office/drawing/2014/main" id="{60412F08-C1E2-40D5-9726-A8508BCD0BB4}"/>
                    </a:ext>
                  </a:extLst>
                </p:cNvPr>
                <p:cNvSpPr>
                  <a:spLocks/>
                </p:cNvSpPr>
                <p:nvPr/>
              </p:nvSpPr>
              <p:spPr bwMode="auto">
                <a:xfrm>
                  <a:off x="6092825" y="1625601"/>
                  <a:ext cx="168275" cy="198438"/>
                </a:xfrm>
                <a:custGeom>
                  <a:avLst/>
                  <a:gdLst>
                    <a:gd name="T0" fmla="*/ 28 w 45"/>
                    <a:gd name="T1" fmla="*/ 13 h 53"/>
                    <a:gd name="T2" fmla="*/ 19 w 45"/>
                    <a:gd name="T3" fmla="*/ 8 h 53"/>
                    <a:gd name="T4" fmla="*/ 13 w 45"/>
                    <a:gd name="T5" fmla="*/ 8 h 53"/>
                    <a:gd name="T6" fmla="*/ 13 w 45"/>
                    <a:gd name="T7" fmla="*/ 2 h 53"/>
                    <a:gd name="T8" fmla="*/ 10 w 45"/>
                    <a:gd name="T9" fmla="*/ 10 h 53"/>
                    <a:gd name="T10" fmla="*/ 11 w 45"/>
                    <a:gd name="T11" fmla="*/ 15 h 53"/>
                    <a:gd name="T12" fmla="*/ 9 w 45"/>
                    <a:gd name="T13" fmla="*/ 2 h 53"/>
                    <a:gd name="T14" fmla="*/ 1 w 45"/>
                    <a:gd name="T15" fmla="*/ 10 h 53"/>
                    <a:gd name="T16" fmla="*/ 5 w 45"/>
                    <a:gd name="T17" fmla="*/ 18 h 53"/>
                    <a:gd name="T18" fmla="*/ 5 w 45"/>
                    <a:gd name="T19" fmla="*/ 19 h 53"/>
                    <a:gd name="T20" fmla="*/ 13 w 45"/>
                    <a:gd name="T21" fmla="*/ 21 h 53"/>
                    <a:gd name="T22" fmla="*/ 16 w 45"/>
                    <a:gd name="T23" fmla="*/ 21 h 53"/>
                    <a:gd name="T24" fmla="*/ 22 w 45"/>
                    <a:gd name="T25" fmla="*/ 23 h 53"/>
                    <a:gd name="T26" fmla="*/ 25 w 45"/>
                    <a:gd name="T27" fmla="*/ 26 h 53"/>
                    <a:gd name="T28" fmla="*/ 23 w 45"/>
                    <a:gd name="T29" fmla="*/ 38 h 53"/>
                    <a:gd name="T30" fmla="*/ 18 w 45"/>
                    <a:gd name="T31" fmla="*/ 40 h 53"/>
                    <a:gd name="T32" fmla="*/ 24 w 45"/>
                    <a:gd name="T33" fmla="*/ 42 h 53"/>
                    <a:gd name="T34" fmla="*/ 28 w 45"/>
                    <a:gd name="T35" fmla="*/ 45 h 53"/>
                    <a:gd name="T36" fmla="*/ 33 w 45"/>
                    <a:gd name="T37" fmla="*/ 50 h 53"/>
                    <a:gd name="T38" fmla="*/ 33 w 45"/>
                    <a:gd name="T39" fmla="*/ 47 h 53"/>
                    <a:gd name="T40" fmla="*/ 38 w 45"/>
                    <a:gd name="T41" fmla="*/ 49 h 53"/>
                    <a:gd name="T42" fmla="*/ 39 w 45"/>
                    <a:gd name="T43" fmla="*/ 45 h 53"/>
                    <a:gd name="T44" fmla="*/ 35 w 45"/>
                    <a:gd name="T45" fmla="*/ 40 h 53"/>
                    <a:gd name="T46" fmla="*/ 34 w 45"/>
                    <a:gd name="T47" fmla="*/ 34 h 53"/>
                    <a:gd name="T48" fmla="*/ 37 w 45"/>
                    <a:gd name="T49" fmla="*/ 40 h 53"/>
                    <a:gd name="T50" fmla="*/ 42 w 45"/>
                    <a:gd name="T51" fmla="*/ 38 h 53"/>
                    <a:gd name="T52" fmla="*/ 42 w 45"/>
                    <a:gd name="T53" fmla="*/ 35 h 53"/>
                    <a:gd name="T54" fmla="*/ 43 w 45"/>
                    <a:gd name="T55" fmla="*/ 33 h 53"/>
                    <a:gd name="T56" fmla="*/ 40 w 45"/>
                    <a:gd name="T57" fmla="*/ 32 h 53"/>
                    <a:gd name="T58" fmla="*/ 36 w 45"/>
                    <a:gd name="T59" fmla="*/ 29 h 53"/>
                    <a:gd name="T60" fmla="*/ 33 w 45"/>
                    <a:gd name="T61" fmla="*/ 27 h 53"/>
                    <a:gd name="T62" fmla="*/ 35 w 45"/>
                    <a:gd name="T63" fmla="*/ 24 h 53"/>
                    <a:gd name="T64" fmla="*/ 35 w 45"/>
                    <a:gd name="T65" fmla="*/ 21 h 53"/>
                    <a:gd name="T66" fmla="*/ 33 w 45"/>
                    <a:gd name="T67" fmla="*/ 18 h 53"/>
                    <a:gd name="T68" fmla="*/ 30 w 45"/>
                    <a:gd name="T69"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 h="53">
                      <a:moveTo>
                        <a:pt x="29" y="15"/>
                      </a:moveTo>
                      <a:cubicBezTo>
                        <a:pt x="29" y="15"/>
                        <a:pt x="30" y="13"/>
                        <a:pt x="28" y="13"/>
                      </a:cubicBezTo>
                      <a:cubicBezTo>
                        <a:pt x="28" y="13"/>
                        <a:pt x="26" y="15"/>
                        <a:pt x="25" y="11"/>
                      </a:cubicBezTo>
                      <a:cubicBezTo>
                        <a:pt x="25" y="11"/>
                        <a:pt x="23" y="8"/>
                        <a:pt x="19" y="8"/>
                      </a:cubicBezTo>
                      <a:cubicBezTo>
                        <a:pt x="19" y="8"/>
                        <a:pt x="16" y="10"/>
                        <a:pt x="15" y="7"/>
                      </a:cubicBezTo>
                      <a:cubicBezTo>
                        <a:pt x="13" y="8"/>
                        <a:pt x="13" y="8"/>
                        <a:pt x="13" y="8"/>
                      </a:cubicBezTo>
                      <a:cubicBezTo>
                        <a:pt x="13" y="8"/>
                        <a:pt x="14" y="7"/>
                        <a:pt x="14" y="6"/>
                      </a:cubicBezTo>
                      <a:cubicBezTo>
                        <a:pt x="14" y="6"/>
                        <a:pt x="15" y="2"/>
                        <a:pt x="13" y="2"/>
                      </a:cubicBezTo>
                      <a:cubicBezTo>
                        <a:pt x="13" y="2"/>
                        <a:pt x="11" y="2"/>
                        <a:pt x="9" y="5"/>
                      </a:cubicBezTo>
                      <a:cubicBezTo>
                        <a:pt x="9" y="5"/>
                        <a:pt x="9" y="8"/>
                        <a:pt x="10" y="10"/>
                      </a:cubicBezTo>
                      <a:cubicBezTo>
                        <a:pt x="12" y="13"/>
                        <a:pt x="12" y="13"/>
                        <a:pt x="12" y="13"/>
                      </a:cubicBezTo>
                      <a:cubicBezTo>
                        <a:pt x="12" y="13"/>
                        <a:pt x="12" y="17"/>
                        <a:pt x="11" y="15"/>
                      </a:cubicBezTo>
                      <a:cubicBezTo>
                        <a:pt x="11" y="15"/>
                        <a:pt x="8" y="12"/>
                        <a:pt x="8" y="7"/>
                      </a:cubicBezTo>
                      <a:cubicBezTo>
                        <a:pt x="8" y="7"/>
                        <a:pt x="7" y="5"/>
                        <a:pt x="9" y="2"/>
                      </a:cubicBezTo>
                      <a:cubicBezTo>
                        <a:pt x="9" y="2"/>
                        <a:pt x="7" y="0"/>
                        <a:pt x="4" y="4"/>
                      </a:cubicBezTo>
                      <a:cubicBezTo>
                        <a:pt x="4" y="4"/>
                        <a:pt x="1" y="8"/>
                        <a:pt x="1" y="10"/>
                      </a:cubicBezTo>
                      <a:cubicBezTo>
                        <a:pt x="1" y="10"/>
                        <a:pt x="0" y="11"/>
                        <a:pt x="2" y="12"/>
                      </a:cubicBezTo>
                      <a:cubicBezTo>
                        <a:pt x="2" y="12"/>
                        <a:pt x="5" y="17"/>
                        <a:pt x="5" y="18"/>
                      </a:cubicBezTo>
                      <a:cubicBezTo>
                        <a:pt x="4" y="18"/>
                        <a:pt x="4" y="18"/>
                        <a:pt x="4" y="18"/>
                      </a:cubicBezTo>
                      <a:cubicBezTo>
                        <a:pt x="5" y="19"/>
                        <a:pt x="5" y="19"/>
                        <a:pt x="5" y="19"/>
                      </a:cubicBezTo>
                      <a:cubicBezTo>
                        <a:pt x="5" y="19"/>
                        <a:pt x="5" y="18"/>
                        <a:pt x="6" y="19"/>
                      </a:cubicBezTo>
                      <a:cubicBezTo>
                        <a:pt x="6" y="19"/>
                        <a:pt x="9" y="21"/>
                        <a:pt x="13" y="21"/>
                      </a:cubicBezTo>
                      <a:cubicBezTo>
                        <a:pt x="15" y="21"/>
                        <a:pt x="15" y="21"/>
                        <a:pt x="15" y="21"/>
                      </a:cubicBezTo>
                      <a:cubicBezTo>
                        <a:pt x="15" y="21"/>
                        <a:pt x="15" y="20"/>
                        <a:pt x="16" y="21"/>
                      </a:cubicBezTo>
                      <a:cubicBezTo>
                        <a:pt x="16" y="21"/>
                        <a:pt x="18" y="22"/>
                        <a:pt x="19" y="22"/>
                      </a:cubicBezTo>
                      <a:cubicBezTo>
                        <a:pt x="22" y="23"/>
                        <a:pt x="22" y="23"/>
                        <a:pt x="22" y="23"/>
                      </a:cubicBezTo>
                      <a:cubicBezTo>
                        <a:pt x="22" y="23"/>
                        <a:pt x="23" y="24"/>
                        <a:pt x="22" y="25"/>
                      </a:cubicBezTo>
                      <a:cubicBezTo>
                        <a:pt x="22" y="25"/>
                        <a:pt x="24" y="24"/>
                        <a:pt x="25" y="26"/>
                      </a:cubicBezTo>
                      <a:cubicBezTo>
                        <a:pt x="25" y="26"/>
                        <a:pt x="26" y="31"/>
                        <a:pt x="24" y="34"/>
                      </a:cubicBezTo>
                      <a:cubicBezTo>
                        <a:pt x="24" y="34"/>
                        <a:pt x="25" y="37"/>
                        <a:pt x="23" y="38"/>
                      </a:cubicBezTo>
                      <a:cubicBezTo>
                        <a:pt x="23" y="38"/>
                        <a:pt x="21" y="39"/>
                        <a:pt x="20" y="38"/>
                      </a:cubicBezTo>
                      <a:cubicBezTo>
                        <a:pt x="20" y="38"/>
                        <a:pt x="19" y="38"/>
                        <a:pt x="18" y="40"/>
                      </a:cubicBezTo>
                      <a:cubicBezTo>
                        <a:pt x="18" y="40"/>
                        <a:pt x="18" y="43"/>
                        <a:pt x="22" y="43"/>
                      </a:cubicBezTo>
                      <a:cubicBezTo>
                        <a:pt x="22" y="43"/>
                        <a:pt x="24" y="42"/>
                        <a:pt x="24" y="42"/>
                      </a:cubicBezTo>
                      <a:cubicBezTo>
                        <a:pt x="26" y="44"/>
                        <a:pt x="26" y="44"/>
                        <a:pt x="26" y="44"/>
                      </a:cubicBezTo>
                      <a:cubicBezTo>
                        <a:pt x="28" y="45"/>
                        <a:pt x="28" y="45"/>
                        <a:pt x="28" y="45"/>
                      </a:cubicBezTo>
                      <a:cubicBezTo>
                        <a:pt x="28" y="45"/>
                        <a:pt x="27" y="47"/>
                        <a:pt x="31" y="48"/>
                      </a:cubicBezTo>
                      <a:cubicBezTo>
                        <a:pt x="31" y="48"/>
                        <a:pt x="32" y="48"/>
                        <a:pt x="33" y="50"/>
                      </a:cubicBezTo>
                      <a:cubicBezTo>
                        <a:pt x="33" y="50"/>
                        <a:pt x="36" y="53"/>
                        <a:pt x="36" y="50"/>
                      </a:cubicBezTo>
                      <a:cubicBezTo>
                        <a:pt x="36" y="50"/>
                        <a:pt x="34" y="47"/>
                        <a:pt x="33" y="47"/>
                      </a:cubicBezTo>
                      <a:cubicBezTo>
                        <a:pt x="33" y="47"/>
                        <a:pt x="32" y="46"/>
                        <a:pt x="33" y="46"/>
                      </a:cubicBezTo>
                      <a:cubicBezTo>
                        <a:pt x="33" y="46"/>
                        <a:pt x="38" y="47"/>
                        <a:pt x="38" y="49"/>
                      </a:cubicBezTo>
                      <a:cubicBezTo>
                        <a:pt x="38" y="49"/>
                        <a:pt x="39" y="50"/>
                        <a:pt x="39" y="49"/>
                      </a:cubicBezTo>
                      <a:cubicBezTo>
                        <a:pt x="39" y="49"/>
                        <a:pt x="41" y="46"/>
                        <a:pt x="39" y="45"/>
                      </a:cubicBezTo>
                      <a:cubicBezTo>
                        <a:pt x="39" y="45"/>
                        <a:pt x="37" y="42"/>
                        <a:pt x="36" y="42"/>
                      </a:cubicBezTo>
                      <a:cubicBezTo>
                        <a:pt x="36" y="42"/>
                        <a:pt x="35" y="41"/>
                        <a:pt x="35" y="40"/>
                      </a:cubicBezTo>
                      <a:cubicBezTo>
                        <a:pt x="35" y="40"/>
                        <a:pt x="33" y="40"/>
                        <a:pt x="33" y="37"/>
                      </a:cubicBezTo>
                      <a:cubicBezTo>
                        <a:pt x="33" y="37"/>
                        <a:pt x="32" y="34"/>
                        <a:pt x="34" y="34"/>
                      </a:cubicBezTo>
                      <a:cubicBezTo>
                        <a:pt x="34" y="34"/>
                        <a:pt x="36" y="34"/>
                        <a:pt x="36" y="37"/>
                      </a:cubicBezTo>
                      <a:cubicBezTo>
                        <a:pt x="36" y="37"/>
                        <a:pt x="37" y="39"/>
                        <a:pt x="37" y="40"/>
                      </a:cubicBezTo>
                      <a:cubicBezTo>
                        <a:pt x="37" y="40"/>
                        <a:pt x="37" y="41"/>
                        <a:pt x="39" y="40"/>
                      </a:cubicBezTo>
                      <a:cubicBezTo>
                        <a:pt x="39" y="40"/>
                        <a:pt x="42" y="38"/>
                        <a:pt x="42" y="38"/>
                      </a:cubicBezTo>
                      <a:cubicBezTo>
                        <a:pt x="42" y="38"/>
                        <a:pt x="45" y="38"/>
                        <a:pt x="44" y="36"/>
                      </a:cubicBezTo>
                      <a:cubicBezTo>
                        <a:pt x="44" y="36"/>
                        <a:pt x="42" y="36"/>
                        <a:pt x="42" y="35"/>
                      </a:cubicBezTo>
                      <a:cubicBezTo>
                        <a:pt x="44" y="34"/>
                        <a:pt x="44" y="34"/>
                        <a:pt x="44" y="34"/>
                      </a:cubicBezTo>
                      <a:cubicBezTo>
                        <a:pt x="44" y="34"/>
                        <a:pt x="44" y="33"/>
                        <a:pt x="43" y="33"/>
                      </a:cubicBezTo>
                      <a:cubicBezTo>
                        <a:pt x="43" y="33"/>
                        <a:pt x="43" y="32"/>
                        <a:pt x="42" y="32"/>
                      </a:cubicBezTo>
                      <a:cubicBezTo>
                        <a:pt x="42" y="32"/>
                        <a:pt x="40" y="33"/>
                        <a:pt x="40" y="32"/>
                      </a:cubicBezTo>
                      <a:cubicBezTo>
                        <a:pt x="40" y="32"/>
                        <a:pt x="41" y="31"/>
                        <a:pt x="39" y="30"/>
                      </a:cubicBezTo>
                      <a:cubicBezTo>
                        <a:pt x="36" y="29"/>
                        <a:pt x="36" y="29"/>
                        <a:pt x="36" y="29"/>
                      </a:cubicBezTo>
                      <a:cubicBezTo>
                        <a:pt x="35" y="27"/>
                        <a:pt x="35" y="27"/>
                        <a:pt x="35" y="27"/>
                      </a:cubicBezTo>
                      <a:cubicBezTo>
                        <a:pt x="35" y="27"/>
                        <a:pt x="32" y="28"/>
                        <a:pt x="33" y="27"/>
                      </a:cubicBezTo>
                      <a:cubicBezTo>
                        <a:pt x="33" y="27"/>
                        <a:pt x="34" y="25"/>
                        <a:pt x="33" y="25"/>
                      </a:cubicBezTo>
                      <a:cubicBezTo>
                        <a:pt x="35" y="24"/>
                        <a:pt x="35" y="24"/>
                        <a:pt x="35" y="24"/>
                      </a:cubicBezTo>
                      <a:cubicBezTo>
                        <a:pt x="35" y="24"/>
                        <a:pt x="36" y="24"/>
                        <a:pt x="35" y="23"/>
                      </a:cubicBezTo>
                      <a:cubicBezTo>
                        <a:pt x="35" y="23"/>
                        <a:pt x="34" y="22"/>
                        <a:pt x="35" y="21"/>
                      </a:cubicBezTo>
                      <a:cubicBezTo>
                        <a:pt x="35" y="21"/>
                        <a:pt x="36" y="19"/>
                        <a:pt x="33" y="19"/>
                      </a:cubicBezTo>
                      <a:cubicBezTo>
                        <a:pt x="33" y="18"/>
                        <a:pt x="33" y="18"/>
                        <a:pt x="33" y="18"/>
                      </a:cubicBezTo>
                      <a:cubicBezTo>
                        <a:pt x="33" y="18"/>
                        <a:pt x="32" y="18"/>
                        <a:pt x="31" y="17"/>
                      </a:cubicBezTo>
                      <a:cubicBezTo>
                        <a:pt x="31" y="17"/>
                        <a:pt x="31" y="15"/>
                        <a:pt x="30" y="16"/>
                      </a:cubicBezTo>
                      <a:cubicBezTo>
                        <a:pt x="30" y="16"/>
                        <a:pt x="28" y="17"/>
                        <a:pt x="2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6" name="Freeform 152">
                  <a:extLst>
                    <a:ext uri="{FF2B5EF4-FFF2-40B4-BE49-F238E27FC236}">
                      <a16:creationId xmlns:a16="http://schemas.microsoft.com/office/drawing/2014/main" id="{4EA2ABB9-3F1B-4F5A-8BD6-85BC3E90920D}"/>
                    </a:ext>
                  </a:extLst>
                </p:cNvPr>
                <p:cNvSpPr>
                  <a:spLocks/>
                </p:cNvSpPr>
                <p:nvPr/>
              </p:nvSpPr>
              <p:spPr bwMode="auto">
                <a:xfrm>
                  <a:off x="5235575" y="2779713"/>
                  <a:ext cx="44450" cy="63500"/>
                </a:xfrm>
                <a:custGeom>
                  <a:avLst/>
                  <a:gdLst>
                    <a:gd name="T0" fmla="*/ 8 w 12"/>
                    <a:gd name="T1" fmla="*/ 8 h 17"/>
                    <a:gd name="T2" fmla="*/ 5 w 12"/>
                    <a:gd name="T3" fmla="*/ 4 h 17"/>
                    <a:gd name="T4" fmla="*/ 3 w 12"/>
                    <a:gd name="T5" fmla="*/ 2 h 17"/>
                    <a:gd name="T6" fmla="*/ 2 w 12"/>
                    <a:gd name="T7" fmla="*/ 0 h 17"/>
                    <a:gd name="T8" fmla="*/ 1 w 12"/>
                    <a:gd name="T9" fmla="*/ 2 h 17"/>
                    <a:gd name="T10" fmla="*/ 4 w 12"/>
                    <a:gd name="T11" fmla="*/ 6 h 17"/>
                    <a:gd name="T12" fmla="*/ 3 w 12"/>
                    <a:gd name="T13" fmla="*/ 11 h 17"/>
                    <a:gd name="T14" fmla="*/ 4 w 12"/>
                    <a:gd name="T15" fmla="*/ 13 h 17"/>
                    <a:gd name="T16" fmla="*/ 6 w 12"/>
                    <a:gd name="T17" fmla="*/ 17 h 17"/>
                    <a:gd name="T18" fmla="*/ 9 w 12"/>
                    <a:gd name="T19" fmla="*/ 12 h 17"/>
                    <a:gd name="T20" fmla="*/ 12 w 12"/>
                    <a:gd name="T21" fmla="*/ 8 h 17"/>
                    <a:gd name="T22" fmla="*/ 8 w 12"/>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7">
                      <a:moveTo>
                        <a:pt x="8" y="8"/>
                      </a:moveTo>
                      <a:cubicBezTo>
                        <a:pt x="7" y="7"/>
                        <a:pt x="5" y="4"/>
                        <a:pt x="5" y="4"/>
                      </a:cubicBezTo>
                      <a:cubicBezTo>
                        <a:pt x="3" y="2"/>
                        <a:pt x="3" y="2"/>
                        <a:pt x="3" y="2"/>
                      </a:cubicBezTo>
                      <a:cubicBezTo>
                        <a:pt x="3" y="2"/>
                        <a:pt x="3" y="0"/>
                        <a:pt x="2" y="0"/>
                      </a:cubicBezTo>
                      <a:cubicBezTo>
                        <a:pt x="2" y="0"/>
                        <a:pt x="0" y="0"/>
                        <a:pt x="1" y="2"/>
                      </a:cubicBezTo>
                      <a:cubicBezTo>
                        <a:pt x="2" y="3"/>
                        <a:pt x="4" y="6"/>
                        <a:pt x="4" y="6"/>
                      </a:cubicBezTo>
                      <a:cubicBezTo>
                        <a:pt x="4" y="6"/>
                        <a:pt x="4" y="10"/>
                        <a:pt x="3" y="11"/>
                      </a:cubicBezTo>
                      <a:cubicBezTo>
                        <a:pt x="3" y="11"/>
                        <a:pt x="3" y="12"/>
                        <a:pt x="4" y="13"/>
                      </a:cubicBezTo>
                      <a:cubicBezTo>
                        <a:pt x="5" y="14"/>
                        <a:pt x="6" y="17"/>
                        <a:pt x="6" y="17"/>
                      </a:cubicBezTo>
                      <a:cubicBezTo>
                        <a:pt x="6" y="17"/>
                        <a:pt x="8" y="13"/>
                        <a:pt x="9" y="12"/>
                      </a:cubicBezTo>
                      <a:cubicBezTo>
                        <a:pt x="11" y="12"/>
                        <a:pt x="12" y="8"/>
                        <a:pt x="12" y="8"/>
                      </a:cubicBezTo>
                      <a:cubicBezTo>
                        <a:pt x="12" y="8"/>
                        <a:pt x="9" y="8"/>
                        <a:pt x="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7" name="Oval 153">
                  <a:extLst>
                    <a:ext uri="{FF2B5EF4-FFF2-40B4-BE49-F238E27FC236}">
                      <a16:creationId xmlns:a16="http://schemas.microsoft.com/office/drawing/2014/main" id="{3ABAAAC2-88A0-4165-BB83-B43F1812E225}"/>
                    </a:ext>
                  </a:extLst>
                </p:cNvPr>
                <p:cNvSpPr>
                  <a:spLocks noChangeArrowheads="1"/>
                </p:cNvSpPr>
                <p:nvPr/>
              </p:nvSpPr>
              <p:spPr bwMode="auto">
                <a:xfrm>
                  <a:off x="5232400" y="2497138"/>
                  <a:ext cx="11113"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8" name="Oval 154">
                  <a:extLst>
                    <a:ext uri="{FF2B5EF4-FFF2-40B4-BE49-F238E27FC236}">
                      <a16:creationId xmlns:a16="http://schemas.microsoft.com/office/drawing/2014/main" id="{AE64972B-A8F7-468A-A9FE-35A8EA9D332A}"/>
                    </a:ext>
                  </a:extLst>
                </p:cNvPr>
                <p:cNvSpPr>
                  <a:spLocks noChangeArrowheads="1"/>
                </p:cNvSpPr>
                <p:nvPr/>
              </p:nvSpPr>
              <p:spPr bwMode="auto">
                <a:xfrm>
                  <a:off x="5265738" y="2368551"/>
                  <a:ext cx="7938"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59" name="Oval 155">
                  <a:extLst>
                    <a:ext uri="{FF2B5EF4-FFF2-40B4-BE49-F238E27FC236}">
                      <a16:creationId xmlns:a16="http://schemas.microsoft.com/office/drawing/2014/main" id="{8F56F42C-1AAC-433F-8F47-26A1AD6B880A}"/>
                    </a:ext>
                  </a:extLst>
                </p:cNvPr>
                <p:cNvSpPr>
                  <a:spLocks noChangeArrowheads="1"/>
                </p:cNvSpPr>
                <p:nvPr/>
              </p:nvSpPr>
              <p:spPr bwMode="auto">
                <a:xfrm>
                  <a:off x="5235575" y="2351088"/>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0" name="Oval 156">
                  <a:extLst>
                    <a:ext uri="{FF2B5EF4-FFF2-40B4-BE49-F238E27FC236}">
                      <a16:creationId xmlns:a16="http://schemas.microsoft.com/office/drawing/2014/main" id="{6AEB2188-2413-4F37-B49A-45AD4B2AF590}"/>
                    </a:ext>
                  </a:extLst>
                </p:cNvPr>
                <p:cNvSpPr>
                  <a:spLocks noChangeArrowheads="1"/>
                </p:cNvSpPr>
                <p:nvPr/>
              </p:nvSpPr>
              <p:spPr bwMode="auto">
                <a:xfrm>
                  <a:off x="5243513" y="2997201"/>
                  <a:ext cx="14288"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1" name="Oval 157">
                  <a:extLst>
                    <a:ext uri="{FF2B5EF4-FFF2-40B4-BE49-F238E27FC236}">
                      <a16:creationId xmlns:a16="http://schemas.microsoft.com/office/drawing/2014/main" id="{DA175B2D-741B-45E0-8111-6916EECFBDAE}"/>
                    </a:ext>
                  </a:extLst>
                </p:cNvPr>
                <p:cNvSpPr>
                  <a:spLocks noChangeArrowheads="1"/>
                </p:cNvSpPr>
                <p:nvPr/>
              </p:nvSpPr>
              <p:spPr bwMode="auto">
                <a:xfrm>
                  <a:off x="5243513" y="2565401"/>
                  <a:ext cx="11113"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2" name="Oval 158">
                  <a:extLst>
                    <a:ext uri="{FF2B5EF4-FFF2-40B4-BE49-F238E27FC236}">
                      <a16:creationId xmlns:a16="http://schemas.microsoft.com/office/drawing/2014/main" id="{816B6FB6-E385-439A-B7E5-A2150315B308}"/>
                    </a:ext>
                  </a:extLst>
                </p:cNvPr>
                <p:cNvSpPr>
                  <a:spLocks noChangeArrowheads="1"/>
                </p:cNvSpPr>
                <p:nvPr/>
              </p:nvSpPr>
              <p:spPr bwMode="auto">
                <a:xfrm>
                  <a:off x="5249863" y="2362201"/>
                  <a:ext cx="7938" cy="3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3" name="Oval 159">
                  <a:extLst>
                    <a:ext uri="{FF2B5EF4-FFF2-40B4-BE49-F238E27FC236}">
                      <a16:creationId xmlns:a16="http://schemas.microsoft.com/office/drawing/2014/main" id="{B231E9EE-6474-4823-A66E-A39400768687}"/>
                    </a:ext>
                  </a:extLst>
                </p:cNvPr>
                <p:cNvSpPr>
                  <a:spLocks noChangeArrowheads="1"/>
                </p:cNvSpPr>
                <p:nvPr/>
              </p:nvSpPr>
              <p:spPr bwMode="auto">
                <a:xfrm>
                  <a:off x="5224463" y="2535238"/>
                  <a:ext cx="14288"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4" name="Oval 160">
                  <a:extLst>
                    <a:ext uri="{FF2B5EF4-FFF2-40B4-BE49-F238E27FC236}">
                      <a16:creationId xmlns:a16="http://schemas.microsoft.com/office/drawing/2014/main" id="{A1B0DDCF-1357-4C75-B0C8-5646F197996B}"/>
                    </a:ext>
                  </a:extLst>
                </p:cNvPr>
                <p:cNvSpPr>
                  <a:spLocks noChangeArrowheads="1"/>
                </p:cNvSpPr>
                <p:nvPr/>
              </p:nvSpPr>
              <p:spPr bwMode="auto">
                <a:xfrm>
                  <a:off x="5186363" y="2470151"/>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5" name="Freeform 161">
                  <a:extLst>
                    <a:ext uri="{FF2B5EF4-FFF2-40B4-BE49-F238E27FC236}">
                      <a16:creationId xmlns:a16="http://schemas.microsoft.com/office/drawing/2014/main" id="{EEFBEBC3-571D-4463-BE5A-A93BA019ED3F}"/>
                    </a:ext>
                  </a:extLst>
                </p:cNvPr>
                <p:cNvSpPr>
                  <a:spLocks/>
                </p:cNvSpPr>
                <p:nvPr/>
              </p:nvSpPr>
              <p:spPr bwMode="auto">
                <a:xfrm>
                  <a:off x="5194300" y="2838451"/>
                  <a:ext cx="60325" cy="65088"/>
                </a:xfrm>
                <a:custGeom>
                  <a:avLst/>
                  <a:gdLst>
                    <a:gd name="T0" fmla="*/ 15 w 16"/>
                    <a:gd name="T1" fmla="*/ 1 h 17"/>
                    <a:gd name="T2" fmla="*/ 11 w 16"/>
                    <a:gd name="T3" fmla="*/ 0 h 17"/>
                    <a:gd name="T4" fmla="*/ 10 w 16"/>
                    <a:gd name="T5" fmla="*/ 2 h 17"/>
                    <a:gd name="T6" fmla="*/ 9 w 16"/>
                    <a:gd name="T7" fmla="*/ 4 h 17"/>
                    <a:gd name="T8" fmla="*/ 7 w 16"/>
                    <a:gd name="T9" fmla="*/ 6 h 17"/>
                    <a:gd name="T10" fmla="*/ 6 w 16"/>
                    <a:gd name="T11" fmla="*/ 7 h 17"/>
                    <a:gd name="T12" fmla="*/ 4 w 16"/>
                    <a:gd name="T13" fmla="*/ 10 h 17"/>
                    <a:gd name="T14" fmla="*/ 3 w 16"/>
                    <a:gd name="T15" fmla="*/ 11 h 17"/>
                    <a:gd name="T16" fmla="*/ 1 w 16"/>
                    <a:gd name="T17" fmla="*/ 13 h 17"/>
                    <a:gd name="T18" fmla="*/ 1 w 16"/>
                    <a:gd name="T19" fmla="*/ 15 h 17"/>
                    <a:gd name="T20" fmla="*/ 6 w 16"/>
                    <a:gd name="T21" fmla="*/ 17 h 17"/>
                    <a:gd name="T22" fmla="*/ 9 w 16"/>
                    <a:gd name="T23" fmla="*/ 14 h 17"/>
                    <a:gd name="T24" fmla="*/ 9 w 16"/>
                    <a:gd name="T25" fmla="*/ 11 h 17"/>
                    <a:gd name="T26" fmla="*/ 12 w 16"/>
                    <a:gd name="T27" fmla="*/ 7 h 17"/>
                    <a:gd name="T28" fmla="*/ 13 w 16"/>
                    <a:gd name="T29" fmla="*/ 5 h 17"/>
                    <a:gd name="T30" fmla="*/ 15 w 16"/>
                    <a:gd name="T31"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7">
                      <a:moveTo>
                        <a:pt x="15" y="1"/>
                      </a:moveTo>
                      <a:cubicBezTo>
                        <a:pt x="13" y="1"/>
                        <a:pt x="12" y="0"/>
                        <a:pt x="11" y="0"/>
                      </a:cubicBezTo>
                      <a:cubicBezTo>
                        <a:pt x="11" y="1"/>
                        <a:pt x="10" y="2"/>
                        <a:pt x="10" y="2"/>
                      </a:cubicBezTo>
                      <a:cubicBezTo>
                        <a:pt x="9" y="4"/>
                        <a:pt x="9" y="4"/>
                        <a:pt x="9" y="4"/>
                      </a:cubicBezTo>
                      <a:cubicBezTo>
                        <a:pt x="7" y="6"/>
                        <a:pt x="7" y="6"/>
                        <a:pt x="7" y="6"/>
                      </a:cubicBezTo>
                      <a:cubicBezTo>
                        <a:pt x="6" y="7"/>
                        <a:pt x="6" y="7"/>
                        <a:pt x="6" y="7"/>
                      </a:cubicBezTo>
                      <a:cubicBezTo>
                        <a:pt x="4" y="10"/>
                        <a:pt x="4" y="10"/>
                        <a:pt x="4" y="10"/>
                      </a:cubicBezTo>
                      <a:cubicBezTo>
                        <a:pt x="3" y="11"/>
                        <a:pt x="3" y="11"/>
                        <a:pt x="3" y="11"/>
                      </a:cubicBezTo>
                      <a:cubicBezTo>
                        <a:pt x="3" y="11"/>
                        <a:pt x="1" y="11"/>
                        <a:pt x="1" y="13"/>
                      </a:cubicBezTo>
                      <a:cubicBezTo>
                        <a:pt x="1" y="13"/>
                        <a:pt x="0" y="15"/>
                        <a:pt x="1" y="15"/>
                      </a:cubicBezTo>
                      <a:cubicBezTo>
                        <a:pt x="3" y="16"/>
                        <a:pt x="5" y="16"/>
                        <a:pt x="6" y="17"/>
                      </a:cubicBezTo>
                      <a:cubicBezTo>
                        <a:pt x="7" y="17"/>
                        <a:pt x="8" y="15"/>
                        <a:pt x="9" y="14"/>
                      </a:cubicBezTo>
                      <a:cubicBezTo>
                        <a:pt x="9" y="13"/>
                        <a:pt x="8" y="11"/>
                        <a:pt x="9" y="11"/>
                      </a:cubicBezTo>
                      <a:cubicBezTo>
                        <a:pt x="11" y="10"/>
                        <a:pt x="12" y="7"/>
                        <a:pt x="12" y="7"/>
                      </a:cubicBezTo>
                      <a:cubicBezTo>
                        <a:pt x="13" y="5"/>
                        <a:pt x="13" y="5"/>
                        <a:pt x="13" y="5"/>
                      </a:cubicBezTo>
                      <a:cubicBezTo>
                        <a:pt x="13" y="5"/>
                        <a:pt x="16" y="2"/>
                        <a:pt x="1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6" name="Oval 162">
                  <a:extLst>
                    <a:ext uri="{FF2B5EF4-FFF2-40B4-BE49-F238E27FC236}">
                      <a16:creationId xmlns:a16="http://schemas.microsoft.com/office/drawing/2014/main" id="{3268FF31-BDEE-42D0-A1B8-6650AA051282}"/>
                    </a:ext>
                  </a:extLst>
                </p:cNvPr>
                <p:cNvSpPr>
                  <a:spLocks noChangeArrowheads="1"/>
                </p:cNvSpPr>
                <p:nvPr/>
              </p:nvSpPr>
              <p:spPr bwMode="auto">
                <a:xfrm>
                  <a:off x="5186363" y="2489201"/>
                  <a:ext cx="11113"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7" name="Oval 163">
                  <a:extLst>
                    <a:ext uri="{FF2B5EF4-FFF2-40B4-BE49-F238E27FC236}">
                      <a16:creationId xmlns:a16="http://schemas.microsoft.com/office/drawing/2014/main" id="{4D192B07-E71D-4B17-ADF3-88174BB32A89}"/>
                    </a:ext>
                  </a:extLst>
                </p:cNvPr>
                <p:cNvSpPr>
                  <a:spLocks noChangeArrowheads="1"/>
                </p:cNvSpPr>
                <p:nvPr/>
              </p:nvSpPr>
              <p:spPr bwMode="auto">
                <a:xfrm>
                  <a:off x="5186363" y="2951163"/>
                  <a:ext cx="7938"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8" name="Oval 164">
                  <a:extLst>
                    <a:ext uri="{FF2B5EF4-FFF2-40B4-BE49-F238E27FC236}">
                      <a16:creationId xmlns:a16="http://schemas.microsoft.com/office/drawing/2014/main" id="{08D3E003-B700-4CCA-8798-4524282A6577}"/>
                    </a:ext>
                  </a:extLst>
                </p:cNvPr>
                <p:cNvSpPr>
                  <a:spLocks noChangeArrowheads="1"/>
                </p:cNvSpPr>
                <p:nvPr/>
              </p:nvSpPr>
              <p:spPr bwMode="auto">
                <a:xfrm>
                  <a:off x="5183188" y="2511426"/>
                  <a:ext cx="11113" cy="7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69" name="Freeform 165">
                  <a:extLst>
                    <a:ext uri="{FF2B5EF4-FFF2-40B4-BE49-F238E27FC236}">
                      <a16:creationId xmlns:a16="http://schemas.microsoft.com/office/drawing/2014/main" id="{7254BB90-6279-4367-82C3-4C8853D4E748}"/>
                    </a:ext>
                  </a:extLst>
                </p:cNvPr>
                <p:cNvSpPr>
                  <a:spLocks/>
                </p:cNvSpPr>
                <p:nvPr/>
              </p:nvSpPr>
              <p:spPr bwMode="auto">
                <a:xfrm>
                  <a:off x="5543550" y="2346326"/>
                  <a:ext cx="161925" cy="153988"/>
                </a:xfrm>
                <a:custGeom>
                  <a:avLst/>
                  <a:gdLst>
                    <a:gd name="T0" fmla="*/ 85 w 102"/>
                    <a:gd name="T1" fmla="*/ 24 h 97"/>
                    <a:gd name="T2" fmla="*/ 0 w 102"/>
                    <a:gd name="T3" fmla="*/ 0 h 97"/>
                    <a:gd name="T4" fmla="*/ 26 w 102"/>
                    <a:gd name="T5" fmla="*/ 81 h 97"/>
                    <a:gd name="T6" fmla="*/ 45 w 102"/>
                    <a:gd name="T7" fmla="*/ 64 h 97"/>
                    <a:gd name="T8" fmla="*/ 78 w 102"/>
                    <a:gd name="T9" fmla="*/ 97 h 97"/>
                    <a:gd name="T10" fmla="*/ 102 w 102"/>
                    <a:gd name="T11" fmla="*/ 76 h 97"/>
                    <a:gd name="T12" fmla="*/ 69 w 102"/>
                    <a:gd name="T13" fmla="*/ 43 h 97"/>
                    <a:gd name="T14" fmla="*/ 85 w 102"/>
                    <a:gd name="T15" fmla="*/ 24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7">
                      <a:moveTo>
                        <a:pt x="85" y="24"/>
                      </a:moveTo>
                      <a:lnTo>
                        <a:pt x="0" y="0"/>
                      </a:lnTo>
                      <a:lnTo>
                        <a:pt x="26" y="81"/>
                      </a:lnTo>
                      <a:lnTo>
                        <a:pt x="45" y="64"/>
                      </a:lnTo>
                      <a:lnTo>
                        <a:pt x="78" y="97"/>
                      </a:lnTo>
                      <a:lnTo>
                        <a:pt x="102" y="76"/>
                      </a:lnTo>
                      <a:lnTo>
                        <a:pt x="69" y="43"/>
                      </a:lnTo>
                      <a:lnTo>
                        <a:pt x="8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0" name="Freeform 166">
                  <a:extLst>
                    <a:ext uri="{FF2B5EF4-FFF2-40B4-BE49-F238E27FC236}">
                      <a16:creationId xmlns:a16="http://schemas.microsoft.com/office/drawing/2014/main" id="{C9A1637F-CDB7-4023-842F-36373E99BBD2}"/>
                    </a:ext>
                  </a:extLst>
                </p:cNvPr>
                <p:cNvSpPr>
                  <a:spLocks/>
                </p:cNvSpPr>
                <p:nvPr/>
              </p:nvSpPr>
              <p:spPr bwMode="auto">
                <a:xfrm>
                  <a:off x="6588125" y="2714626"/>
                  <a:ext cx="195263" cy="409575"/>
                </a:xfrm>
                <a:custGeom>
                  <a:avLst/>
                  <a:gdLst>
                    <a:gd name="T0" fmla="*/ 52 w 52"/>
                    <a:gd name="T1" fmla="*/ 109 h 109"/>
                    <a:gd name="T2" fmla="*/ 0 w 52"/>
                    <a:gd name="T3" fmla="*/ 55 h 109"/>
                    <a:gd name="T4" fmla="*/ 26 w 52"/>
                    <a:gd name="T5" fmla="*/ 8 h 109"/>
                    <a:gd name="T6" fmla="*/ 52 w 52"/>
                    <a:gd name="T7" fmla="*/ 0 h 109"/>
                    <a:gd name="T8" fmla="*/ 52 w 52"/>
                    <a:gd name="T9" fmla="*/ 109 h 109"/>
                  </a:gdLst>
                  <a:ahLst/>
                  <a:cxnLst>
                    <a:cxn ang="0">
                      <a:pos x="T0" y="T1"/>
                    </a:cxn>
                    <a:cxn ang="0">
                      <a:pos x="T2" y="T3"/>
                    </a:cxn>
                    <a:cxn ang="0">
                      <a:pos x="T4" y="T5"/>
                    </a:cxn>
                    <a:cxn ang="0">
                      <a:pos x="T6" y="T7"/>
                    </a:cxn>
                    <a:cxn ang="0">
                      <a:pos x="T8" y="T9"/>
                    </a:cxn>
                  </a:cxnLst>
                  <a:rect l="0" t="0" r="r" b="b"/>
                  <a:pathLst>
                    <a:path w="52" h="109">
                      <a:moveTo>
                        <a:pt x="52" y="109"/>
                      </a:moveTo>
                      <a:cubicBezTo>
                        <a:pt x="23" y="108"/>
                        <a:pt x="0" y="84"/>
                        <a:pt x="0" y="55"/>
                      </a:cubicBezTo>
                      <a:cubicBezTo>
                        <a:pt x="0" y="36"/>
                        <a:pt x="9" y="18"/>
                        <a:pt x="26" y="8"/>
                      </a:cubicBezTo>
                      <a:cubicBezTo>
                        <a:pt x="34" y="3"/>
                        <a:pt x="43" y="1"/>
                        <a:pt x="52" y="0"/>
                      </a:cubicBezTo>
                      <a:lnTo>
                        <a:pt x="52" y="1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1" name="Freeform 167">
                  <a:extLst>
                    <a:ext uri="{FF2B5EF4-FFF2-40B4-BE49-F238E27FC236}">
                      <a16:creationId xmlns:a16="http://schemas.microsoft.com/office/drawing/2014/main" id="{CC26B7FE-182A-4D09-8B56-9BABC60FA4B2}"/>
                    </a:ext>
                  </a:extLst>
                </p:cNvPr>
                <p:cNvSpPr>
                  <a:spLocks/>
                </p:cNvSpPr>
                <p:nvPr/>
              </p:nvSpPr>
              <p:spPr bwMode="auto">
                <a:xfrm>
                  <a:off x="6799263" y="2933701"/>
                  <a:ext cx="55563" cy="107950"/>
                </a:xfrm>
                <a:custGeom>
                  <a:avLst/>
                  <a:gdLst>
                    <a:gd name="T0" fmla="*/ 0 w 15"/>
                    <a:gd name="T1" fmla="*/ 29 h 29"/>
                    <a:gd name="T2" fmla="*/ 0 w 15"/>
                    <a:gd name="T3" fmla="*/ 0 h 29"/>
                    <a:gd name="T4" fmla="*/ 15 w 15"/>
                    <a:gd name="T5" fmla="*/ 25 h 29"/>
                    <a:gd name="T6" fmla="*/ 0 w 15"/>
                    <a:gd name="T7" fmla="*/ 29 h 29"/>
                  </a:gdLst>
                  <a:ahLst/>
                  <a:cxnLst>
                    <a:cxn ang="0">
                      <a:pos x="T0" y="T1"/>
                    </a:cxn>
                    <a:cxn ang="0">
                      <a:pos x="T2" y="T3"/>
                    </a:cxn>
                    <a:cxn ang="0">
                      <a:pos x="T4" y="T5"/>
                    </a:cxn>
                    <a:cxn ang="0">
                      <a:pos x="T6" y="T7"/>
                    </a:cxn>
                  </a:cxnLst>
                  <a:rect l="0" t="0" r="r" b="b"/>
                  <a:pathLst>
                    <a:path w="15" h="29">
                      <a:moveTo>
                        <a:pt x="0" y="29"/>
                      </a:moveTo>
                      <a:cubicBezTo>
                        <a:pt x="0" y="0"/>
                        <a:pt x="0" y="0"/>
                        <a:pt x="0" y="0"/>
                      </a:cubicBezTo>
                      <a:cubicBezTo>
                        <a:pt x="15" y="25"/>
                        <a:pt x="15" y="25"/>
                        <a:pt x="15" y="25"/>
                      </a:cubicBezTo>
                      <a:cubicBezTo>
                        <a:pt x="11" y="27"/>
                        <a:pt x="5" y="29"/>
                        <a:pt x="0"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2" name="Freeform 168">
                  <a:extLst>
                    <a:ext uri="{FF2B5EF4-FFF2-40B4-BE49-F238E27FC236}">
                      <a16:creationId xmlns:a16="http://schemas.microsoft.com/office/drawing/2014/main" id="{F0173D8B-4D2B-4C19-A25F-F78480F92B73}"/>
                    </a:ext>
                  </a:extLst>
                </p:cNvPr>
                <p:cNvSpPr>
                  <a:spLocks/>
                </p:cNvSpPr>
                <p:nvPr/>
              </p:nvSpPr>
              <p:spPr bwMode="auto">
                <a:xfrm>
                  <a:off x="6799263" y="2755901"/>
                  <a:ext cx="157163" cy="293688"/>
                </a:xfrm>
                <a:custGeom>
                  <a:avLst/>
                  <a:gdLst>
                    <a:gd name="T0" fmla="*/ 24 w 42"/>
                    <a:gd name="T1" fmla="*/ 78 h 78"/>
                    <a:gd name="T2" fmla="*/ 0 w 42"/>
                    <a:gd name="T3" fmla="*/ 41 h 78"/>
                    <a:gd name="T4" fmla="*/ 0 w 42"/>
                    <a:gd name="T5" fmla="*/ 0 h 78"/>
                    <a:gd name="T6" fmla="*/ 42 w 42"/>
                    <a:gd name="T7" fmla="*/ 44 h 78"/>
                    <a:gd name="T8" fmla="*/ 24 w 42"/>
                    <a:gd name="T9" fmla="*/ 78 h 78"/>
                  </a:gdLst>
                  <a:ahLst/>
                  <a:cxnLst>
                    <a:cxn ang="0">
                      <a:pos x="T0" y="T1"/>
                    </a:cxn>
                    <a:cxn ang="0">
                      <a:pos x="T2" y="T3"/>
                    </a:cxn>
                    <a:cxn ang="0">
                      <a:pos x="T4" y="T5"/>
                    </a:cxn>
                    <a:cxn ang="0">
                      <a:pos x="T6" y="T7"/>
                    </a:cxn>
                    <a:cxn ang="0">
                      <a:pos x="T8" y="T9"/>
                    </a:cxn>
                  </a:cxnLst>
                  <a:rect l="0" t="0" r="r" b="b"/>
                  <a:pathLst>
                    <a:path w="42" h="78">
                      <a:moveTo>
                        <a:pt x="24" y="78"/>
                      </a:moveTo>
                      <a:cubicBezTo>
                        <a:pt x="0" y="41"/>
                        <a:pt x="0" y="41"/>
                        <a:pt x="0" y="41"/>
                      </a:cubicBezTo>
                      <a:cubicBezTo>
                        <a:pt x="0" y="0"/>
                        <a:pt x="0" y="0"/>
                        <a:pt x="0" y="0"/>
                      </a:cubicBezTo>
                      <a:cubicBezTo>
                        <a:pt x="23" y="1"/>
                        <a:pt x="42" y="20"/>
                        <a:pt x="42" y="44"/>
                      </a:cubicBezTo>
                      <a:cubicBezTo>
                        <a:pt x="42" y="57"/>
                        <a:pt x="35" y="70"/>
                        <a:pt x="2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3" name="Freeform 169">
                  <a:extLst>
                    <a:ext uri="{FF2B5EF4-FFF2-40B4-BE49-F238E27FC236}">
                      <a16:creationId xmlns:a16="http://schemas.microsoft.com/office/drawing/2014/main" id="{7C550F24-5A6E-4E02-817F-F0B9414FBB35}"/>
                    </a:ext>
                  </a:extLst>
                </p:cNvPr>
                <p:cNvSpPr>
                  <a:spLocks/>
                </p:cNvSpPr>
                <p:nvPr/>
              </p:nvSpPr>
              <p:spPr bwMode="auto">
                <a:xfrm>
                  <a:off x="6557963" y="2043113"/>
                  <a:ext cx="180975" cy="176213"/>
                </a:xfrm>
                <a:custGeom>
                  <a:avLst/>
                  <a:gdLst>
                    <a:gd name="T0" fmla="*/ 0 w 48"/>
                    <a:gd name="T1" fmla="*/ 12 h 47"/>
                    <a:gd name="T2" fmla="*/ 12 w 48"/>
                    <a:gd name="T3" fmla="*/ 0 h 47"/>
                    <a:gd name="T4" fmla="*/ 36 w 48"/>
                    <a:gd name="T5" fmla="*/ 0 h 47"/>
                    <a:gd name="T6" fmla="*/ 48 w 48"/>
                    <a:gd name="T7" fmla="*/ 12 h 47"/>
                    <a:gd name="T8" fmla="*/ 48 w 48"/>
                    <a:gd name="T9" fmla="*/ 35 h 47"/>
                    <a:gd name="T10" fmla="*/ 36 w 48"/>
                    <a:gd name="T11" fmla="*/ 47 h 47"/>
                    <a:gd name="T12" fmla="*/ 12 w 48"/>
                    <a:gd name="T13" fmla="*/ 47 h 47"/>
                    <a:gd name="T14" fmla="*/ 0 w 48"/>
                    <a:gd name="T15" fmla="*/ 35 h 47"/>
                    <a:gd name="T16" fmla="*/ 0 w 48"/>
                    <a:gd name="T17"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7">
                      <a:moveTo>
                        <a:pt x="0" y="12"/>
                      </a:moveTo>
                      <a:cubicBezTo>
                        <a:pt x="0" y="5"/>
                        <a:pt x="5" y="0"/>
                        <a:pt x="12" y="0"/>
                      </a:cubicBezTo>
                      <a:cubicBezTo>
                        <a:pt x="36" y="0"/>
                        <a:pt x="36" y="0"/>
                        <a:pt x="36" y="0"/>
                      </a:cubicBezTo>
                      <a:cubicBezTo>
                        <a:pt x="43" y="0"/>
                        <a:pt x="48" y="5"/>
                        <a:pt x="48" y="12"/>
                      </a:cubicBezTo>
                      <a:cubicBezTo>
                        <a:pt x="48" y="35"/>
                        <a:pt x="48" y="35"/>
                        <a:pt x="48" y="35"/>
                      </a:cubicBezTo>
                      <a:cubicBezTo>
                        <a:pt x="48" y="42"/>
                        <a:pt x="43" y="47"/>
                        <a:pt x="36" y="47"/>
                      </a:cubicBezTo>
                      <a:cubicBezTo>
                        <a:pt x="12" y="47"/>
                        <a:pt x="12" y="47"/>
                        <a:pt x="12" y="47"/>
                      </a:cubicBezTo>
                      <a:cubicBezTo>
                        <a:pt x="5" y="47"/>
                        <a:pt x="0" y="42"/>
                        <a:pt x="0" y="35"/>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4" name="Freeform 170">
                  <a:extLst>
                    <a:ext uri="{FF2B5EF4-FFF2-40B4-BE49-F238E27FC236}">
                      <a16:creationId xmlns:a16="http://schemas.microsoft.com/office/drawing/2014/main" id="{DC226426-8737-4726-9B9F-4E1F2543C3A8}"/>
                    </a:ext>
                  </a:extLst>
                </p:cNvPr>
                <p:cNvSpPr>
                  <a:spLocks/>
                </p:cNvSpPr>
                <p:nvPr/>
              </p:nvSpPr>
              <p:spPr bwMode="auto">
                <a:xfrm>
                  <a:off x="6557963" y="2411413"/>
                  <a:ext cx="180975" cy="176213"/>
                </a:xfrm>
                <a:custGeom>
                  <a:avLst/>
                  <a:gdLst>
                    <a:gd name="T0" fmla="*/ 0 w 48"/>
                    <a:gd name="T1" fmla="*/ 35 h 47"/>
                    <a:gd name="T2" fmla="*/ 0 w 48"/>
                    <a:gd name="T3" fmla="*/ 12 h 47"/>
                    <a:gd name="T4" fmla="*/ 12 w 48"/>
                    <a:gd name="T5" fmla="*/ 0 h 47"/>
                    <a:gd name="T6" fmla="*/ 36 w 48"/>
                    <a:gd name="T7" fmla="*/ 0 h 47"/>
                    <a:gd name="T8" fmla="*/ 48 w 48"/>
                    <a:gd name="T9" fmla="*/ 12 h 47"/>
                    <a:gd name="T10" fmla="*/ 48 w 48"/>
                    <a:gd name="T11" fmla="*/ 35 h 47"/>
                    <a:gd name="T12" fmla="*/ 36 w 48"/>
                    <a:gd name="T13" fmla="*/ 47 h 47"/>
                    <a:gd name="T14" fmla="*/ 12 w 48"/>
                    <a:gd name="T15" fmla="*/ 47 h 47"/>
                    <a:gd name="T16" fmla="*/ 0 w 48"/>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7">
                      <a:moveTo>
                        <a:pt x="0" y="35"/>
                      </a:moveTo>
                      <a:cubicBezTo>
                        <a:pt x="0" y="12"/>
                        <a:pt x="0" y="12"/>
                        <a:pt x="0" y="12"/>
                      </a:cubicBezTo>
                      <a:cubicBezTo>
                        <a:pt x="0" y="5"/>
                        <a:pt x="5" y="0"/>
                        <a:pt x="12" y="0"/>
                      </a:cubicBezTo>
                      <a:cubicBezTo>
                        <a:pt x="36" y="0"/>
                        <a:pt x="36" y="0"/>
                        <a:pt x="36" y="0"/>
                      </a:cubicBezTo>
                      <a:cubicBezTo>
                        <a:pt x="43" y="0"/>
                        <a:pt x="48" y="5"/>
                        <a:pt x="48" y="12"/>
                      </a:cubicBezTo>
                      <a:cubicBezTo>
                        <a:pt x="48" y="35"/>
                        <a:pt x="48" y="35"/>
                        <a:pt x="48" y="35"/>
                      </a:cubicBezTo>
                      <a:cubicBezTo>
                        <a:pt x="48" y="41"/>
                        <a:pt x="43" y="47"/>
                        <a:pt x="36" y="47"/>
                      </a:cubicBezTo>
                      <a:cubicBezTo>
                        <a:pt x="12" y="47"/>
                        <a:pt x="12" y="47"/>
                        <a:pt x="12" y="47"/>
                      </a:cubicBezTo>
                      <a:cubicBezTo>
                        <a:pt x="5" y="47"/>
                        <a:pt x="0" y="41"/>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5" name="Freeform 171">
                  <a:extLst>
                    <a:ext uri="{FF2B5EF4-FFF2-40B4-BE49-F238E27FC236}">
                      <a16:creationId xmlns:a16="http://schemas.microsoft.com/office/drawing/2014/main" id="{14FE24EE-ABFB-4F37-8DD2-EE53C3357734}"/>
                    </a:ext>
                  </a:extLst>
                </p:cNvPr>
                <p:cNvSpPr>
                  <a:spLocks/>
                </p:cNvSpPr>
                <p:nvPr/>
              </p:nvSpPr>
              <p:spPr bwMode="auto">
                <a:xfrm>
                  <a:off x="6802438" y="2227263"/>
                  <a:ext cx="184150" cy="176213"/>
                </a:xfrm>
                <a:custGeom>
                  <a:avLst/>
                  <a:gdLst>
                    <a:gd name="T0" fmla="*/ 49 w 49"/>
                    <a:gd name="T1" fmla="*/ 35 h 47"/>
                    <a:gd name="T2" fmla="*/ 36 w 49"/>
                    <a:gd name="T3" fmla="*/ 47 h 47"/>
                    <a:gd name="T4" fmla="*/ 12 w 49"/>
                    <a:gd name="T5" fmla="*/ 47 h 47"/>
                    <a:gd name="T6" fmla="*/ 0 w 49"/>
                    <a:gd name="T7" fmla="*/ 35 h 47"/>
                    <a:gd name="T8" fmla="*/ 0 w 49"/>
                    <a:gd name="T9" fmla="*/ 12 h 47"/>
                    <a:gd name="T10" fmla="*/ 12 w 49"/>
                    <a:gd name="T11" fmla="*/ 0 h 47"/>
                    <a:gd name="T12" fmla="*/ 36 w 49"/>
                    <a:gd name="T13" fmla="*/ 0 h 47"/>
                    <a:gd name="T14" fmla="*/ 49 w 49"/>
                    <a:gd name="T15" fmla="*/ 12 h 47"/>
                    <a:gd name="T16" fmla="*/ 49 w 49"/>
                    <a:gd name="T1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7">
                      <a:moveTo>
                        <a:pt x="49" y="35"/>
                      </a:moveTo>
                      <a:cubicBezTo>
                        <a:pt x="49" y="41"/>
                        <a:pt x="43" y="47"/>
                        <a:pt x="36" y="47"/>
                      </a:cubicBezTo>
                      <a:cubicBezTo>
                        <a:pt x="12" y="47"/>
                        <a:pt x="12" y="47"/>
                        <a:pt x="12" y="47"/>
                      </a:cubicBezTo>
                      <a:cubicBezTo>
                        <a:pt x="6" y="47"/>
                        <a:pt x="0" y="41"/>
                        <a:pt x="0" y="35"/>
                      </a:cubicBezTo>
                      <a:cubicBezTo>
                        <a:pt x="0" y="12"/>
                        <a:pt x="0" y="12"/>
                        <a:pt x="0" y="12"/>
                      </a:cubicBezTo>
                      <a:cubicBezTo>
                        <a:pt x="0" y="5"/>
                        <a:pt x="6" y="0"/>
                        <a:pt x="12" y="0"/>
                      </a:cubicBezTo>
                      <a:cubicBezTo>
                        <a:pt x="36" y="0"/>
                        <a:pt x="36" y="0"/>
                        <a:pt x="36" y="0"/>
                      </a:cubicBezTo>
                      <a:cubicBezTo>
                        <a:pt x="43" y="0"/>
                        <a:pt x="49" y="5"/>
                        <a:pt x="49" y="12"/>
                      </a:cubicBezTo>
                      <a:lnTo>
                        <a:pt x="4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6" name="Freeform 172">
                  <a:extLst>
                    <a:ext uri="{FF2B5EF4-FFF2-40B4-BE49-F238E27FC236}">
                      <a16:creationId xmlns:a16="http://schemas.microsoft.com/office/drawing/2014/main" id="{F5709261-0508-4F4C-8FF4-E1F53CA9ABD2}"/>
                    </a:ext>
                  </a:extLst>
                </p:cNvPr>
                <p:cNvSpPr>
                  <a:spLocks/>
                </p:cNvSpPr>
                <p:nvPr/>
              </p:nvSpPr>
              <p:spPr bwMode="auto">
                <a:xfrm>
                  <a:off x="4762500" y="1208088"/>
                  <a:ext cx="879475" cy="131763"/>
                </a:xfrm>
                <a:custGeom>
                  <a:avLst/>
                  <a:gdLst>
                    <a:gd name="T0" fmla="*/ 0 w 234"/>
                    <a:gd name="T1" fmla="*/ 12 h 35"/>
                    <a:gd name="T2" fmla="*/ 13 w 234"/>
                    <a:gd name="T3" fmla="*/ 0 h 35"/>
                    <a:gd name="T4" fmla="*/ 221 w 234"/>
                    <a:gd name="T5" fmla="*/ 0 h 35"/>
                    <a:gd name="T6" fmla="*/ 234 w 234"/>
                    <a:gd name="T7" fmla="*/ 12 h 35"/>
                    <a:gd name="T8" fmla="*/ 234 w 234"/>
                    <a:gd name="T9" fmla="*/ 23 h 35"/>
                    <a:gd name="T10" fmla="*/ 221 w 234"/>
                    <a:gd name="T11" fmla="*/ 35 h 35"/>
                    <a:gd name="T12" fmla="*/ 13 w 234"/>
                    <a:gd name="T13" fmla="*/ 35 h 35"/>
                    <a:gd name="T14" fmla="*/ 0 w 234"/>
                    <a:gd name="T15" fmla="*/ 23 h 35"/>
                    <a:gd name="T16" fmla="*/ 0 w 234"/>
                    <a:gd name="T17"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35">
                      <a:moveTo>
                        <a:pt x="0" y="12"/>
                      </a:moveTo>
                      <a:cubicBezTo>
                        <a:pt x="0" y="6"/>
                        <a:pt x="6" y="0"/>
                        <a:pt x="13" y="0"/>
                      </a:cubicBezTo>
                      <a:cubicBezTo>
                        <a:pt x="221" y="0"/>
                        <a:pt x="221" y="0"/>
                        <a:pt x="221" y="0"/>
                      </a:cubicBezTo>
                      <a:cubicBezTo>
                        <a:pt x="228" y="0"/>
                        <a:pt x="234" y="6"/>
                        <a:pt x="234" y="12"/>
                      </a:cubicBezTo>
                      <a:cubicBezTo>
                        <a:pt x="234" y="23"/>
                        <a:pt x="234" y="23"/>
                        <a:pt x="234" y="23"/>
                      </a:cubicBezTo>
                      <a:cubicBezTo>
                        <a:pt x="234" y="30"/>
                        <a:pt x="228" y="35"/>
                        <a:pt x="221" y="35"/>
                      </a:cubicBezTo>
                      <a:cubicBezTo>
                        <a:pt x="13" y="35"/>
                        <a:pt x="13" y="35"/>
                        <a:pt x="13" y="35"/>
                      </a:cubicBezTo>
                      <a:cubicBezTo>
                        <a:pt x="6" y="35"/>
                        <a:pt x="0" y="30"/>
                        <a:pt x="0" y="23"/>
                      </a:cubicBezTo>
                      <a:lnTo>
                        <a:pt x="0"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7" name="Rectangle 173">
                  <a:extLst>
                    <a:ext uri="{FF2B5EF4-FFF2-40B4-BE49-F238E27FC236}">
                      <a16:creationId xmlns:a16="http://schemas.microsoft.com/office/drawing/2014/main" id="{79298FC3-F300-48DA-A604-5973DBCEE404}"/>
                    </a:ext>
                  </a:extLst>
                </p:cNvPr>
                <p:cNvSpPr>
                  <a:spLocks noChangeArrowheads="1"/>
                </p:cNvSpPr>
                <p:nvPr/>
              </p:nvSpPr>
              <p:spPr bwMode="auto">
                <a:xfrm>
                  <a:off x="3402013" y="2774951"/>
                  <a:ext cx="2778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8" name="Rectangle 174">
                  <a:extLst>
                    <a:ext uri="{FF2B5EF4-FFF2-40B4-BE49-F238E27FC236}">
                      <a16:creationId xmlns:a16="http://schemas.microsoft.com/office/drawing/2014/main" id="{631103EC-5C82-4271-9CEC-F78256F5AAA8}"/>
                    </a:ext>
                  </a:extLst>
                </p:cNvPr>
                <p:cNvSpPr>
                  <a:spLocks noChangeArrowheads="1"/>
                </p:cNvSpPr>
                <p:nvPr/>
              </p:nvSpPr>
              <p:spPr bwMode="auto">
                <a:xfrm>
                  <a:off x="3402013" y="2892426"/>
                  <a:ext cx="277813"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79" name="Rectangle 175">
                  <a:extLst>
                    <a:ext uri="{FF2B5EF4-FFF2-40B4-BE49-F238E27FC236}">
                      <a16:creationId xmlns:a16="http://schemas.microsoft.com/office/drawing/2014/main" id="{C29D0100-8C2E-4E30-9B20-521722241420}"/>
                    </a:ext>
                  </a:extLst>
                </p:cNvPr>
                <p:cNvSpPr>
                  <a:spLocks noChangeArrowheads="1"/>
                </p:cNvSpPr>
                <p:nvPr/>
              </p:nvSpPr>
              <p:spPr bwMode="auto">
                <a:xfrm>
                  <a:off x="3402013" y="2936876"/>
                  <a:ext cx="2968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0" name="Rectangle 176">
                  <a:extLst>
                    <a:ext uri="{FF2B5EF4-FFF2-40B4-BE49-F238E27FC236}">
                      <a16:creationId xmlns:a16="http://schemas.microsoft.com/office/drawing/2014/main" id="{2DDE2918-B259-4F26-80FD-D2A284C743B8}"/>
                    </a:ext>
                  </a:extLst>
                </p:cNvPr>
                <p:cNvSpPr>
                  <a:spLocks noChangeArrowheads="1"/>
                </p:cNvSpPr>
                <p:nvPr/>
              </p:nvSpPr>
              <p:spPr bwMode="auto">
                <a:xfrm>
                  <a:off x="3402013" y="3005138"/>
                  <a:ext cx="277813"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1" name="Rectangle 177">
                  <a:extLst>
                    <a:ext uri="{FF2B5EF4-FFF2-40B4-BE49-F238E27FC236}">
                      <a16:creationId xmlns:a16="http://schemas.microsoft.com/office/drawing/2014/main" id="{02595891-1427-4948-9E9A-3E510B1118EF}"/>
                    </a:ext>
                  </a:extLst>
                </p:cNvPr>
                <p:cNvSpPr>
                  <a:spLocks noChangeArrowheads="1"/>
                </p:cNvSpPr>
                <p:nvPr/>
              </p:nvSpPr>
              <p:spPr bwMode="auto">
                <a:xfrm>
                  <a:off x="3402013" y="3049588"/>
                  <a:ext cx="3825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2" name="Rectangle 178">
                  <a:extLst>
                    <a:ext uri="{FF2B5EF4-FFF2-40B4-BE49-F238E27FC236}">
                      <a16:creationId xmlns:a16="http://schemas.microsoft.com/office/drawing/2014/main" id="{B2F869EE-CC36-464B-A30B-5DDDA96426E4}"/>
                    </a:ext>
                  </a:extLst>
                </p:cNvPr>
                <p:cNvSpPr>
                  <a:spLocks noChangeArrowheads="1"/>
                </p:cNvSpPr>
                <p:nvPr/>
              </p:nvSpPr>
              <p:spPr bwMode="auto">
                <a:xfrm>
                  <a:off x="3402013" y="2824163"/>
                  <a:ext cx="56673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3" name="Freeform 179">
                  <a:extLst>
                    <a:ext uri="{FF2B5EF4-FFF2-40B4-BE49-F238E27FC236}">
                      <a16:creationId xmlns:a16="http://schemas.microsoft.com/office/drawing/2014/main" id="{AA7C7DDF-998A-4C62-ACCE-5A7F5206689F}"/>
                    </a:ext>
                  </a:extLst>
                </p:cNvPr>
                <p:cNvSpPr>
                  <a:spLocks/>
                </p:cNvSpPr>
                <p:nvPr/>
              </p:nvSpPr>
              <p:spPr bwMode="auto">
                <a:xfrm>
                  <a:off x="4359275" y="3101976"/>
                  <a:ext cx="481013" cy="57150"/>
                </a:xfrm>
                <a:custGeom>
                  <a:avLst/>
                  <a:gdLst>
                    <a:gd name="T0" fmla="*/ 128 w 128"/>
                    <a:gd name="T1" fmla="*/ 9 h 15"/>
                    <a:gd name="T2" fmla="*/ 122 w 128"/>
                    <a:gd name="T3" fmla="*/ 15 h 15"/>
                    <a:gd name="T4" fmla="*/ 6 w 128"/>
                    <a:gd name="T5" fmla="*/ 15 h 15"/>
                    <a:gd name="T6" fmla="*/ 0 w 128"/>
                    <a:gd name="T7" fmla="*/ 9 h 15"/>
                    <a:gd name="T8" fmla="*/ 0 w 128"/>
                    <a:gd name="T9" fmla="*/ 6 h 15"/>
                    <a:gd name="T10" fmla="*/ 6 w 128"/>
                    <a:gd name="T11" fmla="*/ 0 h 15"/>
                    <a:gd name="T12" fmla="*/ 122 w 128"/>
                    <a:gd name="T13" fmla="*/ 0 h 15"/>
                    <a:gd name="T14" fmla="*/ 128 w 128"/>
                    <a:gd name="T15" fmla="*/ 6 h 15"/>
                    <a:gd name="T16" fmla="*/ 128 w 128"/>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5">
                      <a:moveTo>
                        <a:pt x="128" y="9"/>
                      </a:moveTo>
                      <a:cubicBezTo>
                        <a:pt x="128" y="13"/>
                        <a:pt x="126" y="15"/>
                        <a:pt x="122" y="15"/>
                      </a:cubicBezTo>
                      <a:cubicBezTo>
                        <a:pt x="6" y="15"/>
                        <a:pt x="6" y="15"/>
                        <a:pt x="6" y="15"/>
                      </a:cubicBezTo>
                      <a:cubicBezTo>
                        <a:pt x="2" y="15"/>
                        <a:pt x="0" y="13"/>
                        <a:pt x="0" y="9"/>
                      </a:cubicBezTo>
                      <a:cubicBezTo>
                        <a:pt x="0" y="6"/>
                        <a:pt x="0" y="6"/>
                        <a:pt x="0" y="6"/>
                      </a:cubicBezTo>
                      <a:cubicBezTo>
                        <a:pt x="0" y="2"/>
                        <a:pt x="2" y="0"/>
                        <a:pt x="6" y="0"/>
                      </a:cubicBezTo>
                      <a:cubicBezTo>
                        <a:pt x="122" y="0"/>
                        <a:pt x="122" y="0"/>
                        <a:pt x="122" y="0"/>
                      </a:cubicBezTo>
                      <a:cubicBezTo>
                        <a:pt x="126" y="0"/>
                        <a:pt x="128" y="2"/>
                        <a:pt x="128" y="6"/>
                      </a:cubicBezTo>
                      <a:lnTo>
                        <a:pt x="1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4" name="Freeform 180">
                  <a:extLst>
                    <a:ext uri="{FF2B5EF4-FFF2-40B4-BE49-F238E27FC236}">
                      <a16:creationId xmlns:a16="http://schemas.microsoft.com/office/drawing/2014/main" id="{A39F0936-58B0-4FB5-AAF3-63A151C2DDDE}"/>
                    </a:ext>
                  </a:extLst>
                </p:cNvPr>
                <p:cNvSpPr>
                  <a:spLocks/>
                </p:cNvSpPr>
                <p:nvPr/>
              </p:nvSpPr>
              <p:spPr bwMode="auto">
                <a:xfrm>
                  <a:off x="4960938" y="3101976"/>
                  <a:ext cx="481013" cy="57150"/>
                </a:xfrm>
                <a:custGeom>
                  <a:avLst/>
                  <a:gdLst>
                    <a:gd name="T0" fmla="*/ 128 w 128"/>
                    <a:gd name="T1" fmla="*/ 9 h 15"/>
                    <a:gd name="T2" fmla="*/ 122 w 128"/>
                    <a:gd name="T3" fmla="*/ 15 h 15"/>
                    <a:gd name="T4" fmla="*/ 6 w 128"/>
                    <a:gd name="T5" fmla="*/ 15 h 15"/>
                    <a:gd name="T6" fmla="*/ 0 w 128"/>
                    <a:gd name="T7" fmla="*/ 9 h 15"/>
                    <a:gd name="T8" fmla="*/ 0 w 128"/>
                    <a:gd name="T9" fmla="*/ 6 h 15"/>
                    <a:gd name="T10" fmla="*/ 6 w 128"/>
                    <a:gd name="T11" fmla="*/ 0 h 15"/>
                    <a:gd name="T12" fmla="*/ 122 w 128"/>
                    <a:gd name="T13" fmla="*/ 0 h 15"/>
                    <a:gd name="T14" fmla="*/ 128 w 128"/>
                    <a:gd name="T15" fmla="*/ 6 h 15"/>
                    <a:gd name="T16" fmla="*/ 128 w 128"/>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5">
                      <a:moveTo>
                        <a:pt x="128" y="9"/>
                      </a:moveTo>
                      <a:cubicBezTo>
                        <a:pt x="128" y="13"/>
                        <a:pt x="126" y="15"/>
                        <a:pt x="122" y="15"/>
                      </a:cubicBezTo>
                      <a:cubicBezTo>
                        <a:pt x="6" y="15"/>
                        <a:pt x="6" y="15"/>
                        <a:pt x="6" y="15"/>
                      </a:cubicBezTo>
                      <a:cubicBezTo>
                        <a:pt x="2" y="15"/>
                        <a:pt x="0" y="13"/>
                        <a:pt x="0" y="9"/>
                      </a:cubicBezTo>
                      <a:cubicBezTo>
                        <a:pt x="0" y="6"/>
                        <a:pt x="0" y="6"/>
                        <a:pt x="0" y="6"/>
                      </a:cubicBezTo>
                      <a:cubicBezTo>
                        <a:pt x="0" y="2"/>
                        <a:pt x="2" y="0"/>
                        <a:pt x="6" y="0"/>
                      </a:cubicBezTo>
                      <a:cubicBezTo>
                        <a:pt x="122" y="0"/>
                        <a:pt x="122" y="0"/>
                        <a:pt x="122" y="0"/>
                      </a:cubicBezTo>
                      <a:cubicBezTo>
                        <a:pt x="126" y="0"/>
                        <a:pt x="128" y="2"/>
                        <a:pt x="128" y="6"/>
                      </a:cubicBezTo>
                      <a:lnTo>
                        <a:pt x="1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5" name="Freeform 181">
                  <a:extLst>
                    <a:ext uri="{FF2B5EF4-FFF2-40B4-BE49-F238E27FC236}">
                      <a16:creationId xmlns:a16="http://schemas.microsoft.com/office/drawing/2014/main" id="{112A11D0-79DF-4E54-8DC5-0C326AF72477}"/>
                    </a:ext>
                  </a:extLst>
                </p:cNvPr>
                <p:cNvSpPr>
                  <a:spLocks/>
                </p:cNvSpPr>
                <p:nvPr/>
              </p:nvSpPr>
              <p:spPr bwMode="auto">
                <a:xfrm>
                  <a:off x="5562600" y="3101976"/>
                  <a:ext cx="481013" cy="57150"/>
                </a:xfrm>
                <a:custGeom>
                  <a:avLst/>
                  <a:gdLst>
                    <a:gd name="T0" fmla="*/ 128 w 128"/>
                    <a:gd name="T1" fmla="*/ 9 h 15"/>
                    <a:gd name="T2" fmla="*/ 122 w 128"/>
                    <a:gd name="T3" fmla="*/ 15 h 15"/>
                    <a:gd name="T4" fmla="*/ 6 w 128"/>
                    <a:gd name="T5" fmla="*/ 15 h 15"/>
                    <a:gd name="T6" fmla="*/ 0 w 128"/>
                    <a:gd name="T7" fmla="*/ 9 h 15"/>
                    <a:gd name="T8" fmla="*/ 0 w 128"/>
                    <a:gd name="T9" fmla="*/ 6 h 15"/>
                    <a:gd name="T10" fmla="*/ 6 w 128"/>
                    <a:gd name="T11" fmla="*/ 0 h 15"/>
                    <a:gd name="T12" fmla="*/ 122 w 128"/>
                    <a:gd name="T13" fmla="*/ 0 h 15"/>
                    <a:gd name="T14" fmla="*/ 128 w 128"/>
                    <a:gd name="T15" fmla="*/ 6 h 15"/>
                    <a:gd name="T16" fmla="*/ 128 w 128"/>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5">
                      <a:moveTo>
                        <a:pt x="128" y="9"/>
                      </a:moveTo>
                      <a:cubicBezTo>
                        <a:pt x="128" y="13"/>
                        <a:pt x="126" y="15"/>
                        <a:pt x="122" y="15"/>
                      </a:cubicBezTo>
                      <a:cubicBezTo>
                        <a:pt x="6" y="15"/>
                        <a:pt x="6" y="15"/>
                        <a:pt x="6" y="15"/>
                      </a:cubicBezTo>
                      <a:cubicBezTo>
                        <a:pt x="2" y="15"/>
                        <a:pt x="0" y="13"/>
                        <a:pt x="0" y="9"/>
                      </a:cubicBezTo>
                      <a:cubicBezTo>
                        <a:pt x="0" y="6"/>
                        <a:pt x="0" y="6"/>
                        <a:pt x="0" y="6"/>
                      </a:cubicBezTo>
                      <a:cubicBezTo>
                        <a:pt x="0" y="2"/>
                        <a:pt x="2" y="0"/>
                        <a:pt x="6" y="0"/>
                      </a:cubicBezTo>
                      <a:cubicBezTo>
                        <a:pt x="122" y="0"/>
                        <a:pt x="122" y="0"/>
                        <a:pt x="122" y="0"/>
                      </a:cubicBezTo>
                      <a:cubicBezTo>
                        <a:pt x="126" y="0"/>
                        <a:pt x="128" y="2"/>
                        <a:pt x="128" y="6"/>
                      </a:cubicBezTo>
                      <a:lnTo>
                        <a:pt x="128"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6" name="Rectangle 182">
                  <a:extLst>
                    <a:ext uri="{FF2B5EF4-FFF2-40B4-BE49-F238E27FC236}">
                      <a16:creationId xmlns:a16="http://schemas.microsoft.com/office/drawing/2014/main" id="{CB32CAB9-9AE0-4B46-B8E6-D9337D79DF67}"/>
                    </a:ext>
                  </a:extLst>
                </p:cNvPr>
                <p:cNvSpPr>
                  <a:spLocks noChangeArrowheads="1"/>
                </p:cNvSpPr>
                <p:nvPr/>
              </p:nvSpPr>
              <p:spPr bwMode="auto">
                <a:xfrm>
                  <a:off x="3894138" y="1543051"/>
                  <a:ext cx="19050"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7" name="Rectangle 183">
                  <a:extLst>
                    <a:ext uri="{FF2B5EF4-FFF2-40B4-BE49-F238E27FC236}">
                      <a16:creationId xmlns:a16="http://schemas.microsoft.com/office/drawing/2014/main" id="{376EE58E-2A26-468C-9EFB-4AA8FE98847E}"/>
                    </a:ext>
                  </a:extLst>
                </p:cNvPr>
                <p:cNvSpPr>
                  <a:spLocks noChangeArrowheads="1"/>
                </p:cNvSpPr>
                <p:nvPr/>
              </p:nvSpPr>
              <p:spPr bwMode="auto">
                <a:xfrm>
                  <a:off x="3867150" y="1579563"/>
                  <a:ext cx="19050"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8" name="Rectangle 184">
                  <a:extLst>
                    <a:ext uri="{FF2B5EF4-FFF2-40B4-BE49-F238E27FC236}">
                      <a16:creationId xmlns:a16="http://schemas.microsoft.com/office/drawing/2014/main" id="{679126B7-CAEE-4C10-A540-04E134E958C8}"/>
                    </a:ext>
                  </a:extLst>
                </p:cNvPr>
                <p:cNvSpPr>
                  <a:spLocks noChangeArrowheads="1"/>
                </p:cNvSpPr>
                <p:nvPr/>
              </p:nvSpPr>
              <p:spPr bwMode="auto">
                <a:xfrm>
                  <a:off x="3841750" y="1609726"/>
                  <a:ext cx="19050"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89" name="Rectangle 185">
                  <a:extLst>
                    <a:ext uri="{FF2B5EF4-FFF2-40B4-BE49-F238E27FC236}">
                      <a16:creationId xmlns:a16="http://schemas.microsoft.com/office/drawing/2014/main" id="{EABE38A9-2A84-481C-BD69-C92C42B67827}"/>
                    </a:ext>
                  </a:extLst>
                </p:cNvPr>
                <p:cNvSpPr>
                  <a:spLocks noChangeArrowheads="1"/>
                </p:cNvSpPr>
                <p:nvPr/>
              </p:nvSpPr>
              <p:spPr bwMode="auto">
                <a:xfrm>
                  <a:off x="3819525" y="1662113"/>
                  <a:ext cx="14288" cy="20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0" name="Rectangle 186">
                  <a:extLst>
                    <a:ext uri="{FF2B5EF4-FFF2-40B4-BE49-F238E27FC236}">
                      <a16:creationId xmlns:a16="http://schemas.microsoft.com/office/drawing/2014/main" id="{7613EE04-19EC-4D6C-9259-8C29D395496F}"/>
                    </a:ext>
                  </a:extLst>
                </p:cNvPr>
                <p:cNvSpPr>
                  <a:spLocks noChangeArrowheads="1"/>
                </p:cNvSpPr>
                <p:nvPr/>
              </p:nvSpPr>
              <p:spPr bwMode="auto">
                <a:xfrm>
                  <a:off x="3792538" y="1565276"/>
                  <a:ext cx="14288"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1" name="Rectangle 187">
                  <a:extLst>
                    <a:ext uri="{FF2B5EF4-FFF2-40B4-BE49-F238E27FC236}">
                      <a16:creationId xmlns:a16="http://schemas.microsoft.com/office/drawing/2014/main" id="{08E80912-0AA1-4EFE-A906-134A464F7488}"/>
                    </a:ext>
                  </a:extLst>
                </p:cNvPr>
                <p:cNvSpPr>
                  <a:spLocks noChangeArrowheads="1"/>
                </p:cNvSpPr>
                <p:nvPr/>
              </p:nvSpPr>
              <p:spPr bwMode="auto">
                <a:xfrm>
                  <a:off x="3765550" y="1579563"/>
                  <a:ext cx="15875" cy="285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2" name="Rectangle 188">
                  <a:extLst>
                    <a:ext uri="{FF2B5EF4-FFF2-40B4-BE49-F238E27FC236}">
                      <a16:creationId xmlns:a16="http://schemas.microsoft.com/office/drawing/2014/main" id="{7DE6D441-1D9C-4AC9-92FF-03BEF41F60B5}"/>
                    </a:ext>
                  </a:extLst>
                </p:cNvPr>
                <p:cNvSpPr>
                  <a:spLocks noChangeArrowheads="1"/>
                </p:cNvSpPr>
                <p:nvPr/>
              </p:nvSpPr>
              <p:spPr bwMode="auto">
                <a:xfrm>
                  <a:off x="3740150" y="1609726"/>
                  <a:ext cx="14288"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3" name="Rectangle 189">
                  <a:extLst>
                    <a:ext uri="{FF2B5EF4-FFF2-40B4-BE49-F238E27FC236}">
                      <a16:creationId xmlns:a16="http://schemas.microsoft.com/office/drawing/2014/main" id="{81596E07-8A40-4A7E-8B5A-58F7D14FB67C}"/>
                    </a:ext>
                  </a:extLst>
                </p:cNvPr>
                <p:cNvSpPr>
                  <a:spLocks noChangeArrowheads="1"/>
                </p:cNvSpPr>
                <p:nvPr/>
              </p:nvSpPr>
              <p:spPr bwMode="auto">
                <a:xfrm>
                  <a:off x="3713163" y="1662113"/>
                  <a:ext cx="15875" cy="203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4" name="Rectangle 190">
                  <a:extLst>
                    <a:ext uri="{FF2B5EF4-FFF2-40B4-BE49-F238E27FC236}">
                      <a16:creationId xmlns:a16="http://schemas.microsoft.com/office/drawing/2014/main" id="{C3193993-DCBD-4189-9852-1BEC00943A31}"/>
                    </a:ext>
                  </a:extLst>
                </p:cNvPr>
                <p:cNvSpPr>
                  <a:spLocks noChangeArrowheads="1"/>
                </p:cNvSpPr>
                <p:nvPr/>
              </p:nvSpPr>
              <p:spPr bwMode="auto">
                <a:xfrm>
                  <a:off x="3687763" y="1674813"/>
                  <a:ext cx="142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5" name="Rectangle 191">
                  <a:extLst>
                    <a:ext uri="{FF2B5EF4-FFF2-40B4-BE49-F238E27FC236}">
                      <a16:creationId xmlns:a16="http://schemas.microsoft.com/office/drawing/2014/main" id="{4B77E529-4922-4F0B-8E4D-2924A13E44D6}"/>
                    </a:ext>
                  </a:extLst>
                </p:cNvPr>
                <p:cNvSpPr>
                  <a:spLocks noChangeArrowheads="1"/>
                </p:cNvSpPr>
                <p:nvPr/>
              </p:nvSpPr>
              <p:spPr bwMode="auto">
                <a:xfrm>
                  <a:off x="3660775" y="1692276"/>
                  <a:ext cx="15875" cy="173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6" name="Rectangle 192">
                  <a:extLst>
                    <a:ext uri="{FF2B5EF4-FFF2-40B4-BE49-F238E27FC236}">
                      <a16:creationId xmlns:a16="http://schemas.microsoft.com/office/drawing/2014/main" id="{096659B7-B334-4EFD-AA8C-43113A6802C4}"/>
                    </a:ext>
                  </a:extLst>
                </p:cNvPr>
                <p:cNvSpPr>
                  <a:spLocks noChangeArrowheads="1"/>
                </p:cNvSpPr>
                <p:nvPr/>
              </p:nvSpPr>
              <p:spPr bwMode="auto">
                <a:xfrm>
                  <a:off x="3635375" y="1681163"/>
                  <a:ext cx="14288"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7" name="Rectangle 193">
                  <a:extLst>
                    <a:ext uri="{FF2B5EF4-FFF2-40B4-BE49-F238E27FC236}">
                      <a16:creationId xmlns:a16="http://schemas.microsoft.com/office/drawing/2014/main" id="{A25730D1-5FAC-44B4-ACE4-60F39BD0E72D}"/>
                    </a:ext>
                  </a:extLst>
                </p:cNvPr>
                <p:cNvSpPr>
                  <a:spLocks noChangeArrowheads="1"/>
                </p:cNvSpPr>
                <p:nvPr/>
              </p:nvSpPr>
              <p:spPr bwMode="auto">
                <a:xfrm>
                  <a:off x="3608388" y="1674813"/>
                  <a:ext cx="142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8" name="Rectangle 194">
                  <a:extLst>
                    <a:ext uri="{FF2B5EF4-FFF2-40B4-BE49-F238E27FC236}">
                      <a16:creationId xmlns:a16="http://schemas.microsoft.com/office/drawing/2014/main" id="{436E90FA-FF74-456A-81EC-00EE952A5E10}"/>
                    </a:ext>
                  </a:extLst>
                </p:cNvPr>
                <p:cNvSpPr>
                  <a:spLocks noChangeArrowheads="1"/>
                </p:cNvSpPr>
                <p:nvPr/>
              </p:nvSpPr>
              <p:spPr bwMode="auto">
                <a:xfrm>
                  <a:off x="3581400" y="1651001"/>
                  <a:ext cx="15875"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099" name="Rectangle 195">
                  <a:extLst>
                    <a:ext uri="{FF2B5EF4-FFF2-40B4-BE49-F238E27FC236}">
                      <a16:creationId xmlns:a16="http://schemas.microsoft.com/office/drawing/2014/main" id="{80EACF46-A8CF-4DDB-BD5F-301BBE1ABF5C}"/>
                    </a:ext>
                  </a:extLst>
                </p:cNvPr>
                <p:cNvSpPr>
                  <a:spLocks noChangeArrowheads="1"/>
                </p:cNvSpPr>
                <p:nvPr/>
              </p:nvSpPr>
              <p:spPr bwMode="auto">
                <a:xfrm>
                  <a:off x="3556000" y="1636713"/>
                  <a:ext cx="14288"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0" name="Rectangle 196">
                  <a:extLst>
                    <a:ext uri="{FF2B5EF4-FFF2-40B4-BE49-F238E27FC236}">
                      <a16:creationId xmlns:a16="http://schemas.microsoft.com/office/drawing/2014/main" id="{ADA66D39-D966-4F56-85CB-4D7CE4FA959F}"/>
                    </a:ext>
                  </a:extLst>
                </p:cNvPr>
                <p:cNvSpPr>
                  <a:spLocks noChangeArrowheads="1"/>
                </p:cNvSpPr>
                <p:nvPr/>
              </p:nvSpPr>
              <p:spPr bwMode="auto">
                <a:xfrm>
                  <a:off x="3529013" y="1609726"/>
                  <a:ext cx="1587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1" name="Rectangle 197">
                  <a:extLst>
                    <a:ext uri="{FF2B5EF4-FFF2-40B4-BE49-F238E27FC236}">
                      <a16:creationId xmlns:a16="http://schemas.microsoft.com/office/drawing/2014/main" id="{66EFA1DE-69E6-44BB-BBF9-AC5C8765B6DE}"/>
                    </a:ext>
                  </a:extLst>
                </p:cNvPr>
                <p:cNvSpPr>
                  <a:spLocks noChangeArrowheads="1"/>
                </p:cNvSpPr>
                <p:nvPr/>
              </p:nvSpPr>
              <p:spPr bwMode="auto">
                <a:xfrm>
                  <a:off x="3503613" y="1598613"/>
                  <a:ext cx="14288" cy="266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2" name="Rectangle 198">
                  <a:extLst>
                    <a:ext uri="{FF2B5EF4-FFF2-40B4-BE49-F238E27FC236}">
                      <a16:creationId xmlns:a16="http://schemas.microsoft.com/office/drawing/2014/main" id="{8E2CFF20-DEA5-4116-A6D7-C7576498FEB7}"/>
                    </a:ext>
                  </a:extLst>
                </p:cNvPr>
                <p:cNvSpPr>
                  <a:spLocks noChangeArrowheads="1"/>
                </p:cNvSpPr>
                <p:nvPr/>
              </p:nvSpPr>
              <p:spPr bwMode="auto">
                <a:xfrm>
                  <a:off x="3476625" y="1651001"/>
                  <a:ext cx="15875"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3" name="Rectangle 199">
                  <a:extLst>
                    <a:ext uri="{FF2B5EF4-FFF2-40B4-BE49-F238E27FC236}">
                      <a16:creationId xmlns:a16="http://schemas.microsoft.com/office/drawing/2014/main" id="{552B04AA-F811-4C56-A7FA-1F2AE7D2F843}"/>
                    </a:ext>
                  </a:extLst>
                </p:cNvPr>
                <p:cNvSpPr>
                  <a:spLocks noChangeArrowheads="1"/>
                </p:cNvSpPr>
                <p:nvPr/>
              </p:nvSpPr>
              <p:spPr bwMode="auto">
                <a:xfrm>
                  <a:off x="3451225" y="1636713"/>
                  <a:ext cx="17463" cy="228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4" name="Rectangle 200">
                  <a:extLst>
                    <a:ext uri="{FF2B5EF4-FFF2-40B4-BE49-F238E27FC236}">
                      <a16:creationId xmlns:a16="http://schemas.microsoft.com/office/drawing/2014/main" id="{2F658768-BD28-4EDD-A020-7ED7E5422CBD}"/>
                    </a:ext>
                  </a:extLst>
                </p:cNvPr>
                <p:cNvSpPr>
                  <a:spLocks noChangeArrowheads="1"/>
                </p:cNvSpPr>
                <p:nvPr/>
              </p:nvSpPr>
              <p:spPr bwMode="auto">
                <a:xfrm>
                  <a:off x="3424238" y="1617663"/>
                  <a:ext cx="19050" cy="247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5" name="Rectangle 201">
                  <a:extLst>
                    <a:ext uri="{FF2B5EF4-FFF2-40B4-BE49-F238E27FC236}">
                      <a16:creationId xmlns:a16="http://schemas.microsoft.com/office/drawing/2014/main" id="{0E6CB2F5-C9BF-4A84-9922-390F8FB5705B}"/>
                    </a:ext>
                  </a:extLst>
                </p:cNvPr>
                <p:cNvSpPr>
                  <a:spLocks noChangeArrowheads="1"/>
                </p:cNvSpPr>
                <p:nvPr/>
              </p:nvSpPr>
              <p:spPr bwMode="auto">
                <a:xfrm>
                  <a:off x="3402013" y="1651001"/>
                  <a:ext cx="14288" cy="214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6" name="Freeform 202">
                  <a:extLst>
                    <a:ext uri="{FF2B5EF4-FFF2-40B4-BE49-F238E27FC236}">
                      <a16:creationId xmlns:a16="http://schemas.microsoft.com/office/drawing/2014/main" id="{637BA831-C2C3-4150-B25E-B2C92765C05D}"/>
                    </a:ext>
                  </a:extLst>
                </p:cNvPr>
                <p:cNvSpPr>
                  <a:spLocks/>
                </p:cNvSpPr>
                <p:nvPr/>
              </p:nvSpPr>
              <p:spPr bwMode="auto">
                <a:xfrm>
                  <a:off x="6937375" y="1727201"/>
                  <a:ext cx="49213" cy="77788"/>
                </a:xfrm>
                <a:custGeom>
                  <a:avLst/>
                  <a:gdLst>
                    <a:gd name="T0" fmla="*/ 11 w 13"/>
                    <a:gd name="T1" fmla="*/ 0 h 21"/>
                    <a:gd name="T2" fmla="*/ 13 w 13"/>
                    <a:gd name="T3" fmla="*/ 2 h 21"/>
                    <a:gd name="T4" fmla="*/ 13 w 13"/>
                    <a:gd name="T5" fmla="*/ 19 h 21"/>
                    <a:gd name="T6" fmla="*/ 11 w 13"/>
                    <a:gd name="T7" fmla="*/ 21 h 21"/>
                    <a:gd name="T8" fmla="*/ 2 w 13"/>
                    <a:gd name="T9" fmla="*/ 21 h 21"/>
                    <a:gd name="T10" fmla="*/ 0 w 13"/>
                    <a:gd name="T11" fmla="*/ 19 h 21"/>
                    <a:gd name="T12" fmla="*/ 0 w 13"/>
                    <a:gd name="T13" fmla="*/ 2 h 21"/>
                    <a:gd name="T14" fmla="*/ 2 w 13"/>
                    <a:gd name="T15" fmla="*/ 0 h 21"/>
                    <a:gd name="T16" fmla="*/ 11 w 13"/>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1">
                      <a:moveTo>
                        <a:pt x="11" y="0"/>
                      </a:moveTo>
                      <a:cubicBezTo>
                        <a:pt x="12" y="0"/>
                        <a:pt x="13" y="1"/>
                        <a:pt x="13" y="2"/>
                      </a:cubicBezTo>
                      <a:cubicBezTo>
                        <a:pt x="13" y="19"/>
                        <a:pt x="13" y="19"/>
                        <a:pt x="13" y="19"/>
                      </a:cubicBezTo>
                      <a:cubicBezTo>
                        <a:pt x="13" y="20"/>
                        <a:pt x="12" y="21"/>
                        <a:pt x="11" y="21"/>
                      </a:cubicBezTo>
                      <a:cubicBezTo>
                        <a:pt x="2" y="21"/>
                        <a:pt x="2" y="21"/>
                        <a:pt x="2" y="21"/>
                      </a:cubicBezTo>
                      <a:cubicBezTo>
                        <a:pt x="1" y="21"/>
                        <a:pt x="0" y="20"/>
                        <a:pt x="0" y="19"/>
                      </a:cubicBezTo>
                      <a:cubicBezTo>
                        <a:pt x="0" y="2"/>
                        <a:pt x="0" y="2"/>
                        <a:pt x="0" y="2"/>
                      </a:cubicBezTo>
                      <a:cubicBezTo>
                        <a:pt x="0" y="1"/>
                        <a:pt x="1" y="0"/>
                        <a:pt x="2"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7" name="Freeform 203">
                  <a:extLst>
                    <a:ext uri="{FF2B5EF4-FFF2-40B4-BE49-F238E27FC236}">
                      <a16:creationId xmlns:a16="http://schemas.microsoft.com/office/drawing/2014/main" id="{9F5D6EE5-3DAC-41D8-A768-EFF2367A4B38}"/>
                    </a:ext>
                  </a:extLst>
                </p:cNvPr>
                <p:cNvSpPr>
                  <a:spLocks/>
                </p:cNvSpPr>
                <p:nvPr/>
              </p:nvSpPr>
              <p:spPr bwMode="auto">
                <a:xfrm>
                  <a:off x="6843713" y="1703388"/>
                  <a:ext cx="46038" cy="101600"/>
                </a:xfrm>
                <a:custGeom>
                  <a:avLst/>
                  <a:gdLst>
                    <a:gd name="T0" fmla="*/ 11 w 12"/>
                    <a:gd name="T1" fmla="*/ 0 h 27"/>
                    <a:gd name="T2" fmla="*/ 12 w 12"/>
                    <a:gd name="T3" fmla="*/ 2 h 27"/>
                    <a:gd name="T4" fmla="*/ 12 w 12"/>
                    <a:gd name="T5" fmla="*/ 25 h 27"/>
                    <a:gd name="T6" fmla="*/ 11 w 12"/>
                    <a:gd name="T7" fmla="*/ 27 h 27"/>
                    <a:gd name="T8" fmla="*/ 1 w 12"/>
                    <a:gd name="T9" fmla="*/ 27 h 27"/>
                    <a:gd name="T10" fmla="*/ 0 w 12"/>
                    <a:gd name="T11" fmla="*/ 25 h 27"/>
                    <a:gd name="T12" fmla="*/ 0 w 12"/>
                    <a:gd name="T13" fmla="*/ 2 h 27"/>
                    <a:gd name="T14" fmla="*/ 1 w 12"/>
                    <a:gd name="T15" fmla="*/ 0 h 27"/>
                    <a:gd name="T16" fmla="*/ 11 w 12"/>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7">
                      <a:moveTo>
                        <a:pt x="11" y="0"/>
                      </a:moveTo>
                      <a:cubicBezTo>
                        <a:pt x="12" y="0"/>
                        <a:pt x="12" y="1"/>
                        <a:pt x="12" y="2"/>
                      </a:cubicBezTo>
                      <a:cubicBezTo>
                        <a:pt x="12" y="25"/>
                        <a:pt x="12" y="25"/>
                        <a:pt x="12" y="25"/>
                      </a:cubicBezTo>
                      <a:cubicBezTo>
                        <a:pt x="12" y="26"/>
                        <a:pt x="12" y="27"/>
                        <a:pt x="11" y="27"/>
                      </a:cubicBezTo>
                      <a:cubicBezTo>
                        <a:pt x="1" y="27"/>
                        <a:pt x="1" y="27"/>
                        <a:pt x="1" y="27"/>
                      </a:cubicBezTo>
                      <a:cubicBezTo>
                        <a:pt x="0" y="27"/>
                        <a:pt x="0" y="26"/>
                        <a:pt x="0" y="25"/>
                      </a:cubicBezTo>
                      <a:cubicBezTo>
                        <a:pt x="0" y="2"/>
                        <a:pt x="0" y="2"/>
                        <a:pt x="0" y="2"/>
                      </a:cubicBezTo>
                      <a:cubicBezTo>
                        <a:pt x="0" y="1"/>
                        <a:pt x="0" y="0"/>
                        <a:pt x="1"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8" name="Freeform 204">
                  <a:extLst>
                    <a:ext uri="{FF2B5EF4-FFF2-40B4-BE49-F238E27FC236}">
                      <a16:creationId xmlns:a16="http://schemas.microsoft.com/office/drawing/2014/main" id="{DDDF8646-010A-4701-89DD-35C6D7FB821F}"/>
                    </a:ext>
                  </a:extLst>
                </p:cNvPr>
                <p:cNvSpPr>
                  <a:spLocks/>
                </p:cNvSpPr>
                <p:nvPr/>
              </p:nvSpPr>
              <p:spPr bwMode="auto">
                <a:xfrm>
                  <a:off x="6651625" y="1639888"/>
                  <a:ext cx="49213" cy="165100"/>
                </a:xfrm>
                <a:custGeom>
                  <a:avLst/>
                  <a:gdLst>
                    <a:gd name="T0" fmla="*/ 0 w 13"/>
                    <a:gd name="T1" fmla="*/ 2 h 44"/>
                    <a:gd name="T2" fmla="*/ 2 w 13"/>
                    <a:gd name="T3" fmla="*/ 0 h 44"/>
                    <a:gd name="T4" fmla="*/ 11 w 13"/>
                    <a:gd name="T5" fmla="*/ 0 h 44"/>
                    <a:gd name="T6" fmla="*/ 13 w 13"/>
                    <a:gd name="T7" fmla="*/ 2 h 44"/>
                    <a:gd name="T8" fmla="*/ 13 w 13"/>
                    <a:gd name="T9" fmla="*/ 42 h 44"/>
                    <a:gd name="T10" fmla="*/ 11 w 13"/>
                    <a:gd name="T11" fmla="*/ 44 h 44"/>
                    <a:gd name="T12" fmla="*/ 2 w 13"/>
                    <a:gd name="T13" fmla="*/ 44 h 44"/>
                    <a:gd name="T14" fmla="*/ 0 w 13"/>
                    <a:gd name="T15" fmla="*/ 42 h 44"/>
                    <a:gd name="T16" fmla="*/ 0 w 13"/>
                    <a:gd name="T17" fmla="*/ 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4">
                      <a:moveTo>
                        <a:pt x="0" y="2"/>
                      </a:moveTo>
                      <a:cubicBezTo>
                        <a:pt x="0" y="1"/>
                        <a:pt x="1" y="0"/>
                        <a:pt x="2" y="0"/>
                      </a:cubicBezTo>
                      <a:cubicBezTo>
                        <a:pt x="11" y="0"/>
                        <a:pt x="11" y="0"/>
                        <a:pt x="11" y="0"/>
                      </a:cubicBezTo>
                      <a:cubicBezTo>
                        <a:pt x="12" y="0"/>
                        <a:pt x="13" y="1"/>
                        <a:pt x="13" y="2"/>
                      </a:cubicBezTo>
                      <a:cubicBezTo>
                        <a:pt x="13" y="42"/>
                        <a:pt x="13" y="42"/>
                        <a:pt x="13" y="42"/>
                      </a:cubicBezTo>
                      <a:cubicBezTo>
                        <a:pt x="13" y="43"/>
                        <a:pt x="12" y="44"/>
                        <a:pt x="11" y="44"/>
                      </a:cubicBezTo>
                      <a:cubicBezTo>
                        <a:pt x="2" y="44"/>
                        <a:pt x="2" y="44"/>
                        <a:pt x="2" y="44"/>
                      </a:cubicBezTo>
                      <a:cubicBezTo>
                        <a:pt x="1" y="44"/>
                        <a:pt x="0" y="43"/>
                        <a:pt x="0" y="42"/>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09" name="Freeform 206">
                  <a:extLst>
                    <a:ext uri="{FF2B5EF4-FFF2-40B4-BE49-F238E27FC236}">
                      <a16:creationId xmlns:a16="http://schemas.microsoft.com/office/drawing/2014/main" id="{1E8EDF76-BFBD-4A1A-A335-8AB42FFAB921}"/>
                    </a:ext>
                  </a:extLst>
                </p:cNvPr>
                <p:cNvSpPr>
                  <a:spLocks/>
                </p:cNvSpPr>
                <p:nvPr/>
              </p:nvSpPr>
              <p:spPr bwMode="auto">
                <a:xfrm>
                  <a:off x="6557963" y="1603376"/>
                  <a:ext cx="46038" cy="201613"/>
                </a:xfrm>
                <a:custGeom>
                  <a:avLst/>
                  <a:gdLst>
                    <a:gd name="T0" fmla="*/ 0 w 12"/>
                    <a:gd name="T1" fmla="*/ 2 h 54"/>
                    <a:gd name="T2" fmla="*/ 2 w 12"/>
                    <a:gd name="T3" fmla="*/ 0 h 54"/>
                    <a:gd name="T4" fmla="*/ 11 w 12"/>
                    <a:gd name="T5" fmla="*/ 0 h 54"/>
                    <a:gd name="T6" fmla="*/ 12 w 12"/>
                    <a:gd name="T7" fmla="*/ 2 h 54"/>
                    <a:gd name="T8" fmla="*/ 12 w 12"/>
                    <a:gd name="T9" fmla="*/ 52 h 54"/>
                    <a:gd name="T10" fmla="*/ 11 w 12"/>
                    <a:gd name="T11" fmla="*/ 54 h 54"/>
                    <a:gd name="T12" fmla="*/ 2 w 12"/>
                    <a:gd name="T13" fmla="*/ 54 h 54"/>
                    <a:gd name="T14" fmla="*/ 0 w 12"/>
                    <a:gd name="T15" fmla="*/ 52 h 54"/>
                    <a:gd name="T16" fmla="*/ 0 w 12"/>
                    <a:gd name="T17"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54">
                      <a:moveTo>
                        <a:pt x="0" y="2"/>
                      </a:moveTo>
                      <a:cubicBezTo>
                        <a:pt x="0" y="1"/>
                        <a:pt x="1" y="0"/>
                        <a:pt x="2" y="0"/>
                      </a:cubicBezTo>
                      <a:cubicBezTo>
                        <a:pt x="11" y="0"/>
                        <a:pt x="11" y="0"/>
                        <a:pt x="11" y="0"/>
                      </a:cubicBezTo>
                      <a:cubicBezTo>
                        <a:pt x="12" y="0"/>
                        <a:pt x="12" y="1"/>
                        <a:pt x="12" y="2"/>
                      </a:cubicBezTo>
                      <a:cubicBezTo>
                        <a:pt x="12" y="52"/>
                        <a:pt x="12" y="52"/>
                        <a:pt x="12" y="52"/>
                      </a:cubicBezTo>
                      <a:cubicBezTo>
                        <a:pt x="12" y="53"/>
                        <a:pt x="12" y="54"/>
                        <a:pt x="11" y="54"/>
                      </a:cubicBezTo>
                      <a:cubicBezTo>
                        <a:pt x="2" y="54"/>
                        <a:pt x="2" y="54"/>
                        <a:pt x="2" y="54"/>
                      </a:cubicBezTo>
                      <a:cubicBezTo>
                        <a:pt x="1" y="54"/>
                        <a:pt x="0" y="53"/>
                        <a:pt x="0" y="52"/>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10" name="Freeform 207">
                  <a:extLst>
                    <a:ext uri="{FF2B5EF4-FFF2-40B4-BE49-F238E27FC236}">
                      <a16:creationId xmlns:a16="http://schemas.microsoft.com/office/drawing/2014/main" id="{08652C6E-3B1A-403B-A7CE-8B20B7BBDB5C}"/>
                    </a:ext>
                  </a:extLst>
                </p:cNvPr>
                <p:cNvSpPr>
                  <a:spLocks/>
                </p:cNvSpPr>
                <p:nvPr/>
              </p:nvSpPr>
              <p:spPr bwMode="auto">
                <a:xfrm>
                  <a:off x="6746875" y="1674813"/>
                  <a:ext cx="47625" cy="130175"/>
                </a:xfrm>
                <a:custGeom>
                  <a:avLst/>
                  <a:gdLst>
                    <a:gd name="T0" fmla="*/ 13 w 13"/>
                    <a:gd name="T1" fmla="*/ 33 h 35"/>
                    <a:gd name="T2" fmla="*/ 11 w 13"/>
                    <a:gd name="T3" fmla="*/ 35 h 35"/>
                    <a:gd name="T4" fmla="*/ 2 w 13"/>
                    <a:gd name="T5" fmla="*/ 35 h 35"/>
                    <a:gd name="T6" fmla="*/ 0 w 13"/>
                    <a:gd name="T7" fmla="*/ 33 h 35"/>
                    <a:gd name="T8" fmla="*/ 0 w 13"/>
                    <a:gd name="T9" fmla="*/ 2 h 35"/>
                    <a:gd name="T10" fmla="*/ 2 w 13"/>
                    <a:gd name="T11" fmla="*/ 0 h 35"/>
                    <a:gd name="T12" fmla="*/ 11 w 13"/>
                    <a:gd name="T13" fmla="*/ 0 h 35"/>
                    <a:gd name="T14" fmla="*/ 13 w 13"/>
                    <a:gd name="T15" fmla="*/ 2 h 35"/>
                    <a:gd name="T16" fmla="*/ 13 w 13"/>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5">
                      <a:moveTo>
                        <a:pt x="13" y="33"/>
                      </a:moveTo>
                      <a:cubicBezTo>
                        <a:pt x="13" y="34"/>
                        <a:pt x="12" y="35"/>
                        <a:pt x="11" y="35"/>
                      </a:cubicBezTo>
                      <a:cubicBezTo>
                        <a:pt x="2" y="35"/>
                        <a:pt x="2" y="35"/>
                        <a:pt x="2" y="35"/>
                      </a:cubicBezTo>
                      <a:cubicBezTo>
                        <a:pt x="1" y="35"/>
                        <a:pt x="0" y="34"/>
                        <a:pt x="0" y="33"/>
                      </a:cubicBezTo>
                      <a:cubicBezTo>
                        <a:pt x="0" y="2"/>
                        <a:pt x="0" y="2"/>
                        <a:pt x="0" y="2"/>
                      </a:cubicBezTo>
                      <a:cubicBezTo>
                        <a:pt x="0" y="1"/>
                        <a:pt x="1" y="0"/>
                        <a:pt x="2" y="0"/>
                      </a:cubicBezTo>
                      <a:cubicBezTo>
                        <a:pt x="11" y="0"/>
                        <a:pt x="11" y="0"/>
                        <a:pt x="11" y="0"/>
                      </a:cubicBezTo>
                      <a:cubicBezTo>
                        <a:pt x="12" y="0"/>
                        <a:pt x="13" y="1"/>
                        <a:pt x="13" y="2"/>
                      </a:cubicBezTo>
                      <a:lnTo>
                        <a:pt x="13"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11" name="Freeform 208">
                  <a:extLst>
                    <a:ext uri="{FF2B5EF4-FFF2-40B4-BE49-F238E27FC236}">
                      <a16:creationId xmlns:a16="http://schemas.microsoft.com/office/drawing/2014/main" id="{153CB68A-E03B-41E8-BDCB-DA06FFE9884D}"/>
                    </a:ext>
                  </a:extLst>
                </p:cNvPr>
                <p:cNvSpPr>
                  <a:spLocks noEditPoints="1"/>
                </p:cNvSpPr>
                <p:nvPr/>
              </p:nvSpPr>
              <p:spPr bwMode="auto">
                <a:xfrm>
                  <a:off x="6892925" y="1501776"/>
                  <a:ext cx="93663" cy="101600"/>
                </a:xfrm>
                <a:custGeom>
                  <a:avLst/>
                  <a:gdLst>
                    <a:gd name="T0" fmla="*/ 15 w 25"/>
                    <a:gd name="T1" fmla="*/ 15 h 27"/>
                    <a:gd name="T2" fmla="*/ 22 w 25"/>
                    <a:gd name="T3" fmla="*/ 7 h 27"/>
                    <a:gd name="T4" fmla="*/ 12 w 25"/>
                    <a:gd name="T5" fmla="*/ 0 h 27"/>
                    <a:gd name="T6" fmla="*/ 0 w 25"/>
                    <a:gd name="T7" fmla="*/ 0 h 27"/>
                    <a:gd name="T8" fmla="*/ 0 w 25"/>
                    <a:gd name="T9" fmla="*/ 27 h 27"/>
                    <a:gd name="T10" fmla="*/ 4 w 25"/>
                    <a:gd name="T11" fmla="*/ 27 h 27"/>
                    <a:gd name="T12" fmla="*/ 4 w 25"/>
                    <a:gd name="T13" fmla="*/ 15 h 27"/>
                    <a:gd name="T14" fmla="*/ 10 w 25"/>
                    <a:gd name="T15" fmla="*/ 15 h 27"/>
                    <a:gd name="T16" fmla="*/ 19 w 25"/>
                    <a:gd name="T17" fmla="*/ 27 h 27"/>
                    <a:gd name="T18" fmla="*/ 25 w 25"/>
                    <a:gd name="T19" fmla="*/ 27 h 27"/>
                    <a:gd name="T20" fmla="*/ 15 w 25"/>
                    <a:gd name="T21" fmla="*/ 15 h 27"/>
                    <a:gd name="T22" fmla="*/ 4 w 25"/>
                    <a:gd name="T23" fmla="*/ 11 h 27"/>
                    <a:gd name="T24" fmla="*/ 4 w 25"/>
                    <a:gd name="T25" fmla="*/ 4 h 27"/>
                    <a:gd name="T26" fmla="*/ 11 w 25"/>
                    <a:gd name="T27" fmla="*/ 4 h 27"/>
                    <a:gd name="T28" fmla="*/ 17 w 25"/>
                    <a:gd name="T29" fmla="*/ 7 h 27"/>
                    <a:gd name="T30" fmla="*/ 11 w 25"/>
                    <a:gd name="T31" fmla="*/ 11 h 27"/>
                    <a:gd name="T32" fmla="*/ 4 w 25"/>
                    <a:gd name="T3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7">
                      <a:moveTo>
                        <a:pt x="15" y="15"/>
                      </a:moveTo>
                      <a:cubicBezTo>
                        <a:pt x="19" y="14"/>
                        <a:pt x="22" y="12"/>
                        <a:pt x="22" y="7"/>
                      </a:cubicBezTo>
                      <a:cubicBezTo>
                        <a:pt x="22" y="2"/>
                        <a:pt x="18" y="0"/>
                        <a:pt x="12" y="0"/>
                      </a:cubicBezTo>
                      <a:cubicBezTo>
                        <a:pt x="0" y="0"/>
                        <a:pt x="0" y="0"/>
                        <a:pt x="0" y="0"/>
                      </a:cubicBezTo>
                      <a:cubicBezTo>
                        <a:pt x="0" y="27"/>
                        <a:pt x="0" y="27"/>
                        <a:pt x="0" y="27"/>
                      </a:cubicBezTo>
                      <a:cubicBezTo>
                        <a:pt x="4" y="27"/>
                        <a:pt x="4" y="27"/>
                        <a:pt x="4" y="27"/>
                      </a:cubicBezTo>
                      <a:cubicBezTo>
                        <a:pt x="4" y="15"/>
                        <a:pt x="4" y="15"/>
                        <a:pt x="4" y="15"/>
                      </a:cubicBezTo>
                      <a:cubicBezTo>
                        <a:pt x="10" y="15"/>
                        <a:pt x="10" y="15"/>
                        <a:pt x="10" y="15"/>
                      </a:cubicBezTo>
                      <a:cubicBezTo>
                        <a:pt x="19" y="27"/>
                        <a:pt x="19" y="27"/>
                        <a:pt x="19" y="27"/>
                      </a:cubicBezTo>
                      <a:cubicBezTo>
                        <a:pt x="25" y="27"/>
                        <a:pt x="25" y="27"/>
                        <a:pt x="25" y="27"/>
                      </a:cubicBezTo>
                      <a:lnTo>
                        <a:pt x="15" y="15"/>
                      </a:lnTo>
                      <a:close/>
                      <a:moveTo>
                        <a:pt x="4" y="11"/>
                      </a:moveTo>
                      <a:cubicBezTo>
                        <a:pt x="4" y="4"/>
                        <a:pt x="4" y="4"/>
                        <a:pt x="4" y="4"/>
                      </a:cubicBezTo>
                      <a:cubicBezTo>
                        <a:pt x="11" y="4"/>
                        <a:pt x="11" y="4"/>
                        <a:pt x="11" y="4"/>
                      </a:cubicBezTo>
                      <a:cubicBezTo>
                        <a:pt x="15" y="4"/>
                        <a:pt x="17" y="5"/>
                        <a:pt x="17" y="7"/>
                      </a:cubicBezTo>
                      <a:cubicBezTo>
                        <a:pt x="17" y="10"/>
                        <a:pt x="15" y="11"/>
                        <a:pt x="11" y="11"/>
                      </a:cubicBezTo>
                      <a:lnTo>
                        <a:pt x="4"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12" name="Freeform 209">
                  <a:extLst>
                    <a:ext uri="{FF2B5EF4-FFF2-40B4-BE49-F238E27FC236}">
                      <a16:creationId xmlns:a16="http://schemas.microsoft.com/office/drawing/2014/main" id="{D767FCD6-1ACA-4F65-BB83-9EAC6A52B314}"/>
                    </a:ext>
                  </a:extLst>
                </p:cNvPr>
                <p:cNvSpPr>
                  <a:spLocks noEditPoints="1"/>
                </p:cNvSpPr>
                <p:nvPr/>
              </p:nvSpPr>
              <p:spPr bwMode="auto">
                <a:xfrm>
                  <a:off x="6791325" y="1501776"/>
                  <a:ext cx="82550" cy="101600"/>
                </a:xfrm>
                <a:custGeom>
                  <a:avLst/>
                  <a:gdLst>
                    <a:gd name="T0" fmla="*/ 12 w 22"/>
                    <a:gd name="T1" fmla="*/ 0 h 27"/>
                    <a:gd name="T2" fmla="*/ 0 w 22"/>
                    <a:gd name="T3" fmla="*/ 0 h 27"/>
                    <a:gd name="T4" fmla="*/ 0 w 22"/>
                    <a:gd name="T5" fmla="*/ 27 h 27"/>
                    <a:gd name="T6" fmla="*/ 5 w 22"/>
                    <a:gd name="T7" fmla="*/ 27 h 27"/>
                    <a:gd name="T8" fmla="*/ 5 w 22"/>
                    <a:gd name="T9" fmla="*/ 16 h 27"/>
                    <a:gd name="T10" fmla="*/ 12 w 22"/>
                    <a:gd name="T11" fmla="*/ 16 h 27"/>
                    <a:gd name="T12" fmla="*/ 22 w 22"/>
                    <a:gd name="T13" fmla="*/ 8 h 27"/>
                    <a:gd name="T14" fmla="*/ 12 w 22"/>
                    <a:gd name="T15" fmla="*/ 0 h 27"/>
                    <a:gd name="T16" fmla="*/ 12 w 22"/>
                    <a:gd name="T17" fmla="*/ 12 h 27"/>
                    <a:gd name="T18" fmla="*/ 5 w 22"/>
                    <a:gd name="T19" fmla="*/ 12 h 27"/>
                    <a:gd name="T20" fmla="*/ 5 w 22"/>
                    <a:gd name="T21" fmla="*/ 4 h 27"/>
                    <a:gd name="T22" fmla="*/ 12 w 22"/>
                    <a:gd name="T23" fmla="*/ 4 h 27"/>
                    <a:gd name="T24" fmla="*/ 17 w 22"/>
                    <a:gd name="T25" fmla="*/ 8 h 27"/>
                    <a:gd name="T26" fmla="*/ 12 w 22"/>
                    <a:gd name="T27"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7">
                      <a:moveTo>
                        <a:pt x="12" y="0"/>
                      </a:moveTo>
                      <a:cubicBezTo>
                        <a:pt x="0" y="0"/>
                        <a:pt x="0" y="0"/>
                        <a:pt x="0" y="0"/>
                      </a:cubicBezTo>
                      <a:cubicBezTo>
                        <a:pt x="0" y="27"/>
                        <a:pt x="0" y="27"/>
                        <a:pt x="0" y="27"/>
                      </a:cubicBezTo>
                      <a:cubicBezTo>
                        <a:pt x="5" y="27"/>
                        <a:pt x="5" y="27"/>
                        <a:pt x="5" y="27"/>
                      </a:cubicBezTo>
                      <a:cubicBezTo>
                        <a:pt x="5" y="16"/>
                        <a:pt x="5" y="16"/>
                        <a:pt x="5" y="16"/>
                      </a:cubicBezTo>
                      <a:cubicBezTo>
                        <a:pt x="12" y="16"/>
                        <a:pt x="12" y="16"/>
                        <a:pt x="12" y="16"/>
                      </a:cubicBezTo>
                      <a:cubicBezTo>
                        <a:pt x="19" y="16"/>
                        <a:pt x="22" y="13"/>
                        <a:pt x="22" y="8"/>
                      </a:cubicBezTo>
                      <a:cubicBezTo>
                        <a:pt x="22" y="3"/>
                        <a:pt x="18" y="0"/>
                        <a:pt x="12" y="0"/>
                      </a:cubicBezTo>
                      <a:close/>
                      <a:moveTo>
                        <a:pt x="12" y="12"/>
                      </a:moveTo>
                      <a:cubicBezTo>
                        <a:pt x="5" y="12"/>
                        <a:pt x="5" y="12"/>
                        <a:pt x="5" y="12"/>
                      </a:cubicBezTo>
                      <a:cubicBezTo>
                        <a:pt x="5" y="4"/>
                        <a:pt x="5" y="4"/>
                        <a:pt x="5" y="4"/>
                      </a:cubicBezTo>
                      <a:cubicBezTo>
                        <a:pt x="12" y="4"/>
                        <a:pt x="12" y="4"/>
                        <a:pt x="12" y="4"/>
                      </a:cubicBezTo>
                      <a:cubicBezTo>
                        <a:pt x="15" y="4"/>
                        <a:pt x="17" y="5"/>
                        <a:pt x="17" y="8"/>
                      </a:cubicBezTo>
                      <a:cubicBezTo>
                        <a:pt x="17" y="11"/>
                        <a:pt x="16"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sp>
              <p:nvSpPr>
                <p:cNvPr id="1113" name="Freeform 210">
                  <a:extLst>
                    <a:ext uri="{FF2B5EF4-FFF2-40B4-BE49-F238E27FC236}">
                      <a16:creationId xmlns:a16="http://schemas.microsoft.com/office/drawing/2014/main" id="{EC33879B-D3C6-4B85-B488-DE4BB3FB07D9}"/>
                    </a:ext>
                  </a:extLst>
                </p:cNvPr>
                <p:cNvSpPr>
                  <a:spLocks noEditPoints="1"/>
                </p:cNvSpPr>
                <p:nvPr/>
              </p:nvSpPr>
              <p:spPr bwMode="auto">
                <a:xfrm>
                  <a:off x="3402013" y="2271713"/>
                  <a:ext cx="541338" cy="85725"/>
                </a:xfrm>
                <a:custGeom>
                  <a:avLst/>
                  <a:gdLst>
                    <a:gd name="T0" fmla="*/ 132 w 144"/>
                    <a:gd name="T1" fmla="*/ 14 h 23"/>
                    <a:gd name="T2" fmla="*/ 119 w 144"/>
                    <a:gd name="T3" fmla="*/ 13 h 23"/>
                    <a:gd name="T4" fmla="*/ 105 w 144"/>
                    <a:gd name="T5" fmla="*/ 17 h 23"/>
                    <a:gd name="T6" fmla="*/ 94 w 144"/>
                    <a:gd name="T7" fmla="*/ 17 h 23"/>
                    <a:gd name="T8" fmla="*/ 86 w 144"/>
                    <a:gd name="T9" fmla="*/ 13 h 23"/>
                    <a:gd name="T10" fmla="*/ 94 w 144"/>
                    <a:gd name="T11" fmla="*/ 11 h 23"/>
                    <a:gd name="T12" fmla="*/ 106 w 144"/>
                    <a:gd name="T13" fmla="*/ 10 h 23"/>
                    <a:gd name="T14" fmla="*/ 116 w 144"/>
                    <a:gd name="T15" fmla="*/ 6 h 23"/>
                    <a:gd name="T16" fmla="*/ 129 w 144"/>
                    <a:gd name="T17" fmla="*/ 9 h 23"/>
                    <a:gd name="T18" fmla="*/ 141 w 144"/>
                    <a:gd name="T19" fmla="*/ 11 h 23"/>
                    <a:gd name="T20" fmla="*/ 139 w 144"/>
                    <a:gd name="T21" fmla="*/ 7 h 23"/>
                    <a:gd name="T22" fmla="*/ 126 w 144"/>
                    <a:gd name="T23" fmla="*/ 4 h 23"/>
                    <a:gd name="T24" fmla="*/ 114 w 144"/>
                    <a:gd name="T25" fmla="*/ 3 h 23"/>
                    <a:gd name="T26" fmla="*/ 101 w 144"/>
                    <a:gd name="T27" fmla="*/ 9 h 23"/>
                    <a:gd name="T28" fmla="*/ 88 w 144"/>
                    <a:gd name="T29" fmla="*/ 9 h 23"/>
                    <a:gd name="T30" fmla="*/ 81 w 144"/>
                    <a:gd name="T31" fmla="*/ 9 h 23"/>
                    <a:gd name="T32" fmla="*/ 71 w 144"/>
                    <a:gd name="T33" fmla="*/ 12 h 23"/>
                    <a:gd name="T34" fmla="*/ 66 w 144"/>
                    <a:gd name="T35" fmla="*/ 9 h 23"/>
                    <a:gd name="T36" fmla="*/ 56 w 144"/>
                    <a:gd name="T37" fmla="*/ 7 h 23"/>
                    <a:gd name="T38" fmla="*/ 43 w 144"/>
                    <a:gd name="T39" fmla="*/ 3 h 23"/>
                    <a:gd name="T40" fmla="*/ 38 w 144"/>
                    <a:gd name="T41" fmla="*/ 2 h 23"/>
                    <a:gd name="T42" fmla="*/ 28 w 144"/>
                    <a:gd name="T43" fmla="*/ 6 h 23"/>
                    <a:gd name="T44" fmla="*/ 15 w 144"/>
                    <a:gd name="T45" fmla="*/ 7 h 23"/>
                    <a:gd name="T46" fmla="*/ 5 w 144"/>
                    <a:gd name="T47" fmla="*/ 3 h 23"/>
                    <a:gd name="T48" fmla="*/ 3 w 144"/>
                    <a:gd name="T49" fmla="*/ 6 h 23"/>
                    <a:gd name="T50" fmla="*/ 15 w 144"/>
                    <a:gd name="T51" fmla="*/ 12 h 23"/>
                    <a:gd name="T52" fmla="*/ 28 w 144"/>
                    <a:gd name="T53" fmla="*/ 11 h 23"/>
                    <a:gd name="T54" fmla="*/ 38 w 144"/>
                    <a:gd name="T55" fmla="*/ 4 h 23"/>
                    <a:gd name="T56" fmla="*/ 50 w 144"/>
                    <a:gd name="T57" fmla="*/ 7 h 23"/>
                    <a:gd name="T58" fmla="*/ 63 w 144"/>
                    <a:gd name="T59" fmla="*/ 12 h 23"/>
                    <a:gd name="T60" fmla="*/ 69 w 144"/>
                    <a:gd name="T61" fmla="*/ 14 h 23"/>
                    <a:gd name="T62" fmla="*/ 63 w 144"/>
                    <a:gd name="T63" fmla="*/ 17 h 23"/>
                    <a:gd name="T64" fmla="*/ 51 w 144"/>
                    <a:gd name="T65" fmla="*/ 16 h 23"/>
                    <a:gd name="T66" fmla="*/ 38 w 144"/>
                    <a:gd name="T67" fmla="*/ 13 h 23"/>
                    <a:gd name="T68" fmla="*/ 26 w 144"/>
                    <a:gd name="T69" fmla="*/ 15 h 23"/>
                    <a:gd name="T70" fmla="*/ 13 w 144"/>
                    <a:gd name="T71" fmla="*/ 16 h 23"/>
                    <a:gd name="T72" fmla="*/ 0 w 144"/>
                    <a:gd name="T73" fmla="*/ 17 h 23"/>
                    <a:gd name="T74" fmla="*/ 13 w 144"/>
                    <a:gd name="T75" fmla="*/ 18 h 23"/>
                    <a:gd name="T76" fmla="*/ 25 w 144"/>
                    <a:gd name="T77" fmla="*/ 17 h 23"/>
                    <a:gd name="T78" fmla="*/ 31 w 144"/>
                    <a:gd name="T79" fmla="*/ 17 h 23"/>
                    <a:gd name="T80" fmla="*/ 43 w 144"/>
                    <a:gd name="T81" fmla="*/ 16 h 23"/>
                    <a:gd name="T82" fmla="*/ 56 w 144"/>
                    <a:gd name="T83" fmla="*/ 18 h 23"/>
                    <a:gd name="T84" fmla="*/ 69 w 144"/>
                    <a:gd name="T85" fmla="*/ 18 h 23"/>
                    <a:gd name="T86" fmla="*/ 76 w 144"/>
                    <a:gd name="T87" fmla="*/ 16 h 23"/>
                    <a:gd name="T88" fmla="*/ 81 w 144"/>
                    <a:gd name="T89" fmla="*/ 15 h 23"/>
                    <a:gd name="T90" fmla="*/ 91 w 144"/>
                    <a:gd name="T91" fmla="*/ 20 h 23"/>
                    <a:gd name="T92" fmla="*/ 104 w 144"/>
                    <a:gd name="T93" fmla="*/ 23 h 23"/>
                    <a:gd name="T94" fmla="*/ 114 w 144"/>
                    <a:gd name="T95" fmla="*/ 16 h 23"/>
                    <a:gd name="T96" fmla="*/ 126 w 144"/>
                    <a:gd name="T97" fmla="*/ 15 h 23"/>
                    <a:gd name="T98" fmla="*/ 139 w 144"/>
                    <a:gd name="T99" fmla="*/ 18 h 23"/>
                    <a:gd name="T100" fmla="*/ 141 w 144"/>
                    <a:gd name="T101" fmla="*/ 14 h 23"/>
                    <a:gd name="T102" fmla="*/ 76 w 144"/>
                    <a:gd name="T103" fmla="*/ 14 h 23"/>
                    <a:gd name="T104" fmla="*/ 78 w 144"/>
                    <a:gd name="T105" fmla="*/ 11 h 23"/>
                    <a:gd name="T106" fmla="*/ 80 w 144"/>
                    <a:gd name="T10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23">
                      <a:moveTo>
                        <a:pt x="141" y="14"/>
                      </a:moveTo>
                      <a:cubicBezTo>
                        <a:pt x="140" y="14"/>
                        <a:pt x="140" y="15"/>
                        <a:pt x="139" y="16"/>
                      </a:cubicBezTo>
                      <a:cubicBezTo>
                        <a:pt x="132" y="14"/>
                        <a:pt x="132" y="14"/>
                        <a:pt x="132" y="14"/>
                      </a:cubicBezTo>
                      <a:cubicBezTo>
                        <a:pt x="131" y="12"/>
                        <a:pt x="130" y="11"/>
                        <a:pt x="129" y="11"/>
                      </a:cubicBezTo>
                      <a:cubicBezTo>
                        <a:pt x="128" y="11"/>
                        <a:pt x="127" y="12"/>
                        <a:pt x="126" y="13"/>
                      </a:cubicBezTo>
                      <a:cubicBezTo>
                        <a:pt x="119" y="13"/>
                        <a:pt x="119" y="13"/>
                        <a:pt x="119" y="13"/>
                      </a:cubicBezTo>
                      <a:cubicBezTo>
                        <a:pt x="118" y="12"/>
                        <a:pt x="117" y="11"/>
                        <a:pt x="116" y="11"/>
                      </a:cubicBezTo>
                      <a:cubicBezTo>
                        <a:pt x="115" y="11"/>
                        <a:pt x="114" y="12"/>
                        <a:pt x="114" y="13"/>
                      </a:cubicBezTo>
                      <a:cubicBezTo>
                        <a:pt x="105" y="17"/>
                        <a:pt x="105" y="17"/>
                        <a:pt x="105" y="17"/>
                      </a:cubicBezTo>
                      <a:cubicBezTo>
                        <a:pt x="105" y="17"/>
                        <a:pt x="104" y="17"/>
                        <a:pt x="104" y="17"/>
                      </a:cubicBezTo>
                      <a:cubicBezTo>
                        <a:pt x="103" y="17"/>
                        <a:pt x="102" y="18"/>
                        <a:pt x="101" y="18"/>
                      </a:cubicBezTo>
                      <a:cubicBezTo>
                        <a:pt x="94" y="17"/>
                        <a:pt x="94" y="17"/>
                        <a:pt x="94" y="17"/>
                      </a:cubicBezTo>
                      <a:cubicBezTo>
                        <a:pt x="94" y="15"/>
                        <a:pt x="92" y="14"/>
                        <a:pt x="91" y="14"/>
                      </a:cubicBezTo>
                      <a:cubicBezTo>
                        <a:pt x="90" y="14"/>
                        <a:pt x="89" y="14"/>
                        <a:pt x="89" y="15"/>
                      </a:cubicBezTo>
                      <a:cubicBezTo>
                        <a:pt x="86" y="13"/>
                        <a:pt x="86" y="13"/>
                        <a:pt x="86" y="13"/>
                      </a:cubicBezTo>
                      <a:cubicBezTo>
                        <a:pt x="89" y="11"/>
                        <a:pt x="89" y="11"/>
                        <a:pt x="89" y="11"/>
                      </a:cubicBezTo>
                      <a:cubicBezTo>
                        <a:pt x="89" y="12"/>
                        <a:pt x="90" y="12"/>
                        <a:pt x="91" y="12"/>
                      </a:cubicBezTo>
                      <a:cubicBezTo>
                        <a:pt x="92" y="12"/>
                        <a:pt x="93" y="12"/>
                        <a:pt x="94" y="11"/>
                      </a:cubicBezTo>
                      <a:cubicBezTo>
                        <a:pt x="101" y="11"/>
                        <a:pt x="101" y="11"/>
                        <a:pt x="101" y="11"/>
                      </a:cubicBezTo>
                      <a:cubicBezTo>
                        <a:pt x="101" y="12"/>
                        <a:pt x="102" y="12"/>
                        <a:pt x="104" y="12"/>
                      </a:cubicBezTo>
                      <a:cubicBezTo>
                        <a:pt x="105" y="12"/>
                        <a:pt x="106" y="11"/>
                        <a:pt x="106" y="10"/>
                      </a:cubicBezTo>
                      <a:cubicBezTo>
                        <a:pt x="106" y="9"/>
                        <a:pt x="106" y="9"/>
                        <a:pt x="106" y="9"/>
                      </a:cubicBezTo>
                      <a:cubicBezTo>
                        <a:pt x="114" y="5"/>
                        <a:pt x="114" y="5"/>
                        <a:pt x="114" y="5"/>
                      </a:cubicBezTo>
                      <a:cubicBezTo>
                        <a:pt x="115" y="5"/>
                        <a:pt x="115" y="6"/>
                        <a:pt x="116" y="6"/>
                      </a:cubicBezTo>
                      <a:cubicBezTo>
                        <a:pt x="117" y="6"/>
                        <a:pt x="118" y="5"/>
                        <a:pt x="118" y="5"/>
                      </a:cubicBezTo>
                      <a:cubicBezTo>
                        <a:pt x="126" y="7"/>
                        <a:pt x="126" y="7"/>
                        <a:pt x="126" y="7"/>
                      </a:cubicBezTo>
                      <a:cubicBezTo>
                        <a:pt x="127" y="8"/>
                        <a:pt x="128" y="9"/>
                        <a:pt x="129" y="9"/>
                      </a:cubicBezTo>
                      <a:cubicBezTo>
                        <a:pt x="130" y="9"/>
                        <a:pt x="130" y="8"/>
                        <a:pt x="131" y="8"/>
                      </a:cubicBezTo>
                      <a:cubicBezTo>
                        <a:pt x="139" y="9"/>
                        <a:pt x="139" y="9"/>
                        <a:pt x="139" y="9"/>
                      </a:cubicBezTo>
                      <a:cubicBezTo>
                        <a:pt x="139" y="10"/>
                        <a:pt x="140" y="11"/>
                        <a:pt x="141" y="11"/>
                      </a:cubicBezTo>
                      <a:cubicBezTo>
                        <a:pt x="143" y="11"/>
                        <a:pt x="144" y="10"/>
                        <a:pt x="144" y="9"/>
                      </a:cubicBezTo>
                      <a:cubicBezTo>
                        <a:pt x="144" y="7"/>
                        <a:pt x="143" y="6"/>
                        <a:pt x="141" y="6"/>
                      </a:cubicBezTo>
                      <a:cubicBezTo>
                        <a:pt x="140" y="6"/>
                        <a:pt x="140" y="6"/>
                        <a:pt x="139" y="7"/>
                      </a:cubicBezTo>
                      <a:cubicBezTo>
                        <a:pt x="132" y="5"/>
                        <a:pt x="132" y="5"/>
                        <a:pt x="132" y="5"/>
                      </a:cubicBezTo>
                      <a:cubicBezTo>
                        <a:pt x="131" y="4"/>
                        <a:pt x="130" y="3"/>
                        <a:pt x="129" y="3"/>
                      </a:cubicBezTo>
                      <a:cubicBezTo>
                        <a:pt x="128" y="3"/>
                        <a:pt x="127" y="3"/>
                        <a:pt x="126" y="4"/>
                      </a:cubicBezTo>
                      <a:cubicBezTo>
                        <a:pt x="119" y="3"/>
                        <a:pt x="119" y="3"/>
                        <a:pt x="119" y="3"/>
                      </a:cubicBezTo>
                      <a:cubicBezTo>
                        <a:pt x="119" y="1"/>
                        <a:pt x="118" y="0"/>
                        <a:pt x="116" y="0"/>
                      </a:cubicBezTo>
                      <a:cubicBezTo>
                        <a:pt x="115" y="0"/>
                        <a:pt x="114" y="1"/>
                        <a:pt x="114" y="3"/>
                      </a:cubicBezTo>
                      <a:cubicBezTo>
                        <a:pt x="105" y="7"/>
                        <a:pt x="105" y="7"/>
                        <a:pt x="105" y="7"/>
                      </a:cubicBezTo>
                      <a:cubicBezTo>
                        <a:pt x="104" y="7"/>
                        <a:pt x="104" y="7"/>
                        <a:pt x="104" y="7"/>
                      </a:cubicBezTo>
                      <a:cubicBezTo>
                        <a:pt x="102" y="7"/>
                        <a:pt x="101" y="8"/>
                        <a:pt x="101" y="9"/>
                      </a:cubicBezTo>
                      <a:cubicBezTo>
                        <a:pt x="94" y="9"/>
                        <a:pt x="94" y="9"/>
                        <a:pt x="94" y="9"/>
                      </a:cubicBezTo>
                      <a:cubicBezTo>
                        <a:pt x="93" y="8"/>
                        <a:pt x="92" y="7"/>
                        <a:pt x="91" y="7"/>
                      </a:cubicBezTo>
                      <a:cubicBezTo>
                        <a:pt x="90" y="7"/>
                        <a:pt x="89" y="8"/>
                        <a:pt x="88" y="9"/>
                      </a:cubicBezTo>
                      <a:cubicBezTo>
                        <a:pt x="83" y="11"/>
                        <a:pt x="83" y="11"/>
                        <a:pt x="83" y="11"/>
                      </a:cubicBezTo>
                      <a:cubicBezTo>
                        <a:pt x="81" y="10"/>
                        <a:pt x="81" y="10"/>
                        <a:pt x="81" y="10"/>
                      </a:cubicBezTo>
                      <a:cubicBezTo>
                        <a:pt x="81" y="9"/>
                        <a:pt x="81" y="9"/>
                        <a:pt x="81" y="9"/>
                      </a:cubicBezTo>
                      <a:cubicBezTo>
                        <a:pt x="81" y="7"/>
                        <a:pt x="80" y="6"/>
                        <a:pt x="78" y="6"/>
                      </a:cubicBezTo>
                      <a:cubicBezTo>
                        <a:pt x="77" y="6"/>
                        <a:pt x="76" y="7"/>
                        <a:pt x="76" y="8"/>
                      </a:cubicBezTo>
                      <a:cubicBezTo>
                        <a:pt x="71" y="12"/>
                        <a:pt x="71" y="12"/>
                        <a:pt x="71" y="12"/>
                      </a:cubicBezTo>
                      <a:cubicBezTo>
                        <a:pt x="69" y="11"/>
                        <a:pt x="69" y="11"/>
                        <a:pt x="69" y="11"/>
                      </a:cubicBezTo>
                      <a:cubicBezTo>
                        <a:pt x="69" y="11"/>
                        <a:pt x="69" y="11"/>
                        <a:pt x="69" y="11"/>
                      </a:cubicBezTo>
                      <a:cubicBezTo>
                        <a:pt x="69" y="10"/>
                        <a:pt x="67" y="9"/>
                        <a:pt x="66" y="9"/>
                      </a:cubicBezTo>
                      <a:cubicBezTo>
                        <a:pt x="65" y="9"/>
                        <a:pt x="64" y="9"/>
                        <a:pt x="64" y="10"/>
                      </a:cubicBezTo>
                      <a:cubicBezTo>
                        <a:pt x="56" y="7"/>
                        <a:pt x="56" y="7"/>
                        <a:pt x="56" y="7"/>
                      </a:cubicBezTo>
                      <a:cubicBezTo>
                        <a:pt x="56" y="7"/>
                        <a:pt x="56" y="7"/>
                        <a:pt x="56" y="7"/>
                      </a:cubicBezTo>
                      <a:cubicBezTo>
                        <a:pt x="56" y="5"/>
                        <a:pt x="55" y="4"/>
                        <a:pt x="53" y="4"/>
                      </a:cubicBezTo>
                      <a:cubicBezTo>
                        <a:pt x="52" y="4"/>
                        <a:pt x="51" y="5"/>
                        <a:pt x="51" y="5"/>
                      </a:cubicBezTo>
                      <a:cubicBezTo>
                        <a:pt x="43" y="3"/>
                        <a:pt x="43" y="3"/>
                        <a:pt x="43" y="3"/>
                      </a:cubicBezTo>
                      <a:cubicBezTo>
                        <a:pt x="43" y="3"/>
                        <a:pt x="43" y="3"/>
                        <a:pt x="43" y="3"/>
                      </a:cubicBezTo>
                      <a:cubicBezTo>
                        <a:pt x="43" y="1"/>
                        <a:pt x="42" y="0"/>
                        <a:pt x="41" y="0"/>
                      </a:cubicBezTo>
                      <a:cubicBezTo>
                        <a:pt x="39" y="0"/>
                        <a:pt x="38" y="1"/>
                        <a:pt x="38" y="2"/>
                      </a:cubicBezTo>
                      <a:cubicBezTo>
                        <a:pt x="38" y="2"/>
                        <a:pt x="38" y="2"/>
                        <a:pt x="38" y="2"/>
                      </a:cubicBezTo>
                      <a:cubicBezTo>
                        <a:pt x="29" y="6"/>
                        <a:pt x="29" y="6"/>
                        <a:pt x="29" y="6"/>
                      </a:cubicBezTo>
                      <a:cubicBezTo>
                        <a:pt x="29" y="6"/>
                        <a:pt x="28" y="6"/>
                        <a:pt x="28" y="6"/>
                      </a:cubicBezTo>
                      <a:cubicBezTo>
                        <a:pt x="27" y="6"/>
                        <a:pt x="26" y="6"/>
                        <a:pt x="25" y="8"/>
                      </a:cubicBezTo>
                      <a:cubicBezTo>
                        <a:pt x="18" y="8"/>
                        <a:pt x="18" y="8"/>
                        <a:pt x="18" y="8"/>
                      </a:cubicBezTo>
                      <a:cubicBezTo>
                        <a:pt x="17" y="7"/>
                        <a:pt x="16" y="7"/>
                        <a:pt x="15" y="7"/>
                      </a:cubicBezTo>
                      <a:cubicBezTo>
                        <a:pt x="14" y="7"/>
                        <a:pt x="14" y="7"/>
                        <a:pt x="13" y="8"/>
                      </a:cubicBezTo>
                      <a:cubicBezTo>
                        <a:pt x="5" y="4"/>
                        <a:pt x="5" y="4"/>
                        <a:pt x="5" y="4"/>
                      </a:cubicBezTo>
                      <a:cubicBezTo>
                        <a:pt x="5" y="3"/>
                        <a:pt x="5" y="3"/>
                        <a:pt x="5" y="3"/>
                      </a:cubicBezTo>
                      <a:cubicBezTo>
                        <a:pt x="5" y="1"/>
                        <a:pt x="4" y="0"/>
                        <a:pt x="3" y="0"/>
                      </a:cubicBezTo>
                      <a:cubicBezTo>
                        <a:pt x="1" y="0"/>
                        <a:pt x="0" y="1"/>
                        <a:pt x="0" y="3"/>
                      </a:cubicBezTo>
                      <a:cubicBezTo>
                        <a:pt x="0" y="4"/>
                        <a:pt x="1" y="6"/>
                        <a:pt x="3" y="6"/>
                      </a:cubicBezTo>
                      <a:cubicBezTo>
                        <a:pt x="3" y="6"/>
                        <a:pt x="4" y="6"/>
                        <a:pt x="4" y="5"/>
                      </a:cubicBezTo>
                      <a:cubicBezTo>
                        <a:pt x="13" y="10"/>
                        <a:pt x="13" y="10"/>
                        <a:pt x="13" y="10"/>
                      </a:cubicBezTo>
                      <a:cubicBezTo>
                        <a:pt x="13" y="11"/>
                        <a:pt x="14" y="12"/>
                        <a:pt x="15" y="12"/>
                      </a:cubicBezTo>
                      <a:cubicBezTo>
                        <a:pt x="17" y="12"/>
                        <a:pt x="18" y="12"/>
                        <a:pt x="18" y="10"/>
                      </a:cubicBezTo>
                      <a:cubicBezTo>
                        <a:pt x="25" y="10"/>
                        <a:pt x="25" y="10"/>
                        <a:pt x="25" y="10"/>
                      </a:cubicBezTo>
                      <a:cubicBezTo>
                        <a:pt x="26" y="11"/>
                        <a:pt x="27" y="11"/>
                        <a:pt x="28" y="11"/>
                      </a:cubicBezTo>
                      <a:cubicBezTo>
                        <a:pt x="29" y="11"/>
                        <a:pt x="31" y="10"/>
                        <a:pt x="31" y="9"/>
                      </a:cubicBezTo>
                      <a:cubicBezTo>
                        <a:pt x="31" y="8"/>
                        <a:pt x="31" y="8"/>
                        <a:pt x="31" y="8"/>
                      </a:cubicBezTo>
                      <a:cubicBezTo>
                        <a:pt x="38" y="4"/>
                        <a:pt x="38" y="4"/>
                        <a:pt x="38" y="4"/>
                      </a:cubicBezTo>
                      <a:cubicBezTo>
                        <a:pt x="39" y="5"/>
                        <a:pt x="39" y="6"/>
                        <a:pt x="41" y="6"/>
                      </a:cubicBezTo>
                      <a:cubicBezTo>
                        <a:pt x="41" y="6"/>
                        <a:pt x="42" y="5"/>
                        <a:pt x="42" y="5"/>
                      </a:cubicBezTo>
                      <a:cubicBezTo>
                        <a:pt x="50" y="7"/>
                        <a:pt x="50" y="7"/>
                        <a:pt x="50" y="7"/>
                      </a:cubicBezTo>
                      <a:cubicBezTo>
                        <a:pt x="51" y="9"/>
                        <a:pt x="52" y="10"/>
                        <a:pt x="53" y="10"/>
                      </a:cubicBezTo>
                      <a:cubicBezTo>
                        <a:pt x="54" y="10"/>
                        <a:pt x="54" y="9"/>
                        <a:pt x="55" y="9"/>
                      </a:cubicBezTo>
                      <a:cubicBezTo>
                        <a:pt x="63" y="12"/>
                        <a:pt x="63" y="12"/>
                        <a:pt x="63" y="12"/>
                      </a:cubicBezTo>
                      <a:cubicBezTo>
                        <a:pt x="63" y="13"/>
                        <a:pt x="64" y="14"/>
                        <a:pt x="66" y="14"/>
                      </a:cubicBezTo>
                      <a:cubicBezTo>
                        <a:pt x="67" y="14"/>
                        <a:pt x="67" y="14"/>
                        <a:pt x="68" y="13"/>
                      </a:cubicBezTo>
                      <a:cubicBezTo>
                        <a:pt x="69" y="14"/>
                        <a:pt x="69" y="14"/>
                        <a:pt x="69" y="14"/>
                      </a:cubicBezTo>
                      <a:cubicBezTo>
                        <a:pt x="66" y="15"/>
                        <a:pt x="66" y="15"/>
                        <a:pt x="66" y="15"/>
                      </a:cubicBezTo>
                      <a:cubicBezTo>
                        <a:pt x="66" y="15"/>
                        <a:pt x="66" y="15"/>
                        <a:pt x="66" y="15"/>
                      </a:cubicBezTo>
                      <a:cubicBezTo>
                        <a:pt x="65" y="15"/>
                        <a:pt x="64" y="16"/>
                        <a:pt x="63" y="17"/>
                      </a:cubicBezTo>
                      <a:cubicBezTo>
                        <a:pt x="56" y="16"/>
                        <a:pt x="56" y="16"/>
                        <a:pt x="56" y="16"/>
                      </a:cubicBezTo>
                      <a:cubicBezTo>
                        <a:pt x="55" y="15"/>
                        <a:pt x="54" y="14"/>
                        <a:pt x="53" y="14"/>
                      </a:cubicBezTo>
                      <a:cubicBezTo>
                        <a:pt x="52" y="14"/>
                        <a:pt x="51" y="15"/>
                        <a:pt x="51" y="16"/>
                      </a:cubicBezTo>
                      <a:cubicBezTo>
                        <a:pt x="43" y="14"/>
                        <a:pt x="43" y="14"/>
                        <a:pt x="43" y="14"/>
                      </a:cubicBezTo>
                      <a:cubicBezTo>
                        <a:pt x="43" y="12"/>
                        <a:pt x="42" y="11"/>
                        <a:pt x="41" y="11"/>
                      </a:cubicBezTo>
                      <a:cubicBezTo>
                        <a:pt x="39" y="11"/>
                        <a:pt x="38" y="12"/>
                        <a:pt x="38" y="13"/>
                      </a:cubicBezTo>
                      <a:cubicBezTo>
                        <a:pt x="29" y="15"/>
                        <a:pt x="29" y="15"/>
                        <a:pt x="29" y="15"/>
                      </a:cubicBezTo>
                      <a:cubicBezTo>
                        <a:pt x="29" y="14"/>
                        <a:pt x="28" y="14"/>
                        <a:pt x="28" y="14"/>
                      </a:cubicBezTo>
                      <a:cubicBezTo>
                        <a:pt x="27" y="14"/>
                        <a:pt x="26" y="14"/>
                        <a:pt x="26" y="15"/>
                      </a:cubicBezTo>
                      <a:cubicBezTo>
                        <a:pt x="18" y="16"/>
                        <a:pt x="18" y="16"/>
                        <a:pt x="18" y="16"/>
                      </a:cubicBezTo>
                      <a:cubicBezTo>
                        <a:pt x="17" y="15"/>
                        <a:pt x="16" y="14"/>
                        <a:pt x="15" y="14"/>
                      </a:cubicBezTo>
                      <a:cubicBezTo>
                        <a:pt x="14" y="14"/>
                        <a:pt x="13" y="15"/>
                        <a:pt x="13" y="16"/>
                      </a:cubicBezTo>
                      <a:cubicBezTo>
                        <a:pt x="5" y="16"/>
                        <a:pt x="5" y="16"/>
                        <a:pt x="5" y="16"/>
                      </a:cubicBezTo>
                      <a:cubicBezTo>
                        <a:pt x="5" y="15"/>
                        <a:pt x="4" y="14"/>
                        <a:pt x="3" y="14"/>
                      </a:cubicBezTo>
                      <a:cubicBezTo>
                        <a:pt x="1" y="14"/>
                        <a:pt x="0" y="15"/>
                        <a:pt x="0" y="17"/>
                      </a:cubicBezTo>
                      <a:cubicBezTo>
                        <a:pt x="0" y="19"/>
                        <a:pt x="1" y="20"/>
                        <a:pt x="3" y="20"/>
                      </a:cubicBezTo>
                      <a:cubicBezTo>
                        <a:pt x="4" y="20"/>
                        <a:pt x="5" y="19"/>
                        <a:pt x="5" y="18"/>
                      </a:cubicBezTo>
                      <a:cubicBezTo>
                        <a:pt x="13" y="18"/>
                        <a:pt x="13" y="18"/>
                        <a:pt x="13" y="18"/>
                      </a:cubicBezTo>
                      <a:cubicBezTo>
                        <a:pt x="13" y="19"/>
                        <a:pt x="14" y="20"/>
                        <a:pt x="15" y="20"/>
                      </a:cubicBezTo>
                      <a:cubicBezTo>
                        <a:pt x="17" y="20"/>
                        <a:pt x="18" y="19"/>
                        <a:pt x="18" y="18"/>
                      </a:cubicBezTo>
                      <a:cubicBezTo>
                        <a:pt x="25" y="17"/>
                        <a:pt x="25" y="17"/>
                        <a:pt x="25" y="17"/>
                      </a:cubicBezTo>
                      <a:cubicBezTo>
                        <a:pt x="25" y="19"/>
                        <a:pt x="26" y="20"/>
                        <a:pt x="28" y="20"/>
                      </a:cubicBezTo>
                      <a:cubicBezTo>
                        <a:pt x="29" y="20"/>
                        <a:pt x="31" y="19"/>
                        <a:pt x="31" y="17"/>
                      </a:cubicBezTo>
                      <a:cubicBezTo>
                        <a:pt x="31" y="17"/>
                        <a:pt x="31" y="17"/>
                        <a:pt x="31" y="17"/>
                      </a:cubicBezTo>
                      <a:cubicBezTo>
                        <a:pt x="38" y="15"/>
                        <a:pt x="38" y="15"/>
                        <a:pt x="38" y="15"/>
                      </a:cubicBezTo>
                      <a:cubicBezTo>
                        <a:pt x="39" y="16"/>
                        <a:pt x="39" y="17"/>
                        <a:pt x="41" y="17"/>
                      </a:cubicBezTo>
                      <a:cubicBezTo>
                        <a:pt x="41" y="17"/>
                        <a:pt x="42" y="17"/>
                        <a:pt x="43" y="16"/>
                      </a:cubicBezTo>
                      <a:cubicBezTo>
                        <a:pt x="51" y="18"/>
                        <a:pt x="51" y="18"/>
                        <a:pt x="51" y="18"/>
                      </a:cubicBezTo>
                      <a:cubicBezTo>
                        <a:pt x="51" y="19"/>
                        <a:pt x="52" y="20"/>
                        <a:pt x="53" y="20"/>
                      </a:cubicBezTo>
                      <a:cubicBezTo>
                        <a:pt x="54" y="20"/>
                        <a:pt x="55" y="19"/>
                        <a:pt x="56" y="18"/>
                      </a:cubicBezTo>
                      <a:cubicBezTo>
                        <a:pt x="63" y="19"/>
                        <a:pt x="63" y="19"/>
                        <a:pt x="63" y="19"/>
                      </a:cubicBezTo>
                      <a:cubicBezTo>
                        <a:pt x="64" y="20"/>
                        <a:pt x="65" y="21"/>
                        <a:pt x="66" y="21"/>
                      </a:cubicBezTo>
                      <a:cubicBezTo>
                        <a:pt x="67" y="21"/>
                        <a:pt x="69" y="20"/>
                        <a:pt x="69" y="18"/>
                      </a:cubicBezTo>
                      <a:cubicBezTo>
                        <a:pt x="69" y="18"/>
                        <a:pt x="68" y="17"/>
                        <a:pt x="68" y="17"/>
                      </a:cubicBezTo>
                      <a:cubicBezTo>
                        <a:pt x="71" y="14"/>
                        <a:pt x="71" y="14"/>
                        <a:pt x="71" y="14"/>
                      </a:cubicBezTo>
                      <a:cubicBezTo>
                        <a:pt x="76" y="16"/>
                        <a:pt x="76" y="16"/>
                        <a:pt x="76" y="16"/>
                      </a:cubicBezTo>
                      <a:cubicBezTo>
                        <a:pt x="76" y="17"/>
                        <a:pt x="77" y="18"/>
                        <a:pt x="78" y="18"/>
                      </a:cubicBezTo>
                      <a:cubicBezTo>
                        <a:pt x="80" y="18"/>
                        <a:pt x="81" y="17"/>
                        <a:pt x="81" y="15"/>
                      </a:cubicBezTo>
                      <a:cubicBezTo>
                        <a:pt x="81" y="15"/>
                        <a:pt x="81" y="15"/>
                        <a:pt x="81" y="15"/>
                      </a:cubicBezTo>
                      <a:cubicBezTo>
                        <a:pt x="83" y="14"/>
                        <a:pt x="83" y="14"/>
                        <a:pt x="83" y="14"/>
                      </a:cubicBezTo>
                      <a:cubicBezTo>
                        <a:pt x="88" y="17"/>
                        <a:pt x="88" y="17"/>
                        <a:pt x="88" y="17"/>
                      </a:cubicBezTo>
                      <a:cubicBezTo>
                        <a:pt x="88" y="19"/>
                        <a:pt x="90" y="20"/>
                        <a:pt x="91" y="20"/>
                      </a:cubicBezTo>
                      <a:cubicBezTo>
                        <a:pt x="92" y="20"/>
                        <a:pt x="93" y="19"/>
                        <a:pt x="93" y="19"/>
                      </a:cubicBezTo>
                      <a:cubicBezTo>
                        <a:pt x="101" y="21"/>
                        <a:pt x="101" y="21"/>
                        <a:pt x="101" y="21"/>
                      </a:cubicBezTo>
                      <a:cubicBezTo>
                        <a:pt x="101" y="22"/>
                        <a:pt x="102" y="23"/>
                        <a:pt x="104" y="23"/>
                      </a:cubicBezTo>
                      <a:cubicBezTo>
                        <a:pt x="105" y="23"/>
                        <a:pt x="106" y="21"/>
                        <a:pt x="106" y="20"/>
                      </a:cubicBezTo>
                      <a:cubicBezTo>
                        <a:pt x="106" y="20"/>
                        <a:pt x="106" y="19"/>
                        <a:pt x="106" y="19"/>
                      </a:cubicBezTo>
                      <a:cubicBezTo>
                        <a:pt x="114" y="16"/>
                        <a:pt x="114" y="16"/>
                        <a:pt x="114" y="16"/>
                      </a:cubicBezTo>
                      <a:cubicBezTo>
                        <a:pt x="114" y="16"/>
                        <a:pt x="115" y="17"/>
                        <a:pt x="116" y="17"/>
                      </a:cubicBezTo>
                      <a:cubicBezTo>
                        <a:pt x="118" y="17"/>
                        <a:pt x="119" y="16"/>
                        <a:pt x="119" y="15"/>
                      </a:cubicBezTo>
                      <a:cubicBezTo>
                        <a:pt x="126" y="15"/>
                        <a:pt x="126" y="15"/>
                        <a:pt x="126" y="15"/>
                      </a:cubicBezTo>
                      <a:cubicBezTo>
                        <a:pt x="127" y="16"/>
                        <a:pt x="128" y="17"/>
                        <a:pt x="129" y="17"/>
                      </a:cubicBezTo>
                      <a:cubicBezTo>
                        <a:pt x="130" y="17"/>
                        <a:pt x="130" y="17"/>
                        <a:pt x="131" y="16"/>
                      </a:cubicBezTo>
                      <a:cubicBezTo>
                        <a:pt x="139" y="18"/>
                        <a:pt x="139" y="18"/>
                        <a:pt x="139" y="18"/>
                      </a:cubicBezTo>
                      <a:cubicBezTo>
                        <a:pt x="139" y="19"/>
                        <a:pt x="140" y="20"/>
                        <a:pt x="141" y="20"/>
                      </a:cubicBezTo>
                      <a:cubicBezTo>
                        <a:pt x="143" y="20"/>
                        <a:pt x="144" y="19"/>
                        <a:pt x="144" y="17"/>
                      </a:cubicBezTo>
                      <a:cubicBezTo>
                        <a:pt x="144" y="15"/>
                        <a:pt x="143" y="14"/>
                        <a:pt x="141" y="14"/>
                      </a:cubicBezTo>
                      <a:close/>
                      <a:moveTo>
                        <a:pt x="80" y="13"/>
                      </a:moveTo>
                      <a:cubicBezTo>
                        <a:pt x="79" y="13"/>
                        <a:pt x="79" y="12"/>
                        <a:pt x="78" y="12"/>
                      </a:cubicBezTo>
                      <a:cubicBezTo>
                        <a:pt x="77" y="12"/>
                        <a:pt x="77" y="13"/>
                        <a:pt x="76" y="14"/>
                      </a:cubicBezTo>
                      <a:cubicBezTo>
                        <a:pt x="73" y="13"/>
                        <a:pt x="73" y="13"/>
                        <a:pt x="73" y="13"/>
                      </a:cubicBezTo>
                      <a:cubicBezTo>
                        <a:pt x="76" y="11"/>
                        <a:pt x="76" y="11"/>
                        <a:pt x="76" y="11"/>
                      </a:cubicBezTo>
                      <a:cubicBezTo>
                        <a:pt x="77" y="11"/>
                        <a:pt x="78" y="11"/>
                        <a:pt x="78" y="11"/>
                      </a:cubicBezTo>
                      <a:cubicBezTo>
                        <a:pt x="79" y="11"/>
                        <a:pt x="79" y="11"/>
                        <a:pt x="79" y="11"/>
                      </a:cubicBezTo>
                      <a:cubicBezTo>
                        <a:pt x="81" y="12"/>
                        <a:pt x="81" y="12"/>
                        <a:pt x="81" y="12"/>
                      </a:cubicBezTo>
                      <a:lnTo>
                        <a:pt x="8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3" tIns="34277" rIns="68553" bIns="34277" numCol="1" anchor="t" anchorCtr="0" compatLnSpc="1">
                  <a:prstTxWarp prst="textNoShape">
                    <a:avLst/>
                  </a:prstTxWarp>
                  <a:noAutofit/>
                </a:bodyPr>
                <a:lstStyle/>
                <a:p>
                  <a:pPr marL="0" marR="0" lvl="0" indent="0" defTabSz="914112" eaLnBrk="1" fontAlgn="ctr" latinLnBrk="0" hangingPunct="1">
                    <a:lnSpc>
                      <a:spcPct val="100000"/>
                    </a:lnSpc>
                    <a:spcBef>
                      <a:spcPts val="0"/>
                    </a:spcBef>
                    <a:spcAft>
                      <a:spcPts val="0"/>
                    </a:spcAft>
                    <a:buClrTx/>
                    <a:buSzTx/>
                    <a:buFontTx/>
                    <a:buNone/>
                    <a:tabLst/>
                    <a:defRPr/>
                  </a:pPr>
                  <a:endParaRPr kumimoji="0" lang="en-US" altLang="zh-CN" sz="1349" b="0" i="0" u="none" strike="noStrike" kern="0" cap="none" spc="0" normalizeH="0" baseline="0" noProof="0" dirty="0">
                    <a:ln>
                      <a:noFill/>
                    </a:ln>
                    <a:solidFill>
                      <a:srgbClr val="333399"/>
                    </a:solidFill>
                    <a:effectLst/>
                    <a:uLnTx/>
                    <a:uFillTx/>
                    <a:ea typeface="等线" panose="02010600030101010101" pitchFamily="2" charset="-122"/>
                  </a:endParaRPr>
                </a:p>
              </p:txBody>
            </p:sp>
          </p:grpSp>
          <p:sp>
            <p:nvSpPr>
              <p:cNvPr id="917" name="文本框 916">
                <a:extLst>
                  <a:ext uri="{FF2B5EF4-FFF2-40B4-BE49-F238E27FC236}">
                    <a16:creationId xmlns:a16="http://schemas.microsoft.com/office/drawing/2014/main" id="{DC3D884B-EAD6-4B5F-AE2E-25FB874101D9}"/>
                  </a:ext>
                </a:extLst>
              </p:cNvPr>
              <p:cNvSpPr txBox="1"/>
              <p:nvPr/>
            </p:nvSpPr>
            <p:spPr>
              <a:xfrm>
                <a:off x="5223131" y="4275679"/>
                <a:ext cx="1311841" cy="245123"/>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marL="0" marR="0" lvl="0" indent="0" algn="ctr" defTabSz="548695" eaLnBrk="1" fontAlgn="ctr"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1D1D1A"/>
                    </a:solidFill>
                    <a:effectLst/>
                    <a:uLnTx/>
                    <a:uFillTx/>
                    <a:latin typeface="Arial" panose="020B0604020202020204" pitchFamily="34" charset="0"/>
                    <a:ea typeface="微软雅黑" panose="020B0503020204020204" pitchFamily="34" charset="-122"/>
                    <a:cs typeface="Huawei Sans" panose="020C0503030203020204" pitchFamily="34" charset="0"/>
                  </a:rPr>
                  <a:t>SmartLogger3000</a:t>
                </a:r>
                <a:endParaRPr kumimoji="0" lang="en-US" altLang="zh-CN" sz="800" b="1" i="0" u="none" strike="noStrike" kern="0" cap="none" spc="0" normalizeH="0" baseline="0" noProof="0" dirty="0">
                  <a:ln>
                    <a:noFill/>
                  </a:ln>
                  <a:solidFill>
                    <a:srgbClr val="1D1D1A"/>
                  </a:solidFill>
                  <a:effectLst/>
                  <a:uLnTx/>
                  <a:uFillTx/>
                  <a:latin typeface="Arial" panose="020B0604020202020204" pitchFamily="34" charset="0"/>
                  <a:ea typeface="微软雅黑" panose="020B0503020204020204" pitchFamily="34" charset="-122"/>
                  <a:cs typeface="Huawei Sans" panose="020C0503030203020204" pitchFamily="34" charset="0"/>
                </a:endParaRPr>
              </a:p>
            </p:txBody>
          </p:sp>
          <p:sp>
            <p:nvSpPr>
              <p:cNvPr id="918" name="文本框 917">
                <a:extLst>
                  <a:ext uri="{FF2B5EF4-FFF2-40B4-BE49-F238E27FC236}">
                    <a16:creationId xmlns:a16="http://schemas.microsoft.com/office/drawing/2014/main" id="{A8828FC2-7A6A-47F6-BE4D-3B6E7482AADD}"/>
                  </a:ext>
                </a:extLst>
              </p:cNvPr>
              <p:cNvSpPr txBox="1"/>
              <p:nvPr/>
            </p:nvSpPr>
            <p:spPr>
              <a:xfrm>
                <a:off x="3901655" y="4002042"/>
                <a:ext cx="314066" cy="107680"/>
              </a:xfrm>
              <a:prstGeom prst="rect">
                <a:avLst/>
              </a:prstGeom>
              <a:noFill/>
            </p:spPr>
            <p:txBody>
              <a:bodyPr wrap="non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220 V AC</a:t>
                </a:r>
                <a:endParaRPr kumimoji="1" lang="en-US" altLang="zh-CN" sz="700" b="0" i="0" u="none" strike="noStrike" kern="0" cap="none" spc="0" normalizeH="0" baseline="0" noProof="0" dirty="0">
                  <a:ln>
                    <a:noFill/>
                  </a:ln>
                  <a:solidFill>
                    <a:srgbClr val="000000"/>
                  </a:solidFill>
                  <a:effectLst/>
                  <a:uLnTx/>
                  <a:uFillTx/>
                </a:endParaRPr>
              </a:p>
            </p:txBody>
          </p:sp>
          <p:sp>
            <p:nvSpPr>
              <p:cNvPr id="919" name="文本框 918">
                <a:extLst>
                  <a:ext uri="{FF2B5EF4-FFF2-40B4-BE49-F238E27FC236}">
                    <a16:creationId xmlns:a16="http://schemas.microsoft.com/office/drawing/2014/main" id="{6DFE72C8-D045-4400-A00E-91BEF4467B9E}"/>
                  </a:ext>
                </a:extLst>
              </p:cNvPr>
              <p:cNvSpPr txBox="1"/>
              <p:nvPr/>
            </p:nvSpPr>
            <p:spPr>
              <a:xfrm rot="16200000">
                <a:off x="1306930" y="4244449"/>
                <a:ext cx="338102" cy="110589"/>
              </a:xfrm>
              <a:prstGeom prst="rect">
                <a:avLst/>
              </a:prstGeom>
              <a:noFill/>
            </p:spPr>
            <p:txBody>
              <a:bodyPr wrap="none" lIns="0" tIns="0" rIns="0" bIns="0" rtlCol="0">
                <a:noAutofit/>
              </a:bodyPr>
              <a:lstStyle/>
              <a:p>
                <a:pPr marL="0" marR="0" lvl="0" indent="0" algn="ctr"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FE/Optical fiber</a:t>
                </a:r>
                <a:endParaRPr kumimoji="1" lang="en-US" altLang="zh-CN" sz="700" b="0" i="0" u="none" strike="noStrike" kern="0" cap="none" spc="0" normalizeH="0" baseline="0" noProof="0" dirty="0">
                  <a:ln>
                    <a:noFill/>
                  </a:ln>
                  <a:solidFill>
                    <a:srgbClr val="000000"/>
                  </a:solidFill>
                  <a:effectLst/>
                  <a:uLnTx/>
                  <a:uFillTx/>
                </a:endParaRPr>
              </a:p>
            </p:txBody>
          </p:sp>
          <p:sp>
            <p:nvSpPr>
              <p:cNvPr id="920" name="文本框 919">
                <a:extLst>
                  <a:ext uri="{FF2B5EF4-FFF2-40B4-BE49-F238E27FC236}">
                    <a16:creationId xmlns:a16="http://schemas.microsoft.com/office/drawing/2014/main" id="{55802D67-372C-44BC-9536-701F68511A83}"/>
                  </a:ext>
                </a:extLst>
              </p:cNvPr>
              <p:cNvSpPr txBox="1"/>
              <p:nvPr/>
            </p:nvSpPr>
            <p:spPr>
              <a:xfrm>
                <a:off x="3376722" y="5504121"/>
                <a:ext cx="315669" cy="107680"/>
              </a:xfrm>
              <a:prstGeom prst="rect">
                <a:avLst/>
              </a:prstGeom>
              <a:noFill/>
            </p:spPr>
            <p:txBody>
              <a:bodyPr wrap="none" lIns="0" tIns="0" rIns="0" bIns="0" rtlCol="0">
                <a:noAutofit/>
              </a:bodyPr>
              <a:lstStyle/>
              <a:p>
                <a:pPr marL="0" marR="0" lvl="0" indent="0" defTabSz="914478" eaLnBrk="1" fontAlgn="ctr"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rPr>
                  <a:t>FE/Optical fiber</a:t>
                </a:r>
                <a:endParaRPr kumimoji="1" lang="en-US" altLang="zh-CN" sz="700" b="0" i="0" u="none" strike="noStrike" kern="0" cap="none" spc="0" normalizeH="0" baseline="0" noProof="0" dirty="0">
                  <a:ln>
                    <a:noFill/>
                  </a:ln>
                  <a:solidFill>
                    <a:srgbClr val="000000"/>
                  </a:solidFill>
                  <a:effectLst/>
                  <a:uLnTx/>
                  <a:uFillTx/>
                </a:endParaRPr>
              </a:p>
            </p:txBody>
          </p:sp>
          <p:sp>
            <p:nvSpPr>
              <p:cNvPr id="921" name="文本框 119">
                <a:extLst>
                  <a:ext uri="{FF2B5EF4-FFF2-40B4-BE49-F238E27FC236}">
                    <a16:creationId xmlns:a16="http://schemas.microsoft.com/office/drawing/2014/main" id="{3F038246-499F-4DA9-9950-86113BD5D8AA}"/>
                  </a:ext>
                </a:extLst>
              </p:cNvPr>
              <p:cNvSpPr txBox="1"/>
              <p:nvPr/>
            </p:nvSpPr>
            <p:spPr>
              <a:xfrm>
                <a:off x="1537233" y="2709523"/>
                <a:ext cx="1007829" cy="106572"/>
              </a:xfrm>
              <a:prstGeom prst="rect">
                <a:avLst/>
              </a:prstGeom>
              <a:noFill/>
              <a:ln w="12700" cap="flat">
                <a:noFill/>
                <a:miter lim="400000"/>
              </a:ln>
              <a:effectLst/>
              <a:sp3d/>
            </p:spPr>
            <p:txBody>
              <a:bodyPr rot="0" spcFirstLastPara="1" vertOverflow="overflow" horzOverflow="overflow" vert="horz" wrap="square" lIns="8281" tIns="8281" rIns="8281" bIns="8281" numCol="1" spcCol="38100" rtlCol="0" anchor="ctr">
                <a:noAutofit/>
              </a:bodyPr>
              <a:lstStyle/>
              <a:p>
                <a:pPr marL="0" marR="0" lvl="0" indent="0" algn="ctr" defTabSz="547654" eaLnBrk="1" fontAlgn="ctr" latinLnBrk="0" hangingPunct="1">
                  <a:lnSpc>
                    <a:spcPct val="100000"/>
                  </a:lnSpc>
                  <a:spcBef>
                    <a:spcPts val="0"/>
                  </a:spcBef>
                  <a:spcAft>
                    <a:spcPts val="0"/>
                  </a:spcAft>
                  <a:buClrTx/>
                  <a:buSzTx/>
                  <a:buFontTx/>
                  <a:buNone/>
                  <a:tabLst/>
                  <a:defRPr/>
                </a:pPr>
                <a:r>
                  <a:rPr kumimoji="0" lang="en-US" sz="500" b="1" i="0" u="none" strike="noStrike" kern="0" cap="none" spc="0" normalizeH="0" baseline="0" noProof="0" dirty="0" err="1">
                    <a:ln>
                      <a:noFill/>
                    </a:ln>
                    <a:solidFill>
                      <a:srgbClr val="1D1D1A"/>
                    </a:solidFill>
                    <a:effectLst/>
                    <a:uLnTx/>
                    <a:uFillTx/>
                  </a:rPr>
                  <a:t>M3</a:t>
                </a:r>
                <a:r>
                  <a:rPr kumimoji="0" lang="en-US" sz="500" b="1" i="0" u="none" strike="noStrike" kern="0" cap="none" spc="0" normalizeH="0" baseline="0" noProof="0" dirty="0">
                    <a:ln>
                      <a:noFill/>
                    </a:ln>
                    <a:solidFill>
                      <a:srgbClr val="1D1D1A"/>
                    </a:solidFill>
                    <a:effectLst/>
                    <a:uLnTx/>
                    <a:uFillTx/>
                  </a:rPr>
                  <a:t>/</a:t>
                </a:r>
                <a:r>
                  <a:rPr kumimoji="0" lang="en-US" sz="500" b="1" i="0" u="none" strike="noStrike" kern="0" cap="none" spc="0" normalizeH="0" baseline="0" noProof="0" dirty="0" err="1">
                    <a:ln>
                      <a:noFill/>
                    </a:ln>
                    <a:solidFill>
                      <a:srgbClr val="1D1D1A"/>
                    </a:solidFill>
                    <a:effectLst/>
                    <a:uLnTx/>
                    <a:uFillTx/>
                  </a:rPr>
                  <a:t>V6</a:t>
                </a:r>
                <a:endParaRPr kumimoji="0" lang="en-US" altLang="zh-CN" sz="500" b="1" i="0" u="none" strike="noStrike" kern="0" cap="none" spc="0" normalizeH="0" baseline="0" noProof="0" dirty="0">
                  <a:ln>
                    <a:noFill/>
                  </a:ln>
                  <a:solidFill>
                    <a:srgbClr val="1D1D1A"/>
                  </a:solidFill>
                  <a:effectLst/>
                  <a:uLnTx/>
                  <a:uFillTx/>
                  <a:cs typeface="Huawei Sans" panose="020C0503030203020204" pitchFamily="34" charset="0"/>
                </a:endParaRPr>
              </a:p>
            </p:txBody>
          </p:sp>
          <p:pic>
            <p:nvPicPr>
              <p:cNvPr id="922" name="图片 921">
                <a:extLst>
                  <a:ext uri="{FF2B5EF4-FFF2-40B4-BE49-F238E27FC236}">
                    <a16:creationId xmlns:a16="http://schemas.microsoft.com/office/drawing/2014/main" id="{93BDBDCE-9D75-437E-91ED-227DEA62C7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693" y="2883055"/>
                <a:ext cx="544006" cy="636659"/>
              </a:xfrm>
              <a:prstGeom prst="rect">
                <a:avLst/>
              </a:prstGeom>
              <a:noFill/>
              <a:effectLst>
                <a:outerShdw blurRad="50800" dist="38100" dir="2700000" algn="tl" rotWithShape="0">
                  <a:prstClr val="black">
                    <a:alpha val="40000"/>
                  </a:prstClr>
                </a:outerShdw>
              </a:effectLst>
            </p:spPr>
          </p:pic>
          <p:pic>
            <p:nvPicPr>
              <p:cNvPr id="923" name="图片 922">
                <a:extLst>
                  <a:ext uri="{FF2B5EF4-FFF2-40B4-BE49-F238E27FC236}">
                    <a16:creationId xmlns:a16="http://schemas.microsoft.com/office/drawing/2014/main" id="{D056045C-202A-4FFA-84D9-D5C4C6CF72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8528" y="3595818"/>
                <a:ext cx="548627" cy="642067"/>
              </a:xfrm>
              <a:prstGeom prst="rect">
                <a:avLst/>
              </a:prstGeom>
              <a:noFill/>
              <a:effectLst>
                <a:outerShdw blurRad="50800" dist="38100" dir="2700000" algn="tl" rotWithShape="0">
                  <a:prstClr val="black">
                    <a:alpha val="40000"/>
                  </a:prstClr>
                </a:outerShdw>
              </a:effectLst>
            </p:spPr>
          </p:pic>
          <p:pic>
            <p:nvPicPr>
              <p:cNvPr id="924" name="图片 923">
                <a:extLst>
                  <a:ext uri="{FF2B5EF4-FFF2-40B4-BE49-F238E27FC236}">
                    <a16:creationId xmlns:a16="http://schemas.microsoft.com/office/drawing/2014/main" id="{39C4E0F0-0F23-4BAE-BB66-DD06F6635F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7532" y="4819901"/>
                <a:ext cx="544006" cy="636659"/>
              </a:xfrm>
              <a:prstGeom prst="rect">
                <a:avLst/>
              </a:prstGeom>
              <a:noFill/>
              <a:effectLst>
                <a:outerShdw blurRad="50800" dist="38100" dir="2700000" algn="tl" rotWithShape="0">
                  <a:prstClr val="black">
                    <a:alpha val="40000"/>
                  </a:prstClr>
                </a:outerShdw>
              </a:effectLst>
            </p:spPr>
          </p:pic>
        </p:grpSp>
        <p:pic>
          <p:nvPicPr>
            <p:cNvPr id="908" name="图片 907">
              <a:extLst>
                <a:ext uri="{FF2B5EF4-FFF2-40B4-BE49-F238E27FC236}">
                  <a16:creationId xmlns:a16="http://schemas.microsoft.com/office/drawing/2014/main" id="{B7DEE164-AC86-4482-AC2C-AA145AE7E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8050" y="3330776"/>
              <a:ext cx="882566" cy="49704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21008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0E052F-EC61-43B2-AE50-DB74606DBE19}"/>
              </a:ext>
            </a:extLst>
          </p:cNvPr>
          <p:cNvSpPr>
            <a:spLocks noGrp="1"/>
          </p:cNvSpPr>
          <p:nvPr>
            <p:ph type="title"/>
          </p:nvPr>
        </p:nvSpPr>
        <p:spPr>
          <a:xfrm>
            <a:off x="518118" y="311635"/>
            <a:ext cx="11155768" cy="419136"/>
          </a:xfrm>
        </p:spPr>
        <p:txBody>
          <a:bodyPr/>
          <a:lstStyle/>
          <a:p>
            <a:r>
              <a:rPr lang="en-US" altLang="zh-CN" dirty="0">
                <a:solidFill>
                  <a:prstClr val="black">
                    <a:lumMod val="85000"/>
                    <a:lumOff val="15000"/>
                  </a:prstClr>
                </a:solidFill>
                <a:latin typeface="+mj-lt"/>
                <a:ea typeface="+mn-ea"/>
                <a:cs typeface="+mn-ea"/>
                <a:sym typeface="+mn-lt"/>
              </a:rPr>
              <a:t>2. Scenario Description and Diagram</a:t>
            </a:r>
            <a:endParaRPr lang="zh-CN" altLang="en-US" dirty="0">
              <a:solidFill>
                <a:prstClr val="black">
                  <a:lumMod val="85000"/>
                  <a:lumOff val="15000"/>
                </a:prstClr>
              </a:solidFill>
              <a:latin typeface="+mj-lt"/>
              <a:ea typeface="+mn-ea"/>
              <a:cs typeface="+mn-ea"/>
              <a:sym typeface="+mn-lt"/>
            </a:endParaRPr>
          </a:p>
        </p:txBody>
      </p:sp>
      <p:sp>
        <p:nvSpPr>
          <p:cNvPr id="535" name="矩形 534">
            <a:extLst>
              <a:ext uri="{FF2B5EF4-FFF2-40B4-BE49-F238E27FC236}">
                <a16:creationId xmlns:a16="http://schemas.microsoft.com/office/drawing/2014/main" id="{900073EF-8407-4ADC-8307-48F8621E0D00}"/>
              </a:ext>
            </a:extLst>
          </p:cNvPr>
          <p:cNvSpPr/>
          <p:nvPr/>
        </p:nvSpPr>
        <p:spPr>
          <a:xfrm>
            <a:off x="560549" y="823093"/>
            <a:ext cx="8658206" cy="367187"/>
          </a:xfrm>
          <a:prstGeom prst="rect">
            <a:avLst/>
          </a:prstGeom>
          <a:noFill/>
          <a:ln w="12700" cap="flat" cmpd="sng" algn="ctr">
            <a:noFill/>
            <a:prstDash val="solid"/>
            <a:miter lim="800000"/>
          </a:ln>
          <a:effectLst/>
        </p:spPr>
        <p:txBody>
          <a:bodyPr rtlCol="0" anchor="ctr"/>
          <a:lstStyle/>
          <a:p>
            <a:pPr marL="0" marR="0" lvl="0" indent="0" defTabSz="806306" eaLnBrk="1" fontAlgn="base" latinLnBrk="0" hangingPunct="1">
              <a:lnSpc>
                <a:spcPct val="100000"/>
              </a:lnSpc>
              <a:spcBef>
                <a:spcPct val="0"/>
              </a:spcBef>
              <a:spcAft>
                <a:spcPct val="0"/>
              </a:spcAft>
              <a:buClr>
                <a:srgbClr val="A2A2A2"/>
              </a:buClr>
              <a:buSzPct val="70000"/>
              <a:buFontTx/>
              <a:buNone/>
              <a:tabLst/>
              <a:defRPr/>
            </a:pPr>
            <a:r>
              <a:rPr kumimoji="0" lang="en-US" altLang="zh-CN" sz="2000" b="1" i="0" u="none" strike="noStrike" kern="0" cap="none" spc="0" normalizeH="0" baseline="0" noProof="0" dirty="0">
                <a:ln>
                  <a:noFill/>
                </a:ln>
                <a:solidFill>
                  <a:srgbClr val="C00000"/>
                </a:solidFill>
                <a:effectLst/>
                <a:uLnTx/>
                <a:uFillTx/>
                <a:latin typeface="+mj-lt"/>
                <a:ea typeface="+mj-ea"/>
              </a:rPr>
              <a:t>Typical scenario 2: Low-voltage s</a:t>
            </a:r>
            <a:r>
              <a:rPr lang="en-US" altLang="zh-CN" sz="2000" b="1" kern="0" dirty="0" err="1">
                <a:solidFill>
                  <a:srgbClr val="C00000"/>
                </a:solidFill>
                <a:latin typeface="+mj-lt"/>
                <a:ea typeface="+mj-ea"/>
              </a:rPr>
              <a:t>eamed</a:t>
            </a:r>
            <a:r>
              <a:rPr lang="en-US" altLang="zh-CN" sz="2000" b="1" kern="0" dirty="0">
                <a:solidFill>
                  <a:srgbClr val="C00000"/>
                </a:solidFill>
                <a:latin typeface="+mj-lt"/>
                <a:ea typeface="+mj-ea"/>
              </a:rPr>
              <a:t> on/off-grid switching</a:t>
            </a:r>
            <a:endParaRPr kumimoji="0" lang="en-US" altLang="zh-CN" sz="2000" b="1" i="0" u="none" strike="noStrike" kern="0" cap="none" spc="0" normalizeH="0" baseline="0" noProof="0" dirty="0">
              <a:ln>
                <a:noFill/>
              </a:ln>
              <a:solidFill>
                <a:srgbClr val="C00000"/>
              </a:solidFill>
              <a:effectLst/>
              <a:uLnTx/>
              <a:uFillTx/>
              <a:latin typeface="+mj-lt"/>
              <a:ea typeface="+mj-ea"/>
            </a:endParaRPr>
          </a:p>
        </p:txBody>
      </p:sp>
      <p:sp>
        <p:nvSpPr>
          <p:cNvPr id="536" name="矩形 535">
            <a:extLst>
              <a:ext uri="{FF2B5EF4-FFF2-40B4-BE49-F238E27FC236}">
                <a16:creationId xmlns:a16="http://schemas.microsoft.com/office/drawing/2014/main" id="{03682AA9-4822-4669-B944-6A57414E9166}"/>
              </a:ext>
            </a:extLst>
          </p:cNvPr>
          <p:cNvSpPr/>
          <p:nvPr/>
        </p:nvSpPr>
        <p:spPr>
          <a:xfrm>
            <a:off x="463167" y="1617681"/>
            <a:ext cx="4183263" cy="4131900"/>
          </a:xfrm>
          <a:prstGeom prst="rect">
            <a:avLst/>
          </a:prstGeom>
          <a:solidFill>
            <a:schemeClr val="bg1">
              <a:lumMod val="95000"/>
            </a:schemeClr>
          </a:solidFill>
        </p:spPr>
        <p:txBody>
          <a:bodyPr wrap="square" numCol="1">
            <a:spAutoFit/>
          </a:bodyPr>
          <a:lstStyle/>
          <a:p>
            <a:pPr fontAlgn="base">
              <a:spcAft>
                <a:spcPts val="600"/>
              </a:spcAft>
              <a:defRPr/>
            </a:pPr>
            <a:r>
              <a:rPr kumimoji="0" lang="en-US" altLang="zh-CN" sz="1200" b="1" i="0" u="none" strike="noStrike" kern="1200" cap="none" spc="0" normalizeH="0" baseline="0" noProof="0" dirty="0">
                <a:ln>
                  <a:noFill/>
                </a:ln>
                <a:solidFill>
                  <a:srgbClr val="C00000"/>
                </a:solidFill>
                <a:effectLst/>
                <a:uLnTx/>
                <a:uFillTx/>
                <a:latin typeface="+mj-lt"/>
              </a:rPr>
              <a:t>Scenario </a:t>
            </a:r>
            <a:r>
              <a:rPr lang="en-US" altLang="zh-CN" sz="1200" b="1" u="none" dirty="0">
                <a:solidFill>
                  <a:srgbClr val="C00000"/>
                </a:solidFill>
                <a:latin typeface="+mj-lt"/>
              </a:rPr>
              <a:t>constraints:</a:t>
            </a:r>
            <a:endParaRPr kumimoji="0" lang="en-US" altLang="zh-CN" sz="1200" b="1" i="0" u="none" strike="noStrike" kern="0" cap="none" spc="0" normalizeH="0" baseline="0" noProof="0" dirty="0">
              <a:ln>
                <a:noFill/>
              </a:ln>
              <a:solidFill>
                <a:srgbClr val="C00000"/>
              </a:solidFill>
              <a:effectLst/>
              <a:uLnTx/>
              <a:uFillTx/>
              <a:latin typeface="+mj-lt"/>
              <a:ea typeface="+mj-ea"/>
            </a:endParaRPr>
          </a:p>
          <a:p>
            <a:pPr marR="0" lvl="0" defTabSz="914400" eaLnBrk="1" fontAlgn="base" latinLnBrk="0" hangingPunct="1">
              <a:spcAft>
                <a:spcPts val="600"/>
              </a:spcAft>
              <a:buClrTx/>
              <a:buSzTx/>
              <a:tabLst/>
              <a:defRPr/>
            </a:pPr>
            <a:r>
              <a:rPr kumimoji="0" lang="en-US" altLang="zh-CN" sz="1050" i="0" u="none" strike="noStrike" kern="0" cap="none" spc="0" normalizeH="0" baseline="0" noProof="0" dirty="0">
                <a:ln>
                  <a:noFill/>
                </a:ln>
                <a:solidFill>
                  <a:srgbClr val="1D1D1A"/>
                </a:solidFill>
                <a:effectLst/>
                <a:uLnTx/>
                <a:uFillTx/>
                <a:latin typeface="+mj-lt"/>
                <a:ea typeface="+mj-ea"/>
              </a:rPr>
              <a:t>1. When the </a:t>
            </a:r>
            <a:r>
              <a:rPr kumimoji="0" lang="en-US" altLang="zh-CN" sz="1050" i="0" u="none" strike="noStrike" kern="0" cap="none" spc="0" normalizeH="0" baseline="0" noProof="0" dirty="0" err="1">
                <a:ln>
                  <a:noFill/>
                </a:ln>
                <a:solidFill>
                  <a:srgbClr val="1D1D1A"/>
                </a:solidFill>
                <a:effectLst/>
                <a:uLnTx/>
                <a:uFillTx/>
                <a:latin typeface="+mj-lt"/>
                <a:ea typeface="+mj-ea"/>
              </a:rPr>
              <a:t>SmartLogger</a:t>
            </a:r>
            <a:r>
              <a:rPr kumimoji="0" lang="en-US" altLang="zh-CN" sz="1050" i="0" u="none" strike="noStrike" kern="0" cap="none" spc="0" normalizeH="0" baseline="0" noProof="0" dirty="0">
                <a:ln>
                  <a:noFill/>
                </a:ln>
                <a:solidFill>
                  <a:srgbClr val="1D1D1A"/>
                </a:solidFill>
                <a:effectLst/>
                <a:uLnTx/>
                <a:uFillTx/>
                <a:latin typeface="+mj-lt"/>
                <a:ea typeface="+mj-ea"/>
              </a:rPr>
              <a:t> functions as the on/off-grid controller, it is not recommended that the </a:t>
            </a:r>
            <a:r>
              <a:rPr kumimoji="0" lang="en-US" altLang="zh-CN" sz="1050" i="0" u="none" strike="noStrike" kern="0" cap="none" spc="0" normalizeH="0" baseline="0" noProof="0" dirty="0" err="1">
                <a:ln>
                  <a:noFill/>
                </a:ln>
                <a:solidFill>
                  <a:srgbClr val="1D1D1A"/>
                </a:solidFill>
                <a:effectLst/>
                <a:uLnTx/>
                <a:uFillTx/>
                <a:latin typeface="+mj-lt"/>
                <a:ea typeface="+mj-ea"/>
              </a:rPr>
              <a:t>SmartLogger</a:t>
            </a:r>
            <a:r>
              <a:rPr kumimoji="0" lang="en-US" altLang="zh-CN" sz="1050" i="0" u="none" strike="noStrike" kern="0" cap="none" spc="0" normalizeH="0" baseline="0" noProof="0" dirty="0">
                <a:ln>
                  <a:noFill/>
                </a:ln>
                <a:solidFill>
                  <a:srgbClr val="1D1D1A"/>
                </a:solidFill>
                <a:effectLst/>
                <a:uLnTx/>
                <a:uFillTx/>
                <a:latin typeface="+mj-lt"/>
                <a:ea typeface="+mj-ea"/>
              </a:rPr>
              <a:t> send scheduling commands to northbound devices. Only the application scenario with </a:t>
            </a:r>
            <a:r>
              <a:rPr kumimoji="0" lang="en-US" altLang="zh-CN" sz="1050" i="0" u="none" strike="noStrike" kern="0" cap="none" spc="0" normalizeH="0" baseline="0" noProof="0" dirty="0">
                <a:ln>
                  <a:noFill/>
                </a:ln>
                <a:solidFill>
                  <a:srgbClr val="C00000"/>
                </a:solidFill>
                <a:effectLst/>
                <a:uLnTx/>
                <a:uFillTx/>
                <a:latin typeface="+mj-lt"/>
                <a:ea typeface="+mj-ea"/>
              </a:rPr>
              <a:t>a single grid connection point and a single </a:t>
            </a:r>
            <a:r>
              <a:rPr kumimoji="0" lang="en-US" altLang="zh-CN" sz="1050" i="0" u="none" strike="noStrike" kern="0" cap="none" spc="0" normalizeH="0" baseline="0" noProof="0" dirty="0" err="1">
                <a:ln>
                  <a:noFill/>
                </a:ln>
                <a:solidFill>
                  <a:srgbClr val="C00000"/>
                </a:solidFill>
                <a:effectLst/>
                <a:uLnTx/>
                <a:uFillTx/>
                <a:latin typeface="+mj-lt"/>
                <a:ea typeface="+mj-ea"/>
              </a:rPr>
              <a:t>SmartLogger</a:t>
            </a:r>
            <a:r>
              <a:rPr kumimoji="0" lang="en-US" altLang="zh-CN" sz="1050" i="0" u="none" strike="noStrike" kern="0" cap="none" spc="0" normalizeH="0" baseline="0" noProof="0" dirty="0">
                <a:ln>
                  <a:noFill/>
                </a:ln>
                <a:solidFill>
                  <a:srgbClr val="1D1D1A"/>
                </a:solidFill>
                <a:effectLst/>
                <a:uLnTx/>
                <a:uFillTx/>
                <a:latin typeface="+mj-lt"/>
                <a:ea typeface="+mj-ea"/>
              </a:rPr>
              <a:t> is supported.</a:t>
            </a:r>
          </a:p>
          <a:p>
            <a:pPr>
              <a:spcAft>
                <a:spcPts val="600"/>
              </a:spcAft>
            </a:pPr>
            <a:r>
              <a:rPr lang="en-US" altLang="zh-CN" sz="1050" dirty="0">
                <a:solidFill>
                  <a:srgbClr val="000000"/>
                </a:solidFill>
                <a:latin typeface="+mj-lt"/>
                <a:ea typeface="微软雅黑" panose="020B0503020204020204" pitchFamily="34" charset="-122"/>
              </a:rPr>
              <a:t>2. Only </a:t>
            </a:r>
            <a:r>
              <a:rPr lang="en-US" altLang="zh-CN" sz="1050" dirty="0">
                <a:solidFill>
                  <a:srgbClr val="C00000"/>
                </a:solidFill>
                <a:latin typeface="+mj-lt"/>
                <a:ea typeface="微软雅黑" panose="020B0503020204020204" pitchFamily="34" charset="-122"/>
              </a:rPr>
              <a:t>low-voltage coupling </a:t>
            </a:r>
            <a:r>
              <a:rPr lang="en-US" altLang="zh-CN" sz="1050" dirty="0">
                <a:solidFill>
                  <a:srgbClr val="000000"/>
                </a:solidFill>
                <a:latin typeface="+mj-lt"/>
                <a:ea typeface="微软雅黑" panose="020B0503020204020204" pitchFamily="34" charset="-122"/>
              </a:rPr>
              <a:t>is supported. Medium-voltage coupling is not supported. Number of ESSs in parallel: </a:t>
            </a:r>
            <a:r>
              <a:rPr lang="en-US" altLang="zh-CN" sz="1050" dirty="0">
                <a:solidFill>
                  <a:srgbClr val="C00000"/>
                </a:solidFill>
                <a:latin typeface="+mj-lt"/>
                <a:ea typeface="微软雅黑" panose="020B0503020204020204" pitchFamily="34" charset="-122"/>
              </a:rPr>
              <a:t>≤ 20</a:t>
            </a:r>
            <a:r>
              <a:rPr lang="en-US" altLang="zh-CN" sz="1050" dirty="0">
                <a:solidFill>
                  <a:srgbClr val="000000"/>
                </a:solidFill>
                <a:latin typeface="+mj-lt"/>
                <a:ea typeface="微软雅黑" panose="020B0503020204020204" pitchFamily="34" charset="-122"/>
              </a:rPr>
              <a:t>; Manual/automatic on/off-grid switchover with seams: </a:t>
            </a:r>
            <a:r>
              <a:rPr lang="en-US" altLang="zh-CN" sz="1050" dirty="0">
                <a:solidFill>
                  <a:srgbClr val="C00000"/>
                </a:solidFill>
                <a:latin typeface="+mj-lt"/>
                <a:ea typeface="微软雅黑" panose="020B0503020204020204" pitchFamily="34" charset="-122"/>
              </a:rPr>
              <a:t>3s </a:t>
            </a:r>
            <a:r>
              <a:rPr lang="en-US" altLang="zh-CN" sz="1050" dirty="0">
                <a:solidFill>
                  <a:srgbClr val="000000"/>
                </a:solidFill>
                <a:latin typeface="+mj-lt"/>
                <a:ea typeface="微软雅黑" panose="020B0503020204020204" pitchFamily="34" charset="-122"/>
              </a:rPr>
              <a:t>for a single ESS and </a:t>
            </a:r>
            <a:r>
              <a:rPr lang="en-US" altLang="zh-CN" sz="1050" dirty="0">
                <a:solidFill>
                  <a:srgbClr val="C00000"/>
                </a:solidFill>
                <a:latin typeface="+mj-lt"/>
                <a:ea typeface="微软雅黑" panose="020B0503020204020204" pitchFamily="34" charset="-122"/>
              </a:rPr>
              <a:t>10s</a:t>
            </a:r>
            <a:r>
              <a:rPr lang="en-US" altLang="zh-CN" sz="1050" dirty="0">
                <a:solidFill>
                  <a:srgbClr val="000000"/>
                </a:solidFill>
                <a:latin typeface="+mj-lt"/>
                <a:ea typeface="微软雅黑" panose="020B0503020204020204" pitchFamily="34" charset="-122"/>
              </a:rPr>
              <a:t> for multiple ESSs;</a:t>
            </a:r>
          </a:p>
          <a:p>
            <a:pPr>
              <a:spcAft>
                <a:spcPts val="600"/>
              </a:spcAft>
            </a:pPr>
            <a:r>
              <a:rPr lang="en-US" altLang="zh-CN" sz="1050" dirty="0">
                <a:solidFill>
                  <a:srgbClr val="000000"/>
                </a:solidFill>
                <a:latin typeface="+mj-lt"/>
                <a:ea typeface="微软雅黑" panose="020B0503020204020204" pitchFamily="34" charset="-122"/>
              </a:rPr>
              <a:t>3. In the seam on/off-grid switching scenario, the PV-to-ESS ratio is </a:t>
            </a:r>
            <a:r>
              <a:rPr lang="en-US" altLang="zh-CN" sz="1050" dirty="0">
                <a:latin typeface="+mj-lt"/>
                <a:ea typeface="微软雅黑" panose="020B0503020204020204" pitchFamily="34" charset="-122"/>
              </a:rPr>
              <a:t>less than </a:t>
            </a:r>
            <a:r>
              <a:rPr lang="en-US" altLang="zh-CN" sz="1050" dirty="0">
                <a:solidFill>
                  <a:srgbClr val="C00000"/>
                </a:solidFill>
                <a:latin typeface="+mj-lt"/>
                <a:ea typeface="微软雅黑" panose="020B0503020204020204" pitchFamily="34" charset="-122"/>
              </a:rPr>
              <a:t>2:1</a:t>
            </a:r>
            <a:r>
              <a:rPr lang="en-US" altLang="zh-CN" sz="1050" dirty="0">
                <a:solidFill>
                  <a:srgbClr val="000000"/>
                </a:solidFill>
                <a:latin typeface="+mj-lt"/>
                <a:ea typeface="微软雅黑" panose="020B0503020204020204" pitchFamily="34" charset="-122"/>
              </a:rPr>
              <a:t>.</a:t>
            </a:r>
          </a:p>
          <a:p>
            <a:pPr>
              <a:spcAft>
                <a:spcPts val="600"/>
              </a:spcAft>
            </a:pPr>
            <a:r>
              <a:rPr lang="en-US" altLang="zh-CN" sz="1050" dirty="0">
                <a:solidFill>
                  <a:srgbClr val="000000"/>
                </a:solidFill>
                <a:latin typeface="+mj-lt"/>
                <a:ea typeface="微软雅黑" panose="020B0503020204020204" pitchFamily="34" charset="-122"/>
              </a:rPr>
              <a:t>4. In VSG mode, the SOC of the ESS is </a:t>
            </a:r>
            <a:r>
              <a:rPr lang="en-US" altLang="zh-CN" sz="1050" dirty="0">
                <a:solidFill>
                  <a:srgbClr val="C00000"/>
                </a:solidFill>
                <a:latin typeface="+mj-lt"/>
                <a:ea typeface="微软雅黑" panose="020B0503020204020204" pitchFamily="34" charset="-122"/>
              </a:rPr>
              <a:t>between 10% and 90%</a:t>
            </a:r>
            <a:r>
              <a:rPr lang="en-US" altLang="zh-CN" sz="1050" dirty="0">
                <a:solidFill>
                  <a:srgbClr val="000000"/>
                </a:solidFill>
                <a:latin typeface="+mj-lt"/>
                <a:ea typeface="微软雅黑" panose="020B0503020204020204" pitchFamily="34" charset="-122"/>
              </a:rPr>
              <a:t>.</a:t>
            </a:r>
          </a:p>
          <a:p>
            <a:pPr>
              <a:spcAft>
                <a:spcPts val="600"/>
              </a:spcAft>
            </a:pPr>
            <a:r>
              <a:rPr lang="en-US" altLang="zh-CN" sz="1050" dirty="0">
                <a:solidFill>
                  <a:srgbClr val="000000"/>
                </a:solidFill>
                <a:latin typeface="+mj-lt"/>
                <a:ea typeface="微软雅黑" panose="020B0503020204020204" pitchFamily="34" charset="-122"/>
              </a:rPr>
              <a:t>5. Generally, genset is not configured in the seamed on/off-grid switching scenario. If the genset is available, the genset shall be connected to loads using the ATS. The ATS switching delay shall be increased by more than 30s to reduce the PV+ESS seamed switching time. Otherwise, the ATS may be triggered or the genset may be started or stopped.</a:t>
            </a:r>
          </a:p>
          <a:p>
            <a:pPr>
              <a:spcAft>
                <a:spcPts val="600"/>
              </a:spcAft>
            </a:pPr>
            <a:r>
              <a:rPr lang="en-US" altLang="zh-CN" sz="1050" dirty="0">
                <a:solidFill>
                  <a:srgbClr val="000000"/>
                </a:solidFill>
                <a:latin typeface="+mj-lt"/>
                <a:ea typeface="微软雅黑" panose="020B0503020204020204" pitchFamily="34" charset="-122"/>
              </a:rPr>
              <a:t>6. UPS requirements: power ≥ 1 kVA, online UPS, 220 V AC, backup time ≥ 1 hour (If the off-grid operation lasts for a long time, the UPS backup time shall be greater than 48 hours.)</a:t>
            </a:r>
          </a:p>
        </p:txBody>
      </p:sp>
      <p:sp>
        <p:nvSpPr>
          <p:cNvPr id="371" name="矩形 370">
            <a:extLst>
              <a:ext uri="{FF2B5EF4-FFF2-40B4-BE49-F238E27FC236}">
                <a16:creationId xmlns:a16="http://schemas.microsoft.com/office/drawing/2014/main" id="{4E5D307F-5498-4C54-B1AC-FC3DED25A53E}"/>
              </a:ext>
            </a:extLst>
          </p:cNvPr>
          <p:cNvSpPr/>
          <p:nvPr/>
        </p:nvSpPr>
        <p:spPr>
          <a:xfrm>
            <a:off x="5117105" y="5559329"/>
            <a:ext cx="5704043" cy="430887"/>
          </a:xfrm>
          <a:prstGeom prst="rect">
            <a:avLst/>
          </a:prstGeom>
          <a:noFill/>
        </p:spPr>
        <p:txBody>
          <a:bodyPr wrap="square" numCol="1">
            <a:spAutoFit/>
          </a:bodyPr>
          <a:lstStyle/>
          <a:p>
            <a:pPr marL="171450" indent="-171450" fontAlgn="base">
              <a:spcAft>
                <a:spcPts val="600"/>
              </a:spcAft>
              <a:buFont typeface="Arial" panose="020B0604020202020204" pitchFamily="34" charset="0"/>
              <a:buChar char="•"/>
            </a:pPr>
            <a:r>
              <a:rPr lang="en-US" altLang="zh-CN" sz="1100" b="1" kern="100" dirty="0">
                <a:solidFill>
                  <a:srgbClr val="1D1D1A"/>
                </a:solidFill>
                <a:latin typeface="+mj-lt"/>
                <a:ea typeface="+mj-ea"/>
                <a:cs typeface="Arial" panose="020B0604020202020204" pitchFamily="34" charset="0"/>
              </a:rPr>
              <a:t>The following uses seamed on/off-grid switching scenario as an example. For details about other scenarios, see the solution technical documentation.</a:t>
            </a:r>
            <a:endParaRPr lang="en-US" altLang="zh-CN" sz="1100" kern="100" dirty="0">
              <a:solidFill>
                <a:srgbClr val="1D1D1A"/>
              </a:solidFill>
              <a:latin typeface="+mj-lt"/>
              <a:ea typeface="+mj-ea"/>
              <a:cs typeface="Arial" panose="020B0604020202020204" pitchFamily="34" charset="0"/>
            </a:endParaRPr>
          </a:p>
        </p:txBody>
      </p:sp>
      <p:sp>
        <p:nvSpPr>
          <p:cNvPr id="72" name="AutoShape 8">
            <a:extLst>
              <a:ext uri="{FF2B5EF4-FFF2-40B4-BE49-F238E27FC236}">
                <a16:creationId xmlns:a16="http://schemas.microsoft.com/office/drawing/2014/main" id="{D72D7D4B-F02D-40F8-8B2A-051419B75D41}"/>
              </a:ext>
            </a:extLst>
          </p:cNvPr>
          <p:cNvSpPr>
            <a:spLocks noChangeAspect="1" noChangeArrowheads="1" noTextEdit="1"/>
          </p:cNvSpPr>
          <p:nvPr/>
        </p:nvSpPr>
        <p:spPr bwMode="auto">
          <a:xfrm>
            <a:off x="8037014" y="2673908"/>
            <a:ext cx="1712829" cy="747634"/>
          </a:xfrm>
          <a:prstGeom prst="rect">
            <a:avLst/>
          </a:prstGeom>
          <a:solidFill>
            <a:sysClr val="window" lastClr="FFFFFF"/>
          </a:solidFill>
          <a:ln w="9525">
            <a:solidFill>
              <a:sysClr val="window" lastClr="FFFFFF">
                <a:lumMod val="50000"/>
              </a:sysClr>
            </a:solidFill>
            <a:miter lim="800000"/>
            <a:headEnd/>
            <a:tailEnd/>
          </a:ln>
        </p:spPr>
        <p:txBody>
          <a:bodyPr vert="horz" wrap="square" lIns="16686" tIns="8343" rIns="16686" bIns="8343" numCol="1" anchor="t" anchorCtr="0" compatLnSpc="1">
            <a:prstTxWarp prst="textNoShape">
              <a:avLst/>
            </a:prstTxWarp>
            <a:noAutofit/>
          </a:bodyPr>
          <a:lstStyle/>
          <a:p>
            <a:pPr marL="0" marR="0" lvl="0" indent="0" defTabSz="717351" eaLnBrk="1" fontAlgn="ctr" latinLnBrk="0" hangingPunct="1">
              <a:lnSpc>
                <a:spcPct val="100000"/>
              </a:lnSpc>
              <a:spcBef>
                <a:spcPts val="0"/>
              </a:spcBef>
              <a:spcAft>
                <a:spcPts val="0"/>
              </a:spcAft>
              <a:buClrTx/>
              <a:buSzTx/>
              <a:buFontTx/>
              <a:buNone/>
              <a:tabLst/>
              <a:defRPr/>
            </a:pPr>
            <a:endParaRPr kumimoji="0" lang="en-US" altLang="zh-CN" sz="100" b="0" i="0" u="none" strike="noStrike" kern="0" cap="none" spc="0" normalizeH="0" baseline="0" noProof="0" dirty="0">
              <a:ln>
                <a:noFill/>
              </a:ln>
              <a:solidFill>
                <a:prstClr val="white"/>
              </a:solidFill>
              <a:effectLst/>
              <a:uLnTx/>
              <a:uFillTx/>
              <a:latin typeface="+mj-lt"/>
            </a:endParaRPr>
          </a:p>
        </p:txBody>
      </p:sp>
      <p:sp>
        <p:nvSpPr>
          <p:cNvPr id="73" name="Freeform 10">
            <a:extLst>
              <a:ext uri="{FF2B5EF4-FFF2-40B4-BE49-F238E27FC236}">
                <a16:creationId xmlns:a16="http://schemas.microsoft.com/office/drawing/2014/main" id="{3BE8657C-53B2-4DCC-AE25-97030031A7DF}"/>
              </a:ext>
            </a:extLst>
          </p:cNvPr>
          <p:cNvSpPr>
            <a:spLocks noEditPoints="1"/>
          </p:cNvSpPr>
          <p:nvPr/>
        </p:nvSpPr>
        <p:spPr bwMode="auto">
          <a:xfrm>
            <a:off x="8900065" y="2855394"/>
            <a:ext cx="107288" cy="22972"/>
          </a:xfrm>
          <a:custGeom>
            <a:avLst/>
            <a:gdLst>
              <a:gd name="T0" fmla="*/ 24 w 27"/>
              <a:gd name="T1" fmla="*/ 0 h 13"/>
              <a:gd name="T2" fmla="*/ 3 w 27"/>
              <a:gd name="T3" fmla="*/ 0 h 13"/>
              <a:gd name="T4" fmla="*/ 0 w 27"/>
              <a:gd name="T5" fmla="*/ 3 h 13"/>
              <a:gd name="T6" fmla="*/ 0 w 27"/>
              <a:gd name="T7" fmla="*/ 10 h 13"/>
              <a:gd name="T8" fmla="*/ 3 w 27"/>
              <a:gd name="T9" fmla="*/ 13 h 13"/>
              <a:gd name="T10" fmla="*/ 24 w 27"/>
              <a:gd name="T11" fmla="*/ 13 h 13"/>
              <a:gd name="T12" fmla="*/ 27 w 27"/>
              <a:gd name="T13" fmla="*/ 10 h 13"/>
              <a:gd name="T14" fmla="*/ 27 w 27"/>
              <a:gd name="T15" fmla="*/ 3 h 13"/>
              <a:gd name="T16" fmla="*/ 24 w 27"/>
              <a:gd name="T17" fmla="*/ 0 h 13"/>
              <a:gd name="T18" fmla="*/ 6 w 27"/>
              <a:gd name="T19" fmla="*/ 9 h 13"/>
              <a:gd name="T20" fmla="*/ 5 w 27"/>
              <a:gd name="T21" fmla="*/ 9 h 13"/>
              <a:gd name="T22" fmla="*/ 6 w 27"/>
              <a:gd name="T23" fmla="*/ 8 h 13"/>
              <a:gd name="T24" fmla="*/ 7 w 27"/>
              <a:gd name="T25" fmla="*/ 9 h 13"/>
              <a:gd name="T26" fmla="*/ 6 w 27"/>
              <a:gd name="T27" fmla="*/ 9 h 13"/>
              <a:gd name="T28" fmla="*/ 11 w 27"/>
              <a:gd name="T29" fmla="*/ 9 h 13"/>
              <a:gd name="T30" fmla="*/ 10 w 27"/>
              <a:gd name="T31" fmla="*/ 9 h 13"/>
              <a:gd name="T32" fmla="*/ 11 w 27"/>
              <a:gd name="T33" fmla="*/ 8 h 13"/>
              <a:gd name="T34" fmla="*/ 12 w 27"/>
              <a:gd name="T35" fmla="*/ 9 h 13"/>
              <a:gd name="T36" fmla="*/ 11 w 27"/>
              <a:gd name="T37" fmla="*/ 9 h 13"/>
              <a:gd name="T38" fmla="*/ 16 w 27"/>
              <a:gd name="T39" fmla="*/ 9 h 13"/>
              <a:gd name="T40" fmla="*/ 15 w 27"/>
              <a:gd name="T41" fmla="*/ 9 h 13"/>
              <a:gd name="T42" fmla="*/ 16 w 27"/>
              <a:gd name="T43" fmla="*/ 8 h 13"/>
              <a:gd name="T44" fmla="*/ 17 w 27"/>
              <a:gd name="T45" fmla="*/ 9 h 13"/>
              <a:gd name="T46" fmla="*/ 16 w 27"/>
              <a:gd name="T47" fmla="*/ 9 h 13"/>
              <a:gd name="T48" fmla="*/ 7 w 27"/>
              <a:gd name="T49" fmla="*/ 5 h 13"/>
              <a:gd name="T50" fmla="*/ 6 w 27"/>
              <a:gd name="T51" fmla="*/ 4 h 13"/>
              <a:gd name="T52" fmla="*/ 6 w 27"/>
              <a:gd name="T53" fmla="*/ 4 h 13"/>
              <a:gd name="T54" fmla="*/ 7 w 27"/>
              <a:gd name="T55" fmla="*/ 2 h 13"/>
              <a:gd name="T56" fmla="*/ 20 w 27"/>
              <a:gd name="T57" fmla="*/ 2 h 13"/>
              <a:gd name="T58" fmla="*/ 21 w 27"/>
              <a:gd name="T59" fmla="*/ 4 h 13"/>
              <a:gd name="T60" fmla="*/ 21 w 27"/>
              <a:gd name="T61" fmla="*/ 4 h 13"/>
              <a:gd name="T62" fmla="*/ 20 w 27"/>
              <a:gd name="T63" fmla="*/ 5 h 13"/>
              <a:gd name="T64" fmla="*/ 7 w 27"/>
              <a:gd name="T65" fmla="*/ 5 h 13"/>
              <a:gd name="T66" fmla="*/ 22 w 27"/>
              <a:gd name="T67" fmla="*/ 9 h 13"/>
              <a:gd name="T68" fmla="*/ 21 w 27"/>
              <a:gd name="T69" fmla="*/ 9 h 13"/>
              <a:gd name="T70" fmla="*/ 22 w 27"/>
              <a:gd name="T71" fmla="*/ 8 h 13"/>
              <a:gd name="T72" fmla="*/ 23 w 27"/>
              <a:gd name="T73" fmla="*/ 9 h 13"/>
              <a:gd name="T74" fmla="*/ 22 w 27"/>
              <a:gd name="T7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 h="13">
                <a:moveTo>
                  <a:pt x="24" y="0"/>
                </a:moveTo>
                <a:cubicBezTo>
                  <a:pt x="3" y="0"/>
                  <a:pt x="3" y="0"/>
                  <a:pt x="3" y="0"/>
                </a:cubicBezTo>
                <a:cubicBezTo>
                  <a:pt x="1" y="0"/>
                  <a:pt x="0" y="1"/>
                  <a:pt x="0" y="3"/>
                </a:cubicBezTo>
                <a:cubicBezTo>
                  <a:pt x="0" y="10"/>
                  <a:pt x="0" y="10"/>
                  <a:pt x="0" y="10"/>
                </a:cubicBezTo>
                <a:cubicBezTo>
                  <a:pt x="0" y="11"/>
                  <a:pt x="1" y="13"/>
                  <a:pt x="3" y="13"/>
                </a:cubicBezTo>
                <a:cubicBezTo>
                  <a:pt x="24" y="13"/>
                  <a:pt x="24" y="13"/>
                  <a:pt x="24" y="13"/>
                </a:cubicBezTo>
                <a:cubicBezTo>
                  <a:pt x="26" y="13"/>
                  <a:pt x="27" y="11"/>
                  <a:pt x="27" y="10"/>
                </a:cubicBezTo>
                <a:cubicBezTo>
                  <a:pt x="27" y="3"/>
                  <a:pt x="27" y="3"/>
                  <a:pt x="27" y="3"/>
                </a:cubicBezTo>
                <a:cubicBezTo>
                  <a:pt x="27" y="1"/>
                  <a:pt x="26" y="0"/>
                  <a:pt x="24" y="0"/>
                </a:cubicBezTo>
                <a:close/>
                <a:moveTo>
                  <a:pt x="6" y="9"/>
                </a:moveTo>
                <a:cubicBezTo>
                  <a:pt x="5" y="9"/>
                  <a:pt x="5" y="9"/>
                  <a:pt x="5" y="9"/>
                </a:cubicBezTo>
                <a:cubicBezTo>
                  <a:pt x="5" y="8"/>
                  <a:pt x="5" y="8"/>
                  <a:pt x="6" y="8"/>
                </a:cubicBezTo>
                <a:cubicBezTo>
                  <a:pt x="6" y="8"/>
                  <a:pt x="7" y="8"/>
                  <a:pt x="7" y="9"/>
                </a:cubicBezTo>
                <a:cubicBezTo>
                  <a:pt x="7" y="9"/>
                  <a:pt x="6" y="9"/>
                  <a:pt x="6" y="9"/>
                </a:cubicBezTo>
                <a:close/>
                <a:moveTo>
                  <a:pt x="11" y="9"/>
                </a:moveTo>
                <a:cubicBezTo>
                  <a:pt x="11" y="9"/>
                  <a:pt x="10" y="9"/>
                  <a:pt x="10" y="9"/>
                </a:cubicBezTo>
                <a:cubicBezTo>
                  <a:pt x="10" y="8"/>
                  <a:pt x="11" y="8"/>
                  <a:pt x="11" y="8"/>
                </a:cubicBezTo>
                <a:cubicBezTo>
                  <a:pt x="12" y="8"/>
                  <a:pt x="12" y="8"/>
                  <a:pt x="12" y="9"/>
                </a:cubicBezTo>
                <a:cubicBezTo>
                  <a:pt x="12" y="9"/>
                  <a:pt x="12" y="9"/>
                  <a:pt x="11" y="9"/>
                </a:cubicBezTo>
                <a:close/>
                <a:moveTo>
                  <a:pt x="16" y="9"/>
                </a:moveTo>
                <a:cubicBezTo>
                  <a:pt x="16" y="9"/>
                  <a:pt x="15" y="9"/>
                  <a:pt x="15" y="9"/>
                </a:cubicBezTo>
                <a:cubicBezTo>
                  <a:pt x="15" y="8"/>
                  <a:pt x="16" y="8"/>
                  <a:pt x="16" y="8"/>
                </a:cubicBezTo>
                <a:cubicBezTo>
                  <a:pt x="17" y="8"/>
                  <a:pt x="17" y="8"/>
                  <a:pt x="17" y="9"/>
                </a:cubicBezTo>
                <a:cubicBezTo>
                  <a:pt x="17" y="9"/>
                  <a:pt x="17" y="9"/>
                  <a:pt x="16" y="9"/>
                </a:cubicBezTo>
                <a:close/>
                <a:moveTo>
                  <a:pt x="7" y="5"/>
                </a:moveTo>
                <a:cubicBezTo>
                  <a:pt x="7" y="5"/>
                  <a:pt x="6" y="4"/>
                  <a:pt x="6" y="4"/>
                </a:cubicBezTo>
                <a:cubicBezTo>
                  <a:pt x="6" y="4"/>
                  <a:pt x="6" y="4"/>
                  <a:pt x="6" y="4"/>
                </a:cubicBezTo>
                <a:cubicBezTo>
                  <a:pt x="6" y="3"/>
                  <a:pt x="7" y="2"/>
                  <a:pt x="7" y="2"/>
                </a:cubicBezTo>
                <a:cubicBezTo>
                  <a:pt x="20" y="2"/>
                  <a:pt x="20" y="2"/>
                  <a:pt x="20" y="2"/>
                </a:cubicBezTo>
                <a:cubicBezTo>
                  <a:pt x="21" y="2"/>
                  <a:pt x="21" y="3"/>
                  <a:pt x="21" y="4"/>
                </a:cubicBezTo>
                <a:cubicBezTo>
                  <a:pt x="21" y="4"/>
                  <a:pt x="21" y="4"/>
                  <a:pt x="21" y="4"/>
                </a:cubicBezTo>
                <a:cubicBezTo>
                  <a:pt x="21" y="4"/>
                  <a:pt x="21" y="5"/>
                  <a:pt x="20" y="5"/>
                </a:cubicBezTo>
                <a:lnTo>
                  <a:pt x="7" y="5"/>
                </a:lnTo>
                <a:close/>
                <a:moveTo>
                  <a:pt x="22" y="9"/>
                </a:moveTo>
                <a:cubicBezTo>
                  <a:pt x="21" y="9"/>
                  <a:pt x="21" y="9"/>
                  <a:pt x="21" y="9"/>
                </a:cubicBezTo>
                <a:cubicBezTo>
                  <a:pt x="21" y="8"/>
                  <a:pt x="21" y="8"/>
                  <a:pt x="22" y="8"/>
                </a:cubicBezTo>
                <a:cubicBezTo>
                  <a:pt x="22" y="8"/>
                  <a:pt x="23" y="8"/>
                  <a:pt x="23" y="9"/>
                </a:cubicBezTo>
                <a:cubicBezTo>
                  <a:pt x="23" y="9"/>
                  <a:pt x="22" y="9"/>
                  <a:pt x="22" y="9"/>
                </a:cubicBezTo>
                <a:close/>
              </a:path>
            </a:pathLst>
          </a:custGeom>
          <a:solidFill>
            <a:sysClr val="window" lastClr="FFFFFF"/>
          </a:solidFill>
          <a:ln w="9525">
            <a:solidFill>
              <a:sysClr val="window" lastClr="FFFFFF">
                <a:lumMod val="50000"/>
              </a:sysClr>
            </a:solidFill>
            <a:round/>
            <a:headEnd/>
            <a:tailEnd/>
          </a:ln>
        </p:spPr>
        <p:txBody>
          <a:bodyPr vert="horz" wrap="square" lIns="16686" tIns="8343" rIns="16686" bIns="8343" numCol="1" anchor="t" anchorCtr="0" compatLnSpc="1">
            <a:prstTxWarp prst="textNoShape">
              <a:avLst/>
            </a:prstTxWarp>
            <a:noAutofit/>
          </a:bodyPr>
          <a:lstStyle/>
          <a:p>
            <a:pPr marL="0" marR="0" lvl="0" indent="0" defTabSz="717351" eaLnBrk="1" fontAlgn="ctr" latinLnBrk="0" hangingPunct="1">
              <a:lnSpc>
                <a:spcPct val="100000"/>
              </a:lnSpc>
              <a:spcBef>
                <a:spcPts val="0"/>
              </a:spcBef>
              <a:spcAft>
                <a:spcPts val="0"/>
              </a:spcAft>
              <a:buClrTx/>
              <a:buSzTx/>
              <a:buFontTx/>
              <a:buNone/>
              <a:tabLst/>
              <a:defRPr/>
            </a:pPr>
            <a:endParaRPr kumimoji="0" lang="en-US" altLang="zh-CN" sz="100" b="0" i="0" u="none" strike="noStrike" kern="0" cap="none" spc="0" normalizeH="0" baseline="0" noProof="0" dirty="0">
              <a:ln>
                <a:noFill/>
              </a:ln>
              <a:solidFill>
                <a:prstClr val="white"/>
              </a:solidFill>
              <a:effectLst/>
              <a:uLnTx/>
              <a:uFillTx/>
              <a:latin typeface="+mj-lt"/>
            </a:endParaRPr>
          </a:p>
        </p:txBody>
      </p:sp>
      <p:sp>
        <p:nvSpPr>
          <p:cNvPr id="74" name="文本框 73">
            <a:extLst>
              <a:ext uri="{FF2B5EF4-FFF2-40B4-BE49-F238E27FC236}">
                <a16:creationId xmlns:a16="http://schemas.microsoft.com/office/drawing/2014/main" id="{786535C9-64FD-4FF8-BF3F-FC6E018D876B}"/>
              </a:ext>
            </a:extLst>
          </p:cNvPr>
          <p:cNvSpPr txBox="1"/>
          <p:nvPr/>
        </p:nvSpPr>
        <p:spPr>
          <a:xfrm>
            <a:off x="9063894" y="2709743"/>
            <a:ext cx="783108" cy="345912"/>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a:solidFill>
                  <a:srgbClr val="1D1D1A"/>
                </a:solidFill>
                <a:latin typeface="+mj-lt"/>
              </a:rPr>
              <a:t>On/Off-grid</a:t>
            </a:r>
            <a:endParaRPr lang="en-US" altLang="zh-CN" sz="800" b="1" kern="0" dirty="0">
              <a:solidFill>
                <a:srgbClr val="1D1D1A"/>
              </a:solidFill>
              <a:latin typeface="+mj-lt"/>
            </a:endParaRPr>
          </a:p>
          <a:p>
            <a:pPr fontAlgn="ctr">
              <a:defRPr/>
            </a:pPr>
            <a:r>
              <a:rPr lang="en-US" sz="800" b="1" dirty="0">
                <a:solidFill>
                  <a:srgbClr val="1D1D1A"/>
                </a:solidFill>
                <a:latin typeface="+mj-lt"/>
              </a:rPr>
              <a:t>switch</a:t>
            </a:r>
          </a:p>
        </p:txBody>
      </p:sp>
      <p:sp>
        <p:nvSpPr>
          <p:cNvPr id="75" name="矩形 122">
            <a:extLst>
              <a:ext uri="{FF2B5EF4-FFF2-40B4-BE49-F238E27FC236}">
                <a16:creationId xmlns:a16="http://schemas.microsoft.com/office/drawing/2014/main" id="{07B3721D-F0BA-412A-B7ED-3C37D6D4E992}"/>
              </a:ext>
            </a:extLst>
          </p:cNvPr>
          <p:cNvSpPr/>
          <p:nvPr/>
        </p:nvSpPr>
        <p:spPr>
          <a:xfrm>
            <a:off x="4649788" y="2404204"/>
            <a:ext cx="812743" cy="220126"/>
          </a:xfrm>
          <a:prstGeom prst="rect">
            <a:avLst/>
          </a:prstGeom>
        </p:spPr>
        <p:txBody>
          <a:bodyPr wrap="square" anchor="ctr">
            <a:noAutofit/>
          </a:bodyPr>
          <a:lstStyle/>
          <a:p>
            <a:pPr marL="0" marR="0" lvl="0" indent="0" algn="ctr" defTabSz="547873" eaLnBrk="1" fontAlgn="ctr"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1D1D1A"/>
                </a:solidFill>
                <a:effectLst/>
                <a:uLnTx/>
                <a:uFillTx/>
                <a:latin typeface="+mj-lt"/>
              </a:rPr>
              <a:t>Optimizer</a:t>
            </a:r>
            <a:endParaRPr kumimoji="0" lang="en-US" altLang="zh-CN" sz="8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p:txBody>
      </p:sp>
      <p:grpSp>
        <p:nvGrpSpPr>
          <p:cNvPr id="76" name="组合 75">
            <a:extLst>
              <a:ext uri="{FF2B5EF4-FFF2-40B4-BE49-F238E27FC236}">
                <a16:creationId xmlns:a16="http://schemas.microsoft.com/office/drawing/2014/main" id="{BFC31515-BEB9-45BB-85E0-4CE3B2D5E7FE}"/>
              </a:ext>
            </a:extLst>
          </p:cNvPr>
          <p:cNvGrpSpPr/>
          <p:nvPr/>
        </p:nvGrpSpPr>
        <p:grpSpPr>
          <a:xfrm>
            <a:off x="5443457" y="2392779"/>
            <a:ext cx="863808" cy="242977"/>
            <a:chOff x="757751" y="3028340"/>
            <a:chExt cx="715525" cy="315768"/>
          </a:xfrm>
        </p:grpSpPr>
        <p:sp>
          <p:nvSpPr>
            <p:cNvPr id="77" name="Freeform 16">
              <a:extLst>
                <a:ext uri="{FF2B5EF4-FFF2-40B4-BE49-F238E27FC236}">
                  <a16:creationId xmlns:a16="http://schemas.microsoft.com/office/drawing/2014/main" id="{EEF48227-F88F-4519-9463-12E4387C4C81}"/>
                </a:ext>
              </a:extLst>
            </p:cNvPr>
            <p:cNvSpPr>
              <a:spLocks noChangeAspect="1" noEditPoints="1"/>
            </p:cNvSpPr>
            <p:nvPr/>
          </p:nvSpPr>
          <p:spPr bwMode="auto">
            <a:xfrm>
              <a:off x="1300089"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320" tIns="45660" rIns="91320" bIns="45660" numCol="1" anchor="t" anchorCtr="0" compatLnSpc="1">
              <a:prstTxWarp prst="textNoShape">
                <a:avLst/>
              </a:prstTxWarp>
              <a:noAutofit/>
            </a:bodyPr>
            <a:lstStyle/>
            <a:p>
              <a:pPr fontAlgn="ctr">
                <a:lnSpc>
                  <a:spcPct val="130000"/>
                </a:lnSpc>
                <a:defRPr/>
              </a:pPr>
              <a:endParaRPr lang="en-US" altLang="zh-CN" sz="3200" kern="0" dirty="0">
                <a:solidFill>
                  <a:prstClr val="black"/>
                </a:solidFill>
                <a:latin typeface="+mj-lt"/>
                <a:cs typeface="Arial" panose="020B0604020202020204" pitchFamily="34" charset="0"/>
                <a:sym typeface="FrutigerNext LT RegularCn" panose="020B0506040504020204" pitchFamily="34" charset="0"/>
              </a:endParaRPr>
            </a:p>
          </p:txBody>
        </p:sp>
        <p:sp>
          <p:nvSpPr>
            <p:cNvPr id="78" name="Freeform 16">
              <a:extLst>
                <a:ext uri="{FF2B5EF4-FFF2-40B4-BE49-F238E27FC236}">
                  <a16:creationId xmlns:a16="http://schemas.microsoft.com/office/drawing/2014/main" id="{6AEF6441-1E3D-4413-B2C6-A5341FE3C205}"/>
                </a:ext>
              </a:extLst>
            </p:cNvPr>
            <p:cNvSpPr>
              <a:spLocks noChangeAspect="1" noEditPoints="1"/>
            </p:cNvSpPr>
            <p:nvPr/>
          </p:nvSpPr>
          <p:spPr bwMode="auto">
            <a:xfrm>
              <a:off x="1119029"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320" tIns="45660" rIns="91320" bIns="45660" numCol="1" anchor="t" anchorCtr="0" compatLnSpc="1">
              <a:prstTxWarp prst="textNoShape">
                <a:avLst/>
              </a:prstTxWarp>
              <a:noAutofit/>
            </a:bodyPr>
            <a:lstStyle/>
            <a:p>
              <a:pPr fontAlgn="ctr">
                <a:lnSpc>
                  <a:spcPct val="130000"/>
                </a:lnSpc>
                <a:defRPr/>
              </a:pPr>
              <a:endParaRPr lang="en-US" altLang="zh-CN" sz="3200" kern="0" dirty="0">
                <a:solidFill>
                  <a:prstClr val="black"/>
                </a:solidFill>
                <a:latin typeface="+mj-lt"/>
                <a:cs typeface="Arial" panose="020B0604020202020204" pitchFamily="34" charset="0"/>
                <a:sym typeface="FrutigerNext LT RegularCn" panose="020B0506040504020204" pitchFamily="34" charset="0"/>
              </a:endParaRPr>
            </a:p>
          </p:txBody>
        </p:sp>
        <p:sp>
          <p:nvSpPr>
            <p:cNvPr id="79" name="Freeform 16">
              <a:extLst>
                <a:ext uri="{FF2B5EF4-FFF2-40B4-BE49-F238E27FC236}">
                  <a16:creationId xmlns:a16="http://schemas.microsoft.com/office/drawing/2014/main" id="{7484E6A9-F555-4425-A8BF-96C247774CEE}"/>
                </a:ext>
              </a:extLst>
            </p:cNvPr>
            <p:cNvSpPr>
              <a:spLocks noChangeAspect="1" noEditPoints="1"/>
            </p:cNvSpPr>
            <p:nvPr/>
          </p:nvSpPr>
          <p:spPr bwMode="auto">
            <a:xfrm>
              <a:off x="937842"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320" tIns="45660" rIns="91320" bIns="45660" numCol="1" anchor="t" anchorCtr="0" compatLnSpc="1">
              <a:prstTxWarp prst="textNoShape">
                <a:avLst/>
              </a:prstTxWarp>
              <a:noAutofit/>
            </a:bodyPr>
            <a:lstStyle/>
            <a:p>
              <a:pPr fontAlgn="ctr">
                <a:lnSpc>
                  <a:spcPct val="130000"/>
                </a:lnSpc>
                <a:defRPr/>
              </a:pPr>
              <a:endParaRPr lang="en-US" altLang="zh-CN" sz="3200" kern="0" dirty="0">
                <a:solidFill>
                  <a:prstClr val="black"/>
                </a:solidFill>
                <a:latin typeface="+mj-lt"/>
                <a:cs typeface="Arial" panose="020B0604020202020204" pitchFamily="34" charset="0"/>
                <a:sym typeface="FrutigerNext LT RegularCn" panose="020B0506040504020204" pitchFamily="34" charset="0"/>
              </a:endParaRPr>
            </a:p>
          </p:txBody>
        </p:sp>
        <p:sp>
          <p:nvSpPr>
            <p:cNvPr id="80" name="Freeform 16">
              <a:extLst>
                <a:ext uri="{FF2B5EF4-FFF2-40B4-BE49-F238E27FC236}">
                  <a16:creationId xmlns:a16="http://schemas.microsoft.com/office/drawing/2014/main" id="{C3D0BCD2-6BC8-4F99-9A3C-983542EB6FEB}"/>
                </a:ext>
              </a:extLst>
            </p:cNvPr>
            <p:cNvSpPr>
              <a:spLocks noChangeAspect="1" noEditPoints="1"/>
            </p:cNvSpPr>
            <p:nvPr/>
          </p:nvSpPr>
          <p:spPr bwMode="auto">
            <a:xfrm>
              <a:off x="757751" y="3028340"/>
              <a:ext cx="173187" cy="315768"/>
            </a:xfrm>
            <a:custGeom>
              <a:avLst/>
              <a:gdLst>
                <a:gd name="T0" fmla="*/ 115 w 171"/>
                <a:gd name="T1" fmla="*/ 302 h 313"/>
                <a:gd name="T2" fmla="*/ 129 w 171"/>
                <a:gd name="T3" fmla="*/ 279 h 313"/>
                <a:gd name="T4" fmla="*/ 110 w 171"/>
                <a:gd name="T5" fmla="*/ 273 h 313"/>
                <a:gd name="T6" fmla="*/ 134 w 171"/>
                <a:gd name="T7" fmla="*/ 260 h 313"/>
                <a:gd name="T8" fmla="*/ 61 w 171"/>
                <a:gd name="T9" fmla="*/ 283 h 313"/>
                <a:gd name="T10" fmla="*/ 85 w 171"/>
                <a:gd name="T11" fmla="*/ 297 h 313"/>
                <a:gd name="T12" fmla="*/ 90 w 171"/>
                <a:gd name="T13" fmla="*/ 279 h 313"/>
                <a:gd name="T14" fmla="*/ 105 w 171"/>
                <a:gd name="T15" fmla="*/ 302 h 313"/>
                <a:gd name="T16" fmla="*/ 90 w 171"/>
                <a:gd name="T17" fmla="*/ 279 h 313"/>
                <a:gd name="T18" fmla="*/ 90 w 171"/>
                <a:gd name="T19" fmla="*/ 278 h 313"/>
                <a:gd name="T20" fmla="*/ 105 w 171"/>
                <a:gd name="T21" fmla="*/ 255 h 313"/>
                <a:gd name="T22" fmla="*/ 135 w 171"/>
                <a:gd name="T23" fmla="*/ 250 h 313"/>
                <a:gd name="T24" fmla="*/ 159 w 171"/>
                <a:gd name="T25" fmla="*/ 236 h 313"/>
                <a:gd name="T26" fmla="*/ 135 w 171"/>
                <a:gd name="T27" fmla="*/ 283 h 313"/>
                <a:gd name="T28" fmla="*/ 159 w 171"/>
                <a:gd name="T29" fmla="*/ 297 h 313"/>
                <a:gd name="T30" fmla="*/ 165 w 171"/>
                <a:gd name="T31" fmla="*/ 0 h 313"/>
                <a:gd name="T32" fmla="*/ 6 w 171"/>
                <a:gd name="T33" fmla="*/ 313 h 313"/>
                <a:gd name="T34" fmla="*/ 165 w 171"/>
                <a:gd name="T35" fmla="*/ 0 h 313"/>
                <a:gd name="T36" fmla="*/ 17 w 171"/>
                <a:gd name="T37" fmla="*/ 302 h 313"/>
                <a:gd name="T38" fmla="*/ 37 w 171"/>
                <a:gd name="T39" fmla="*/ 289 h 313"/>
                <a:gd name="T40" fmla="*/ 61 w 171"/>
                <a:gd name="T41" fmla="*/ 297 h 313"/>
                <a:gd name="T42" fmla="*/ 53 w 171"/>
                <a:gd name="T43" fmla="*/ 278 h 313"/>
                <a:gd name="T44" fmla="*/ 61 w 171"/>
                <a:gd name="T45" fmla="*/ 272 h 313"/>
                <a:gd name="T46" fmla="*/ 85 w 171"/>
                <a:gd name="T47" fmla="*/ 273 h 313"/>
                <a:gd name="T48" fmla="*/ 90 w 171"/>
                <a:gd name="T49" fmla="*/ 255 h 313"/>
                <a:gd name="T50" fmla="*/ 110 w 171"/>
                <a:gd name="T51" fmla="*/ 240 h 313"/>
                <a:gd name="T52" fmla="*/ 134 w 171"/>
                <a:gd name="T53" fmla="*/ 250 h 313"/>
                <a:gd name="T54" fmla="*/ 124 w 171"/>
                <a:gd name="T55" fmla="*/ 231 h 313"/>
                <a:gd name="T56" fmla="*/ 135 w 171"/>
                <a:gd name="T57" fmla="*/ 224 h 313"/>
                <a:gd name="T58" fmla="*/ 159 w 171"/>
                <a:gd name="T59" fmla="*/ 226 h 313"/>
                <a:gd name="T60" fmla="*/ 162 w 171"/>
                <a:gd name="T61" fmla="*/ 304 h 313"/>
                <a:gd name="T62" fmla="*/ 152 w 171"/>
                <a:gd name="T63" fmla="*/ 207 h 313"/>
                <a:gd name="T64" fmla="*/ 21 w 171"/>
                <a:gd name="T65" fmla="*/ 160 h 313"/>
                <a:gd name="T66" fmla="*/ 30 w 171"/>
                <a:gd name="T67" fmla="*/ 159 h 313"/>
                <a:gd name="T68" fmla="*/ 30 w 171"/>
                <a:gd name="T69" fmla="*/ 155 h 313"/>
                <a:gd name="T70" fmla="*/ 62 w 171"/>
                <a:gd name="T71" fmla="*/ 135 h 313"/>
                <a:gd name="T72" fmla="*/ 101 w 171"/>
                <a:gd name="T73" fmla="*/ 62 h 313"/>
                <a:gd name="T74" fmla="*/ 66 w 171"/>
                <a:gd name="T75" fmla="*/ 42 h 313"/>
                <a:gd name="T76" fmla="*/ 62 w 171"/>
                <a:gd name="T77" fmla="*/ 130 h 313"/>
                <a:gd name="T78" fmla="*/ 51 w 171"/>
                <a:gd name="T79" fmla="*/ 24 h 313"/>
                <a:gd name="T80" fmla="*/ 14 w 171"/>
                <a:gd name="T81" fmla="*/ 62 h 313"/>
                <a:gd name="T82" fmla="*/ 25 w 171"/>
                <a:gd name="T83" fmla="*/ 169 h 313"/>
                <a:gd name="T84" fmla="*/ 27 w 171"/>
                <a:gd name="T85" fmla="*/ 212 h 313"/>
                <a:gd name="T86" fmla="*/ 9 w 171"/>
                <a:gd name="T87" fmla="*/ 9 h 313"/>
                <a:gd name="T88" fmla="*/ 43 w 171"/>
                <a:gd name="T89" fmla="*/ 64 h 313"/>
                <a:gd name="T90" fmla="*/ 66 w 171"/>
                <a:gd name="T91" fmla="*/ 132 h 313"/>
                <a:gd name="T92" fmla="*/ 66 w 171"/>
                <a:gd name="T93" fmla="*/ 132 h 313"/>
                <a:gd name="T94" fmla="*/ 139 w 171"/>
                <a:gd name="T95" fmla="*/ 278 h 313"/>
                <a:gd name="T96" fmla="*/ 154 w 171"/>
                <a:gd name="T97" fmla="*/ 25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1" h="313">
                  <a:moveTo>
                    <a:pt x="115" y="279"/>
                  </a:moveTo>
                  <a:cubicBezTo>
                    <a:pt x="110" y="283"/>
                    <a:pt x="110" y="283"/>
                    <a:pt x="110" y="283"/>
                  </a:cubicBezTo>
                  <a:cubicBezTo>
                    <a:pt x="110" y="297"/>
                    <a:pt x="110" y="297"/>
                    <a:pt x="110" y="297"/>
                  </a:cubicBezTo>
                  <a:cubicBezTo>
                    <a:pt x="115" y="302"/>
                    <a:pt x="115" y="302"/>
                    <a:pt x="115" y="302"/>
                  </a:cubicBezTo>
                  <a:cubicBezTo>
                    <a:pt x="129" y="302"/>
                    <a:pt x="129" y="302"/>
                    <a:pt x="129" y="302"/>
                  </a:cubicBezTo>
                  <a:cubicBezTo>
                    <a:pt x="134" y="297"/>
                    <a:pt x="134" y="297"/>
                    <a:pt x="134" y="297"/>
                  </a:cubicBezTo>
                  <a:cubicBezTo>
                    <a:pt x="134" y="283"/>
                    <a:pt x="134" y="283"/>
                    <a:pt x="134" y="283"/>
                  </a:cubicBezTo>
                  <a:cubicBezTo>
                    <a:pt x="129" y="279"/>
                    <a:pt x="129" y="279"/>
                    <a:pt x="129" y="279"/>
                  </a:cubicBezTo>
                  <a:lnTo>
                    <a:pt x="115" y="279"/>
                  </a:lnTo>
                  <a:close/>
                  <a:moveTo>
                    <a:pt x="115" y="255"/>
                  </a:moveTo>
                  <a:cubicBezTo>
                    <a:pt x="110" y="260"/>
                    <a:pt x="110" y="260"/>
                    <a:pt x="110" y="260"/>
                  </a:cubicBezTo>
                  <a:cubicBezTo>
                    <a:pt x="110" y="273"/>
                    <a:pt x="110" y="273"/>
                    <a:pt x="110" y="273"/>
                  </a:cubicBezTo>
                  <a:cubicBezTo>
                    <a:pt x="115" y="278"/>
                    <a:pt x="115" y="278"/>
                    <a:pt x="115" y="278"/>
                  </a:cubicBezTo>
                  <a:cubicBezTo>
                    <a:pt x="129" y="278"/>
                    <a:pt x="129" y="278"/>
                    <a:pt x="129" y="278"/>
                  </a:cubicBezTo>
                  <a:cubicBezTo>
                    <a:pt x="134" y="273"/>
                    <a:pt x="134" y="273"/>
                    <a:pt x="134" y="273"/>
                  </a:cubicBezTo>
                  <a:cubicBezTo>
                    <a:pt x="134" y="260"/>
                    <a:pt x="134" y="260"/>
                    <a:pt x="134" y="260"/>
                  </a:cubicBezTo>
                  <a:cubicBezTo>
                    <a:pt x="129" y="255"/>
                    <a:pt x="129" y="255"/>
                    <a:pt x="129" y="255"/>
                  </a:cubicBezTo>
                  <a:lnTo>
                    <a:pt x="115" y="255"/>
                  </a:lnTo>
                  <a:close/>
                  <a:moveTo>
                    <a:pt x="66" y="279"/>
                  </a:moveTo>
                  <a:cubicBezTo>
                    <a:pt x="61" y="283"/>
                    <a:pt x="61" y="283"/>
                    <a:pt x="61" y="283"/>
                  </a:cubicBezTo>
                  <a:cubicBezTo>
                    <a:pt x="61" y="297"/>
                    <a:pt x="61" y="297"/>
                    <a:pt x="61" y="297"/>
                  </a:cubicBezTo>
                  <a:cubicBezTo>
                    <a:pt x="66" y="302"/>
                    <a:pt x="66" y="302"/>
                    <a:pt x="66" y="302"/>
                  </a:cubicBezTo>
                  <a:cubicBezTo>
                    <a:pt x="80" y="302"/>
                    <a:pt x="80" y="302"/>
                    <a:pt x="80" y="302"/>
                  </a:cubicBezTo>
                  <a:cubicBezTo>
                    <a:pt x="85" y="297"/>
                    <a:pt x="85" y="297"/>
                    <a:pt x="85" y="297"/>
                  </a:cubicBezTo>
                  <a:cubicBezTo>
                    <a:pt x="85" y="283"/>
                    <a:pt x="85" y="283"/>
                    <a:pt x="85" y="283"/>
                  </a:cubicBezTo>
                  <a:cubicBezTo>
                    <a:pt x="80" y="279"/>
                    <a:pt x="80" y="279"/>
                    <a:pt x="80" y="279"/>
                  </a:cubicBezTo>
                  <a:lnTo>
                    <a:pt x="66" y="279"/>
                  </a:lnTo>
                  <a:close/>
                  <a:moveTo>
                    <a:pt x="90" y="279"/>
                  </a:moveTo>
                  <a:cubicBezTo>
                    <a:pt x="86" y="283"/>
                    <a:pt x="86" y="283"/>
                    <a:pt x="86" y="283"/>
                  </a:cubicBezTo>
                  <a:cubicBezTo>
                    <a:pt x="86" y="297"/>
                    <a:pt x="86" y="297"/>
                    <a:pt x="86" y="297"/>
                  </a:cubicBezTo>
                  <a:cubicBezTo>
                    <a:pt x="90" y="302"/>
                    <a:pt x="90" y="302"/>
                    <a:pt x="90" y="302"/>
                  </a:cubicBezTo>
                  <a:cubicBezTo>
                    <a:pt x="105" y="302"/>
                    <a:pt x="105" y="302"/>
                    <a:pt x="105" y="302"/>
                  </a:cubicBezTo>
                  <a:cubicBezTo>
                    <a:pt x="110" y="297"/>
                    <a:pt x="110" y="297"/>
                    <a:pt x="110" y="297"/>
                  </a:cubicBezTo>
                  <a:cubicBezTo>
                    <a:pt x="110" y="283"/>
                    <a:pt x="110" y="283"/>
                    <a:pt x="110" y="283"/>
                  </a:cubicBezTo>
                  <a:cubicBezTo>
                    <a:pt x="105" y="279"/>
                    <a:pt x="105" y="279"/>
                    <a:pt x="105" y="279"/>
                  </a:cubicBezTo>
                  <a:lnTo>
                    <a:pt x="90" y="279"/>
                  </a:lnTo>
                  <a:close/>
                  <a:moveTo>
                    <a:pt x="90" y="255"/>
                  </a:moveTo>
                  <a:cubicBezTo>
                    <a:pt x="86" y="260"/>
                    <a:pt x="86" y="260"/>
                    <a:pt x="86" y="260"/>
                  </a:cubicBezTo>
                  <a:cubicBezTo>
                    <a:pt x="86" y="273"/>
                    <a:pt x="86" y="273"/>
                    <a:pt x="86" y="273"/>
                  </a:cubicBezTo>
                  <a:cubicBezTo>
                    <a:pt x="90" y="278"/>
                    <a:pt x="90" y="278"/>
                    <a:pt x="90" y="278"/>
                  </a:cubicBezTo>
                  <a:cubicBezTo>
                    <a:pt x="105" y="278"/>
                    <a:pt x="105" y="278"/>
                    <a:pt x="105" y="278"/>
                  </a:cubicBezTo>
                  <a:cubicBezTo>
                    <a:pt x="110" y="273"/>
                    <a:pt x="110" y="273"/>
                    <a:pt x="110" y="273"/>
                  </a:cubicBezTo>
                  <a:cubicBezTo>
                    <a:pt x="110" y="260"/>
                    <a:pt x="110" y="260"/>
                    <a:pt x="110" y="260"/>
                  </a:cubicBezTo>
                  <a:cubicBezTo>
                    <a:pt x="105" y="255"/>
                    <a:pt x="105" y="255"/>
                    <a:pt x="105" y="255"/>
                  </a:cubicBezTo>
                  <a:lnTo>
                    <a:pt x="90" y="255"/>
                  </a:lnTo>
                  <a:close/>
                  <a:moveTo>
                    <a:pt x="139" y="232"/>
                  </a:moveTo>
                  <a:cubicBezTo>
                    <a:pt x="135" y="236"/>
                    <a:pt x="135" y="236"/>
                    <a:pt x="135" y="236"/>
                  </a:cubicBezTo>
                  <a:cubicBezTo>
                    <a:pt x="135" y="250"/>
                    <a:pt x="135" y="250"/>
                    <a:pt x="135" y="250"/>
                  </a:cubicBezTo>
                  <a:cubicBezTo>
                    <a:pt x="139" y="255"/>
                    <a:pt x="139" y="255"/>
                    <a:pt x="139" y="255"/>
                  </a:cubicBezTo>
                  <a:cubicBezTo>
                    <a:pt x="154" y="255"/>
                    <a:pt x="154" y="255"/>
                    <a:pt x="154" y="255"/>
                  </a:cubicBezTo>
                  <a:cubicBezTo>
                    <a:pt x="159" y="250"/>
                    <a:pt x="159" y="250"/>
                    <a:pt x="159" y="250"/>
                  </a:cubicBezTo>
                  <a:cubicBezTo>
                    <a:pt x="159" y="236"/>
                    <a:pt x="159" y="236"/>
                    <a:pt x="159" y="236"/>
                  </a:cubicBezTo>
                  <a:cubicBezTo>
                    <a:pt x="154" y="232"/>
                    <a:pt x="154" y="232"/>
                    <a:pt x="154" y="232"/>
                  </a:cubicBezTo>
                  <a:lnTo>
                    <a:pt x="139" y="232"/>
                  </a:lnTo>
                  <a:close/>
                  <a:moveTo>
                    <a:pt x="139" y="279"/>
                  </a:moveTo>
                  <a:cubicBezTo>
                    <a:pt x="135" y="283"/>
                    <a:pt x="135" y="283"/>
                    <a:pt x="135" y="283"/>
                  </a:cubicBezTo>
                  <a:cubicBezTo>
                    <a:pt x="135" y="297"/>
                    <a:pt x="135" y="297"/>
                    <a:pt x="135" y="297"/>
                  </a:cubicBezTo>
                  <a:cubicBezTo>
                    <a:pt x="139" y="302"/>
                    <a:pt x="139" y="302"/>
                    <a:pt x="139" y="302"/>
                  </a:cubicBezTo>
                  <a:cubicBezTo>
                    <a:pt x="154" y="302"/>
                    <a:pt x="154" y="302"/>
                    <a:pt x="154" y="302"/>
                  </a:cubicBezTo>
                  <a:cubicBezTo>
                    <a:pt x="159" y="297"/>
                    <a:pt x="159" y="297"/>
                    <a:pt x="159" y="297"/>
                  </a:cubicBezTo>
                  <a:cubicBezTo>
                    <a:pt x="159" y="283"/>
                    <a:pt x="159" y="283"/>
                    <a:pt x="159" y="283"/>
                  </a:cubicBezTo>
                  <a:cubicBezTo>
                    <a:pt x="154" y="279"/>
                    <a:pt x="154" y="279"/>
                    <a:pt x="154" y="279"/>
                  </a:cubicBezTo>
                  <a:lnTo>
                    <a:pt x="139" y="279"/>
                  </a:lnTo>
                  <a:close/>
                  <a:moveTo>
                    <a:pt x="165" y="0"/>
                  </a:moveTo>
                  <a:cubicBezTo>
                    <a:pt x="6" y="0"/>
                    <a:pt x="6" y="0"/>
                    <a:pt x="6" y="0"/>
                  </a:cubicBezTo>
                  <a:cubicBezTo>
                    <a:pt x="3" y="0"/>
                    <a:pt x="0" y="3"/>
                    <a:pt x="0" y="6"/>
                  </a:cubicBezTo>
                  <a:cubicBezTo>
                    <a:pt x="0" y="307"/>
                    <a:pt x="0" y="307"/>
                    <a:pt x="0" y="307"/>
                  </a:cubicBezTo>
                  <a:cubicBezTo>
                    <a:pt x="0" y="310"/>
                    <a:pt x="3" y="313"/>
                    <a:pt x="6" y="313"/>
                  </a:cubicBezTo>
                  <a:cubicBezTo>
                    <a:pt x="165" y="313"/>
                    <a:pt x="165" y="313"/>
                    <a:pt x="165" y="313"/>
                  </a:cubicBezTo>
                  <a:cubicBezTo>
                    <a:pt x="168" y="313"/>
                    <a:pt x="171" y="310"/>
                    <a:pt x="171" y="307"/>
                  </a:cubicBezTo>
                  <a:cubicBezTo>
                    <a:pt x="171" y="6"/>
                    <a:pt x="171" y="6"/>
                    <a:pt x="171" y="6"/>
                  </a:cubicBezTo>
                  <a:cubicBezTo>
                    <a:pt x="171" y="3"/>
                    <a:pt x="168" y="0"/>
                    <a:pt x="165" y="0"/>
                  </a:cubicBezTo>
                  <a:close/>
                  <a:moveTo>
                    <a:pt x="162" y="304"/>
                  </a:moveTo>
                  <a:cubicBezTo>
                    <a:pt x="13" y="304"/>
                    <a:pt x="13" y="304"/>
                    <a:pt x="13" y="304"/>
                  </a:cubicBezTo>
                  <a:cubicBezTo>
                    <a:pt x="17" y="302"/>
                    <a:pt x="17" y="302"/>
                    <a:pt x="17" y="302"/>
                  </a:cubicBezTo>
                  <a:cubicBezTo>
                    <a:pt x="17" y="302"/>
                    <a:pt x="17" y="302"/>
                    <a:pt x="17" y="302"/>
                  </a:cubicBezTo>
                  <a:cubicBezTo>
                    <a:pt x="31" y="302"/>
                    <a:pt x="31" y="302"/>
                    <a:pt x="31" y="302"/>
                  </a:cubicBezTo>
                  <a:cubicBezTo>
                    <a:pt x="36" y="297"/>
                    <a:pt x="36" y="297"/>
                    <a:pt x="36" y="297"/>
                  </a:cubicBezTo>
                  <a:cubicBezTo>
                    <a:pt x="36" y="289"/>
                    <a:pt x="36" y="289"/>
                    <a:pt x="36" y="289"/>
                  </a:cubicBezTo>
                  <a:cubicBezTo>
                    <a:pt x="37" y="289"/>
                    <a:pt x="37" y="289"/>
                    <a:pt x="37" y="289"/>
                  </a:cubicBezTo>
                  <a:cubicBezTo>
                    <a:pt x="37" y="297"/>
                    <a:pt x="37" y="297"/>
                    <a:pt x="37" y="297"/>
                  </a:cubicBezTo>
                  <a:cubicBezTo>
                    <a:pt x="41" y="302"/>
                    <a:pt x="41" y="302"/>
                    <a:pt x="41" y="302"/>
                  </a:cubicBezTo>
                  <a:cubicBezTo>
                    <a:pt x="56" y="302"/>
                    <a:pt x="56" y="302"/>
                    <a:pt x="56" y="302"/>
                  </a:cubicBezTo>
                  <a:cubicBezTo>
                    <a:pt x="61" y="297"/>
                    <a:pt x="61" y="297"/>
                    <a:pt x="61" y="297"/>
                  </a:cubicBezTo>
                  <a:cubicBezTo>
                    <a:pt x="61" y="283"/>
                    <a:pt x="61" y="283"/>
                    <a:pt x="61" y="283"/>
                  </a:cubicBezTo>
                  <a:cubicBezTo>
                    <a:pt x="56" y="279"/>
                    <a:pt x="56" y="279"/>
                    <a:pt x="56" y="279"/>
                  </a:cubicBezTo>
                  <a:cubicBezTo>
                    <a:pt x="52" y="279"/>
                    <a:pt x="52" y="279"/>
                    <a:pt x="52" y="279"/>
                  </a:cubicBezTo>
                  <a:cubicBezTo>
                    <a:pt x="53" y="278"/>
                    <a:pt x="53" y="278"/>
                    <a:pt x="53" y="278"/>
                  </a:cubicBezTo>
                  <a:cubicBezTo>
                    <a:pt x="56" y="278"/>
                    <a:pt x="56" y="278"/>
                    <a:pt x="56" y="278"/>
                  </a:cubicBezTo>
                  <a:cubicBezTo>
                    <a:pt x="61" y="273"/>
                    <a:pt x="61" y="273"/>
                    <a:pt x="61" y="273"/>
                  </a:cubicBezTo>
                  <a:cubicBezTo>
                    <a:pt x="61" y="273"/>
                    <a:pt x="61" y="273"/>
                    <a:pt x="61" y="273"/>
                  </a:cubicBezTo>
                  <a:cubicBezTo>
                    <a:pt x="61" y="272"/>
                    <a:pt x="61" y="272"/>
                    <a:pt x="61" y="272"/>
                  </a:cubicBezTo>
                  <a:cubicBezTo>
                    <a:pt x="61" y="273"/>
                    <a:pt x="61" y="273"/>
                    <a:pt x="61" y="273"/>
                  </a:cubicBezTo>
                  <a:cubicBezTo>
                    <a:pt x="66" y="278"/>
                    <a:pt x="66" y="278"/>
                    <a:pt x="66" y="278"/>
                  </a:cubicBezTo>
                  <a:cubicBezTo>
                    <a:pt x="80" y="278"/>
                    <a:pt x="80" y="278"/>
                    <a:pt x="80" y="278"/>
                  </a:cubicBezTo>
                  <a:cubicBezTo>
                    <a:pt x="85" y="273"/>
                    <a:pt x="85" y="273"/>
                    <a:pt x="85" y="273"/>
                  </a:cubicBezTo>
                  <a:cubicBezTo>
                    <a:pt x="85" y="260"/>
                    <a:pt x="85" y="260"/>
                    <a:pt x="85" y="260"/>
                  </a:cubicBezTo>
                  <a:cubicBezTo>
                    <a:pt x="83" y="258"/>
                    <a:pt x="83" y="258"/>
                    <a:pt x="83" y="258"/>
                  </a:cubicBezTo>
                  <a:cubicBezTo>
                    <a:pt x="90" y="254"/>
                    <a:pt x="90" y="254"/>
                    <a:pt x="90" y="254"/>
                  </a:cubicBezTo>
                  <a:cubicBezTo>
                    <a:pt x="90" y="255"/>
                    <a:pt x="90" y="255"/>
                    <a:pt x="90" y="255"/>
                  </a:cubicBezTo>
                  <a:cubicBezTo>
                    <a:pt x="105" y="255"/>
                    <a:pt x="105" y="255"/>
                    <a:pt x="105" y="255"/>
                  </a:cubicBezTo>
                  <a:cubicBezTo>
                    <a:pt x="110" y="250"/>
                    <a:pt x="110" y="250"/>
                    <a:pt x="110" y="250"/>
                  </a:cubicBezTo>
                  <a:cubicBezTo>
                    <a:pt x="110" y="241"/>
                    <a:pt x="110" y="241"/>
                    <a:pt x="110" y="241"/>
                  </a:cubicBezTo>
                  <a:cubicBezTo>
                    <a:pt x="110" y="240"/>
                    <a:pt x="110" y="240"/>
                    <a:pt x="110" y="240"/>
                  </a:cubicBezTo>
                  <a:cubicBezTo>
                    <a:pt x="110" y="250"/>
                    <a:pt x="110" y="250"/>
                    <a:pt x="110" y="250"/>
                  </a:cubicBezTo>
                  <a:cubicBezTo>
                    <a:pt x="115" y="255"/>
                    <a:pt x="115" y="255"/>
                    <a:pt x="115" y="255"/>
                  </a:cubicBezTo>
                  <a:cubicBezTo>
                    <a:pt x="129" y="255"/>
                    <a:pt x="129" y="255"/>
                    <a:pt x="129" y="255"/>
                  </a:cubicBezTo>
                  <a:cubicBezTo>
                    <a:pt x="134" y="250"/>
                    <a:pt x="134" y="250"/>
                    <a:pt x="134" y="250"/>
                  </a:cubicBezTo>
                  <a:cubicBezTo>
                    <a:pt x="134" y="236"/>
                    <a:pt x="134" y="236"/>
                    <a:pt x="134" y="236"/>
                  </a:cubicBezTo>
                  <a:cubicBezTo>
                    <a:pt x="129" y="232"/>
                    <a:pt x="129" y="232"/>
                    <a:pt x="129" y="232"/>
                  </a:cubicBezTo>
                  <a:cubicBezTo>
                    <a:pt x="123" y="232"/>
                    <a:pt x="123" y="232"/>
                    <a:pt x="123" y="232"/>
                  </a:cubicBezTo>
                  <a:cubicBezTo>
                    <a:pt x="124" y="231"/>
                    <a:pt x="124" y="231"/>
                    <a:pt x="124" y="231"/>
                  </a:cubicBezTo>
                  <a:cubicBezTo>
                    <a:pt x="129" y="231"/>
                    <a:pt x="129" y="231"/>
                    <a:pt x="129" y="231"/>
                  </a:cubicBezTo>
                  <a:cubicBezTo>
                    <a:pt x="134" y="226"/>
                    <a:pt x="134" y="226"/>
                    <a:pt x="134" y="226"/>
                  </a:cubicBezTo>
                  <a:cubicBezTo>
                    <a:pt x="134" y="224"/>
                    <a:pt x="134" y="224"/>
                    <a:pt x="134" y="224"/>
                  </a:cubicBezTo>
                  <a:cubicBezTo>
                    <a:pt x="135" y="224"/>
                    <a:pt x="135" y="224"/>
                    <a:pt x="135" y="224"/>
                  </a:cubicBezTo>
                  <a:cubicBezTo>
                    <a:pt x="135" y="226"/>
                    <a:pt x="135" y="226"/>
                    <a:pt x="135" y="226"/>
                  </a:cubicBezTo>
                  <a:cubicBezTo>
                    <a:pt x="139" y="231"/>
                    <a:pt x="139" y="231"/>
                    <a:pt x="139" y="231"/>
                  </a:cubicBezTo>
                  <a:cubicBezTo>
                    <a:pt x="154" y="231"/>
                    <a:pt x="154" y="231"/>
                    <a:pt x="154" y="231"/>
                  </a:cubicBezTo>
                  <a:cubicBezTo>
                    <a:pt x="159" y="226"/>
                    <a:pt x="159" y="226"/>
                    <a:pt x="159" y="226"/>
                  </a:cubicBezTo>
                  <a:cubicBezTo>
                    <a:pt x="159" y="213"/>
                    <a:pt x="159" y="213"/>
                    <a:pt x="159" y="213"/>
                  </a:cubicBezTo>
                  <a:cubicBezTo>
                    <a:pt x="156" y="210"/>
                    <a:pt x="156" y="210"/>
                    <a:pt x="156" y="210"/>
                  </a:cubicBezTo>
                  <a:cubicBezTo>
                    <a:pt x="162" y="206"/>
                    <a:pt x="162" y="206"/>
                    <a:pt x="162" y="206"/>
                  </a:cubicBezTo>
                  <a:lnTo>
                    <a:pt x="162" y="304"/>
                  </a:lnTo>
                  <a:close/>
                  <a:moveTo>
                    <a:pt x="15" y="298"/>
                  </a:moveTo>
                  <a:cubicBezTo>
                    <a:pt x="21" y="285"/>
                    <a:pt x="28" y="262"/>
                    <a:pt x="29" y="217"/>
                  </a:cubicBezTo>
                  <a:cubicBezTo>
                    <a:pt x="34" y="217"/>
                    <a:pt x="46" y="218"/>
                    <a:pt x="63" y="218"/>
                  </a:cubicBezTo>
                  <a:cubicBezTo>
                    <a:pt x="87" y="218"/>
                    <a:pt x="120" y="216"/>
                    <a:pt x="152" y="207"/>
                  </a:cubicBezTo>
                  <a:lnTo>
                    <a:pt x="15" y="298"/>
                  </a:lnTo>
                  <a:close/>
                  <a:moveTo>
                    <a:pt x="162" y="164"/>
                  </a:moveTo>
                  <a:cubicBezTo>
                    <a:pt x="25" y="164"/>
                    <a:pt x="25" y="164"/>
                    <a:pt x="25" y="164"/>
                  </a:cubicBezTo>
                  <a:cubicBezTo>
                    <a:pt x="23" y="164"/>
                    <a:pt x="21" y="162"/>
                    <a:pt x="21" y="160"/>
                  </a:cubicBezTo>
                  <a:cubicBezTo>
                    <a:pt x="21" y="64"/>
                    <a:pt x="21" y="64"/>
                    <a:pt x="21" y="64"/>
                  </a:cubicBezTo>
                  <a:cubicBezTo>
                    <a:pt x="25" y="64"/>
                    <a:pt x="25" y="64"/>
                    <a:pt x="25" y="64"/>
                  </a:cubicBezTo>
                  <a:cubicBezTo>
                    <a:pt x="25" y="155"/>
                    <a:pt x="25" y="155"/>
                    <a:pt x="25" y="155"/>
                  </a:cubicBezTo>
                  <a:cubicBezTo>
                    <a:pt x="25" y="157"/>
                    <a:pt x="27" y="159"/>
                    <a:pt x="30" y="159"/>
                  </a:cubicBezTo>
                  <a:cubicBezTo>
                    <a:pt x="162" y="159"/>
                    <a:pt x="162" y="159"/>
                    <a:pt x="162" y="159"/>
                  </a:cubicBezTo>
                  <a:lnTo>
                    <a:pt x="162" y="164"/>
                  </a:lnTo>
                  <a:close/>
                  <a:moveTo>
                    <a:pt x="162" y="155"/>
                  </a:moveTo>
                  <a:cubicBezTo>
                    <a:pt x="30" y="155"/>
                    <a:pt x="30" y="155"/>
                    <a:pt x="30" y="155"/>
                  </a:cubicBezTo>
                  <a:cubicBezTo>
                    <a:pt x="30" y="64"/>
                    <a:pt x="30" y="64"/>
                    <a:pt x="30" y="64"/>
                  </a:cubicBezTo>
                  <a:cubicBezTo>
                    <a:pt x="34" y="64"/>
                    <a:pt x="34" y="64"/>
                    <a:pt x="34" y="64"/>
                  </a:cubicBezTo>
                  <a:cubicBezTo>
                    <a:pt x="34" y="99"/>
                    <a:pt x="43" y="137"/>
                    <a:pt x="58" y="137"/>
                  </a:cubicBezTo>
                  <a:cubicBezTo>
                    <a:pt x="59" y="137"/>
                    <a:pt x="61" y="136"/>
                    <a:pt x="62" y="135"/>
                  </a:cubicBezTo>
                  <a:cubicBezTo>
                    <a:pt x="64" y="136"/>
                    <a:pt x="65" y="137"/>
                    <a:pt x="67" y="137"/>
                  </a:cubicBezTo>
                  <a:cubicBezTo>
                    <a:pt x="82" y="137"/>
                    <a:pt x="90" y="99"/>
                    <a:pt x="90" y="64"/>
                  </a:cubicBezTo>
                  <a:cubicBezTo>
                    <a:pt x="99" y="64"/>
                    <a:pt x="99" y="64"/>
                    <a:pt x="99" y="64"/>
                  </a:cubicBezTo>
                  <a:cubicBezTo>
                    <a:pt x="100" y="64"/>
                    <a:pt x="101" y="63"/>
                    <a:pt x="101" y="62"/>
                  </a:cubicBezTo>
                  <a:cubicBezTo>
                    <a:pt x="101" y="42"/>
                    <a:pt x="101" y="42"/>
                    <a:pt x="101" y="42"/>
                  </a:cubicBezTo>
                  <a:cubicBezTo>
                    <a:pt x="101" y="41"/>
                    <a:pt x="100" y="40"/>
                    <a:pt x="99" y="40"/>
                  </a:cubicBezTo>
                  <a:cubicBezTo>
                    <a:pt x="68" y="40"/>
                    <a:pt x="68" y="40"/>
                    <a:pt x="68" y="40"/>
                  </a:cubicBezTo>
                  <a:cubicBezTo>
                    <a:pt x="67" y="40"/>
                    <a:pt x="66" y="41"/>
                    <a:pt x="66" y="42"/>
                  </a:cubicBezTo>
                  <a:cubicBezTo>
                    <a:pt x="66" y="62"/>
                    <a:pt x="66" y="62"/>
                    <a:pt x="66" y="62"/>
                  </a:cubicBezTo>
                  <a:cubicBezTo>
                    <a:pt x="66" y="63"/>
                    <a:pt x="67" y="64"/>
                    <a:pt x="68" y="64"/>
                  </a:cubicBezTo>
                  <a:cubicBezTo>
                    <a:pt x="77" y="64"/>
                    <a:pt x="77" y="64"/>
                    <a:pt x="77" y="64"/>
                  </a:cubicBezTo>
                  <a:cubicBezTo>
                    <a:pt x="77" y="97"/>
                    <a:pt x="70" y="122"/>
                    <a:pt x="62" y="130"/>
                  </a:cubicBezTo>
                  <a:cubicBezTo>
                    <a:pt x="55" y="122"/>
                    <a:pt x="48" y="97"/>
                    <a:pt x="48" y="64"/>
                  </a:cubicBezTo>
                  <a:cubicBezTo>
                    <a:pt x="49" y="64"/>
                    <a:pt x="49" y="64"/>
                    <a:pt x="49" y="64"/>
                  </a:cubicBezTo>
                  <a:cubicBezTo>
                    <a:pt x="51" y="64"/>
                    <a:pt x="51" y="63"/>
                    <a:pt x="51" y="62"/>
                  </a:cubicBezTo>
                  <a:cubicBezTo>
                    <a:pt x="51" y="24"/>
                    <a:pt x="51" y="24"/>
                    <a:pt x="51" y="24"/>
                  </a:cubicBezTo>
                  <a:cubicBezTo>
                    <a:pt x="51" y="23"/>
                    <a:pt x="51" y="22"/>
                    <a:pt x="49" y="22"/>
                  </a:cubicBezTo>
                  <a:cubicBezTo>
                    <a:pt x="16" y="22"/>
                    <a:pt x="16" y="22"/>
                    <a:pt x="16" y="22"/>
                  </a:cubicBezTo>
                  <a:cubicBezTo>
                    <a:pt x="15" y="22"/>
                    <a:pt x="14" y="23"/>
                    <a:pt x="14" y="24"/>
                  </a:cubicBezTo>
                  <a:cubicBezTo>
                    <a:pt x="14" y="62"/>
                    <a:pt x="14" y="62"/>
                    <a:pt x="14" y="62"/>
                  </a:cubicBezTo>
                  <a:cubicBezTo>
                    <a:pt x="14" y="63"/>
                    <a:pt x="15" y="64"/>
                    <a:pt x="16" y="64"/>
                  </a:cubicBezTo>
                  <a:cubicBezTo>
                    <a:pt x="16" y="64"/>
                    <a:pt x="16" y="64"/>
                    <a:pt x="16" y="64"/>
                  </a:cubicBezTo>
                  <a:cubicBezTo>
                    <a:pt x="16" y="160"/>
                    <a:pt x="16" y="160"/>
                    <a:pt x="16" y="160"/>
                  </a:cubicBezTo>
                  <a:cubicBezTo>
                    <a:pt x="16" y="165"/>
                    <a:pt x="20" y="169"/>
                    <a:pt x="25" y="169"/>
                  </a:cubicBezTo>
                  <a:cubicBezTo>
                    <a:pt x="162" y="169"/>
                    <a:pt x="162" y="169"/>
                    <a:pt x="162" y="169"/>
                  </a:cubicBezTo>
                  <a:cubicBezTo>
                    <a:pt x="162" y="199"/>
                    <a:pt x="162" y="199"/>
                    <a:pt x="162" y="199"/>
                  </a:cubicBezTo>
                  <a:cubicBezTo>
                    <a:pt x="127" y="211"/>
                    <a:pt x="89" y="214"/>
                    <a:pt x="63" y="214"/>
                  </a:cubicBezTo>
                  <a:cubicBezTo>
                    <a:pt x="41" y="214"/>
                    <a:pt x="27" y="212"/>
                    <a:pt x="27" y="212"/>
                  </a:cubicBezTo>
                  <a:cubicBezTo>
                    <a:pt x="26" y="212"/>
                    <a:pt x="25" y="212"/>
                    <a:pt x="25" y="213"/>
                  </a:cubicBezTo>
                  <a:cubicBezTo>
                    <a:pt x="24" y="213"/>
                    <a:pt x="24" y="214"/>
                    <a:pt x="24" y="214"/>
                  </a:cubicBezTo>
                  <a:cubicBezTo>
                    <a:pt x="24" y="265"/>
                    <a:pt x="15" y="288"/>
                    <a:pt x="9" y="298"/>
                  </a:cubicBezTo>
                  <a:cubicBezTo>
                    <a:pt x="9" y="9"/>
                    <a:pt x="9" y="9"/>
                    <a:pt x="9" y="9"/>
                  </a:cubicBezTo>
                  <a:cubicBezTo>
                    <a:pt x="162" y="9"/>
                    <a:pt x="162" y="9"/>
                    <a:pt x="162" y="9"/>
                  </a:cubicBezTo>
                  <a:lnTo>
                    <a:pt x="162" y="155"/>
                  </a:lnTo>
                  <a:close/>
                  <a:moveTo>
                    <a:pt x="39" y="64"/>
                  </a:moveTo>
                  <a:cubicBezTo>
                    <a:pt x="43" y="64"/>
                    <a:pt x="43" y="64"/>
                    <a:pt x="43" y="64"/>
                  </a:cubicBezTo>
                  <a:cubicBezTo>
                    <a:pt x="43" y="92"/>
                    <a:pt x="49" y="121"/>
                    <a:pt x="58" y="132"/>
                  </a:cubicBezTo>
                  <a:cubicBezTo>
                    <a:pt x="58" y="132"/>
                    <a:pt x="58" y="132"/>
                    <a:pt x="58" y="132"/>
                  </a:cubicBezTo>
                  <a:cubicBezTo>
                    <a:pt x="49" y="132"/>
                    <a:pt x="39" y="104"/>
                    <a:pt x="39" y="64"/>
                  </a:cubicBezTo>
                  <a:close/>
                  <a:moveTo>
                    <a:pt x="66" y="132"/>
                  </a:moveTo>
                  <a:cubicBezTo>
                    <a:pt x="76" y="121"/>
                    <a:pt x="81" y="92"/>
                    <a:pt x="81" y="64"/>
                  </a:cubicBezTo>
                  <a:cubicBezTo>
                    <a:pt x="86" y="64"/>
                    <a:pt x="86" y="64"/>
                    <a:pt x="86" y="64"/>
                  </a:cubicBezTo>
                  <a:cubicBezTo>
                    <a:pt x="86" y="104"/>
                    <a:pt x="76" y="132"/>
                    <a:pt x="67" y="132"/>
                  </a:cubicBezTo>
                  <a:cubicBezTo>
                    <a:pt x="67" y="132"/>
                    <a:pt x="67" y="132"/>
                    <a:pt x="66" y="132"/>
                  </a:cubicBezTo>
                  <a:close/>
                  <a:moveTo>
                    <a:pt x="139" y="255"/>
                  </a:moveTo>
                  <a:cubicBezTo>
                    <a:pt x="135" y="260"/>
                    <a:pt x="135" y="260"/>
                    <a:pt x="135" y="260"/>
                  </a:cubicBezTo>
                  <a:cubicBezTo>
                    <a:pt x="135" y="273"/>
                    <a:pt x="135" y="273"/>
                    <a:pt x="135" y="273"/>
                  </a:cubicBezTo>
                  <a:cubicBezTo>
                    <a:pt x="139" y="278"/>
                    <a:pt x="139" y="278"/>
                    <a:pt x="139" y="278"/>
                  </a:cubicBezTo>
                  <a:cubicBezTo>
                    <a:pt x="154" y="278"/>
                    <a:pt x="154" y="278"/>
                    <a:pt x="154" y="278"/>
                  </a:cubicBezTo>
                  <a:cubicBezTo>
                    <a:pt x="159" y="273"/>
                    <a:pt x="159" y="273"/>
                    <a:pt x="159" y="273"/>
                  </a:cubicBezTo>
                  <a:cubicBezTo>
                    <a:pt x="159" y="260"/>
                    <a:pt x="159" y="260"/>
                    <a:pt x="159" y="260"/>
                  </a:cubicBezTo>
                  <a:cubicBezTo>
                    <a:pt x="154" y="255"/>
                    <a:pt x="154" y="255"/>
                    <a:pt x="154" y="255"/>
                  </a:cubicBezTo>
                  <a:lnTo>
                    <a:pt x="139" y="255"/>
                  </a:lnTo>
                  <a:close/>
                </a:path>
              </a:pathLst>
            </a:custGeom>
            <a:solidFill>
              <a:srgbClr val="4472C4">
                <a:lumMod val="75000"/>
              </a:srgbClr>
            </a:solidFill>
            <a:ln>
              <a:noFill/>
            </a:ln>
          </p:spPr>
          <p:txBody>
            <a:bodyPr vert="horz" wrap="square" lIns="91320" tIns="45660" rIns="91320" bIns="45660" numCol="1" anchor="t" anchorCtr="0" compatLnSpc="1">
              <a:prstTxWarp prst="textNoShape">
                <a:avLst/>
              </a:prstTxWarp>
              <a:noAutofit/>
            </a:bodyPr>
            <a:lstStyle/>
            <a:p>
              <a:pPr fontAlgn="ctr">
                <a:lnSpc>
                  <a:spcPct val="130000"/>
                </a:lnSpc>
                <a:defRPr/>
              </a:pPr>
              <a:endParaRPr lang="en-US" altLang="zh-CN" sz="3200" kern="0" dirty="0">
                <a:solidFill>
                  <a:prstClr val="black"/>
                </a:solidFill>
                <a:latin typeface="+mj-lt"/>
                <a:cs typeface="Arial" panose="020B0604020202020204" pitchFamily="34" charset="0"/>
                <a:sym typeface="FrutigerNext LT RegularCn" panose="020B0506040504020204" pitchFamily="34" charset="0"/>
              </a:endParaRPr>
            </a:p>
          </p:txBody>
        </p:sp>
      </p:grpSp>
      <p:sp>
        <p:nvSpPr>
          <p:cNvPr id="81" name="文本框 80">
            <a:extLst>
              <a:ext uri="{FF2B5EF4-FFF2-40B4-BE49-F238E27FC236}">
                <a16:creationId xmlns:a16="http://schemas.microsoft.com/office/drawing/2014/main" id="{EEC66A7E-FBA3-4BDA-8ADC-15298D98224A}"/>
              </a:ext>
            </a:extLst>
          </p:cNvPr>
          <p:cNvSpPr txBox="1"/>
          <p:nvPr/>
        </p:nvSpPr>
        <p:spPr>
          <a:xfrm>
            <a:off x="10230345" y="2715680"/>
            <a:ext cx="630342" cy="345912"/>
          </a:xfrm>
          <a:prstGeom prst="rect">
            <a:avLst/>
          </a:prstGeom>
        </p:spPr>
        <p:txBody>
          <a:bodyPr wrap="square" anchor="ctr">
            <a:noAutofit/>
          </a:bodyPr>
          <a:lstStyle>
            <a:defPPr>
              <a:defRPr lang="en-US"/>
            </a:defPPr>
            <a:lvl1pPr marR="0" lvl="0" indent="0" algn="ctr" defTabSz="548695" fontAlgn="auto">
              <a:lnSpc>
                <a:spcPct val="100000"/>
              </a:lnSpc>
              <a:spcBef>
                <a:spcPts val="0"/>
              </a:spcBef>
              <a:spcAft>
                <a:spcPts val="0"/>
              </a:spcAft>
              <a:buClrTx/>
              <a:buSzTx/>
              <a:buFontTx/>
              <a:buNone/>
              <a:tabLst/>
              <a:defRPr kumimoji="0" sz="800" b="1" i="0" u="none" strike="noStrike" kern="0" cap="none" spc="0" normalizeH="0" baseline="0">
                <a:ln>
                  <a:noFill/>
                </a:ln>
                <a:solidFill>
                  <a:srgbClr val="1D1D1A"/>
                </a:solidFill>
                <a:effectLst/>
                <a:uLnTx/>
                <a:uFillTx/>
                <a:latin typeface="Arial" panose="020B0503020204020204" pitchFamily="34" charset="-122"/>
                <a:ea typeface="微软雅黑" panose="020B0503020204020204" pitchFamily="34" charset="-122"/>
                <a:cs typeface="Huawei Sans" panose="020C0503030203020204" pitchFamily="34" charset="0"/>
              </a:defRPr>
            </a:lvl1pPr>
          </a:lstStyle>
          <a:p>
            <a:pPr fontAlgn="ctr"/>
            <a:r>
              <a:rPr lang="en-US" b="0" dirty="0">
                <a:latin typeface="+mj-lt"/>
              </a:rPr>
              <a:t>Smart Power</a:t>
            </a:r>
            <a:endParaRPr lang="en-US" altLang="zh-CN" dirty="0">
              <a:latin typeface="+mj-lt"/>
            </a:endParaRPr>
          </a:p>
          <a:p>
            <a:pPr fontAlgn="ctr"/>
            <a:r>
              <a:rPr lang="en-US" b="0" dirty="0">
                <a:latin typeface="+mj-lt"/>
              </a:rPr>
              <a:t>Sensor</a:t>
            </a:r>
          </a:p>
        </p:txBody>
      </p:sp>
      <p:sp>
        <p:nvSpPr>
          <p:cNvPr id="82" name="文本框 81">
            <a:extLst>
              <a:ext uri="{FF2B5EF4-FFF2-40B4-BE49-F238E27FC236}">
                <a16:creationId xmlns:a16="http://schemas.microsoft.com/office/drawing/2014/main" id="{06786080-D77B-460C-BD05-DF29FAD87B5B}"/>
              </a:ext>
            </a:extLst>
          </p:cNvPr>
          <p:cNvSpPr txBox="1"/>
          <p:nvPr/>
        </p:nvSpPr>
        <p:spPr>
          <a:xfrm>
            <a:off x="6687388" y="2922936"/>
            <a:ext cx="367567" cy="125787"/>
          </a:xfrm>
          <a:prstGeom prst="rect">
            <a:avLst/>
          </a:prstGeom>
          <a:noFill/>
        </p:spPr>
        <p:txBody>
          <a:bodyPr wrap="none" lIns="0" tIns="0" rIns="0" bIns="0" rtlCol="0">
            <a:no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000000"/>
                </a:solidFill>
                <a:effectLst/>
                <a:uLnTx/>
                <a:uFillTx/>
                <a:latin typeface="+mj-lt"/>
              </a:rPr>
              <a:t>400 V AC</a:t>
            </a:r>
            <a:endParaRPr kumimoji="1" lang="en-US" altLang="zh-CN" sz="800" b="0" i="0" u="none" strike="noStrike" kern="0" cap="none" spc="0" normalizeH="0" baseline="0" noProof="0" dirty="0">
              <a:ln>
                <a:noFill/>
              </a:ln>
              <a:solidFill>
                <a:srgbClr val="000000"/>
              </a:solidFill>
              <a:effectLst/>
              <a:uLnTx/>
              <a:uFillTx/>
              <a:latin typeface="+mj-lt"/>
            </a:endParaRPr>
          </a:p>
        </p:txBody>
      </p:sp>
      <p:sp>
        <p:nvSpPr>
          <p:cNvPr id="83" name="矩形 122">
            <a:extLst>
              <a:ext uri="{FF2B5EF4-FFF2-40B4-BE49-F238E27FC236}">
                <a16:creationId xmlns:a16="http://schemas.microsoft.com/office/drawing/2014/main" id="{F940073B-0B3C-46FE-846C-34E0D0D0C363}"/>
              </a:ext>
            </a:extLst>
          </p:cNvPr>
          <p:cNvSpPr/>
          <p:nvPr/>
        </p:nvSpPr>
        <p:spPr>
          <a:xfrm>
            <a:off x="4734452" y="1932320"/>
            <a:ext cx="643414" cy="220126"/>
          </a:xfrm>
          <a:prstGeom prst="rect">
            <a:avLst/>
          </a:prstGeom>
        </p:spPr>
        <p:txBody>
          <a:bodyPr wrap="square" anchor="ctr">
            <a:noAutofit/>
          </a:bodyPr>
          <a:lstStyle/>
          <a:p>
            <a:pPr marL="0" marR="0" lvl="0" indent="0" algn="ctr" defTabSz="547873" eaLnBrk="1" fontAlgn="ctr"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1D1D1A"/>
                </a:solidFill>
                <a:effectLst/>
                <a:uLnTx/>
                <a:uFillTx/>
                <a:latin typeface="+mj-lt"/>
              </a:rPr>
              <a:t>PV modules</a:t>
            </a:r>
            <a:endParaRPr kumimoji="0" lang="en-US" altLang="zh-CN" sz="8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p:txBody>
      </p:sp>
      <p:sp>
        <p:nvSpPr>
          <p:cNvPr id="84" name="object 21">
            <a:extLst>
              <a:ext uri="{FF2B5EF4-FFF2-40B4-BE49-F238E27FC236}">
                <a16:creationId xmlns:a16="http://schemas.microsoft.com/office/drawing/2014/main" id="{13A62D68-5C93-4ED5-BBA5-ED13D6F69D6C}"/>
              </a:ext>
            </a:extLst>
          </p:cNvPr>
          <p:cNvSpPr txBox="1"/>
          <p:nvPr/>
        </p:nvSpPr>
        <p:spPr>
          <a:xfrm>
            <a:off x="5982859" y="4507945"/>
            <a:ext cx="691867" cy="138889"/>
          </a:xfrm>
          <a:prstGeom prst="rect">
            <a:avLst/>
          </a:prstGeom>
        </p:spPr>
        <p:txBody>
          <a:bodyPr vert="horz" wrap="square" lIns="0" tIns="12700" rIns="0" bIns="0" rtlCol="0">
            <a:noAutofit/>
          </a:bodyPr>
          <a:lstStyle/>
          <a:p>
            <a:pPr marL="129539" marR="5080" lvl="0" indent="-117475" algn="ctr" defTabSz="914478" eaLnBrk="1" fontAlgn="ctr" latinLnBrk="0" hangingPunct="1">
              <a:lnSpc>
                <a:spcPct val="100000"/>
              </a:lnSpc>
              <a:spcBef>
                <a:spcPts val="100"/>
              </a:spcBef>
              <a:spcAft>
                <a:spcPts val="0"/>
              </a:spcAft>
              <a:buClrTx/>
              <a:buSzTx/>
              <a:buFontTx/>
              <a:buNone/>
              <a:tabLst/>
              <a:defRPr/>
            </a:pPr>
            <a:r>
              <a:rPr kumimoji="0" lang="en-US" sz="800" b="1" i="0" u="none" strike="noStrike" kern="0" cap="none" spc="0" normalizeH="0" baseline="0" noProof="0" dirty="0" err="1">
                <a:ln>
                  <a:noFill/>
                </a:ln>
                <a:solidFill>
                  <a:prstClr val="black"/>
                </a:solidFill>
                <a:effectLst/>
                <a:uLnTx/>
                <a:uFillTx/>
                <a:latin typeface="+mj-lt"/>
              </a:rPr>
              <a:t>ESSs</a:t>
            </a:r>
            <a:endParaRPr kumimoji="0" lang="en-US" altLang="zh-CN" sz="800" b="1" i="0" u="none" strike="noStrike" kern="0" cap="none" spc="-5" normalizeH="0" baseline="0" noProof="0" dirty="0">
              <a:ln>
                <a:noFill/>
              </a:ln>
              <a:solidFill>
                <a:prstClr val="black"/>
              </a:solidFill>
              <a:effectLst/>
              <a:uLnTx/>
              <a:uFillTx/>
              <a:latin typeface="+mj-lt"/>
              <a:ea typeface="宋体" panose="02010600030101010101" pitchFamily="2" charset="-122"/>
              <a:cs typeface="微软雅黑"/>
            </a:endParaRPr>
          </a:p>
        </p:txBody>
      </p:sp>
      <p:cxnSp>
        <p:nvCxnSpPr>
          <p:cNvPr id="85" name="肘形连接符 140">
            <a:extLst>
              <a:ext uri="{FF2B5EF4-FFF2-40B4-BE49-F238E27FC236}">
                <a16:creationId xmlns:a16="http://schemas.microsoft.com/office/drawing/2014/main" id="{82954DA1-B0F9-4249-A767-E336A8DD96AF}"/>
              </a:ext>
            </a:extLst>
          </p:cNvPr>
          <p:cNvCxnSpPr>
            <a:stCxn id="90" idx="1"/>
          </p:cNvCxnSpPr>
          <p:nvPr/>
        </p:nvCxnSpPr>
        <p:spPr>
          <a:xfrm rot="10800000">
            <a:off x="6172914" y="2063706"/>
            <a:ext cx="836376" cy="1"/>
          </a:xfrm>
          <a:prstGeom prst="bentConnector3">
            <a:avLst>
              <a:gd name="adj1" fmla="val 50000"/>
            </a:avLst>
          </a:prstGeom>
          <a:noFill/>
          <a:ln w="19050" cap="flat" cmpd="sng" algn="ctr">
            <a:solidFill>
              <a:sysClr val="windowText" lastClr="000000"/>
            </a:solidFill>
            <a:prstDash val="solid"/>
            <a:miter lim="800000"/>
          </a:ln>
          <a:effectLst/>
        </p:spPr>
      </p:cxnSp>
      <p:sp>
        <p:nvSpPr>
          <p:cNvPr id="86" name="文本框 85">
            <a:extLst>
              <a:ext uri="{FF2B5EF4-FFF2-40B4-BE49-F238E27FC236}">
                <a16:creationId xmlns:a16="http://schemas.microsoft.com/office/drawing/2014/main" id="{D9419070-BB16-4E1D-ACE2-CF0B9902F8CE}"/>
              </a:ext>
            </a:extLst>
          </p:cNvPr>
          <p:cNvSpPr txBox="1"/>
          <p:nvPr/>
        </p:nvSpPr>
        <p:spPr>
          <a:xfrm>
            <a:off x="6858223" y="5299391"/>
            <a:ext cx="1070187" cy="215444"/>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err="1">
                <a:solidFill>
                  <a:srgbClr val="1D1D1A"/>
                </a:solidFill>
                <a:latin typeface="+mj-lt"/>
              </a:rPr>
              <a:t>SmartLogger</a:t>
            </a:r>
            <a:endParaRPr lang="en-US" altLang="zh-CN" sz="800" b="1" kern="0" dirty="0">
              <a:solidFill>
                <a:srgbClr val="1D1D1A"/>
              </a:solidFill>
              <a:latin typeface="+mj-lt"/>
            </a:endParaRPr>
          </a:p>
        </p:txBody>
      </p:sp>
      <p:sp>
        <p:nvSpPr>
          <p:cNvPr id="87" name="Freeform 7">
            <a:extLst>
              <a:ext uri="{FF2B5EF4-FFF2-40B4-BE49-F238E27FC236}">
                <a16:creationId xmlns:a16="http://schemas.microsoft.com/office/drawing/2014/main" id="{BF5D6A87-94D0-48DD-A5BB-C3C955782D15}"/>
              </a:ext>
            </a:extLst>
          </p:cNvPr>
          <p:cNvSpPr>
            <a:spLocks noChangeAspect="1" noEditPoints="1"/>
          </p:cNvSpPr>
          <p:nvPr/>
        </p:nvSpPr>
        <p:spPr bwMode="auto">
          <a:xfrm>
            <a:off x="11227081" y="2744240"/>
            <a:ext cx="733752" cy="537316"/>
          </a:xfrm>
          <a:custGeom>
            <a:avLst/>
            <a:gdLst>
              <a:gd name="T0" fmla="*/ 0 w 527"/>
              <a:gd name="T1" fmla="*/ 26 h 571"/>
              <a:gd name="T2" fmla="*/ 24 w 527"/>
              <a:gd name="T3" fmla="*/ 68 h 571"/>
              <a:gd name="T4" fmla="*/ 12 w 527"/>
              <a:gd name="T5" fmla="*/ 80 h 571"/>
              <a:gd name="T6" fmla="*/ 5 w 527"/>
              <a:gd name="T7" fmla="*/ 295 h 571"/>
              <a:gd name="T8" fmla="*/ 135 w 527"/>
              <a:gd name="T9" fmla="*/ 295 h 571"/>
              <a:gd name="T10" fmla="*/ 149 w 527"/>
              <a:gd name="T11" fmla="*/ 101 h 571"/>
              <a:gd name="T12" fmla="*/ 149 w 527"/>
              <a:gd name="T13" fmla="*/ 47 h 571"/>
              <a:gd name="T14" fmla="*/ 107 w 527"/>
              <a:gd name="T15" fmla="*/ 26 h 571"/>
              <a:gd name="T16" fmla="*/ 97 w 527"/>
              <a:gd name="T17" fmla="*/ 26 h 571"/>
              <a:gd name="T18" fmla="*/ 97 w 527"/>
              <a:gd name="T19" fmla="*/ 35 h 571"/>
              <a:gd name="T20" fmla="*/ 59 w 527"/>
              <a:gd name="T21" fmla="*/ 80 h 571"/>
              <a:gd name="T22" fmla="*/ 59 w 527"/>
              <a:gd name="T23" fmla="*/ 80 h 571"/>
              <a:gd name="T24" fmla="*/ 52 w 527"/>
              <a:gd name="T25" fmla="*/ 146 h 571"/>
              <a:gd name="T26" fmla="*/ 81 w 527"/>
              <a:gd name="T27" fmla="*/ 229 h 571"/>
              <a:gd name="T28" fmla="*/ 81 w 527"/>
              <a:gd name="T29" fmla="*/ 241 h 571"/>
              <a:gd name="T30" fmla="*/ 104 w 527"/>
              <a:gd name="T31" fmla="*/ 205 h 571"/>
              <a:gd name="T32" fmla="*/ 50 w 527"/>
              <a:gd name="T33" fmla="*/ 165 h 571"/>
              <a:gd name="T34" fmla="*/ 81 w 527"/>
              <a:gd name="T35" fmla="*/ 175 h 571"/>
              <a:gd name="T36" fmla="*/ 116 w 527"/>
              <a:gd name="T37" fmla="*/ 201 h 571"/>
              <a:gd name="T38" fmla="*/ 50 w 527"/>
              <a:gd name="T39" fmla="*/ 68 h 571"/>
              <a:gd name="T40" fmla="*/ 50 w 527"/>
              <a:gd name="T41" fmla="*/ 80 h 571"/>
              <a:gd name="T42" fmla="*/ 71 w 527"/>
              <a:gd name="T43" fmla="*/ 236 h 571"/>
              <a:gd name="T44" fmla="*/ 36 w 527"/>
              <a:gd name="T45" fmla="*/ 295 h 571"/>
              <a:gd name="T46" fmla="*/ 116 w 527"/>
              <a:gd name="T47" fmla="*/ 217 h 571"/>
              <a:gd name="T48" fmla="*/ 114 w 527"/>
              <a:gd name="T49" fmla="*/ 92 h 571"/>
              <a:gd name="T50" fmla="*/ 144 w 527"/>
              <a:gd name="T51" fmla="*/ 35 h 571"/>
              <a:gd name="T52" fmla="*/ 144 w 527"/>
              <a:gd name="T53" fmla="*/ 35 h 571"/>
              <a:gd name="T54" fmla="*/ 423 w 527"/>
              <a:gd name="T55" fmla="*/ 0 h 571"/>
              <a:gd name="T56" fmla="*/ 232 w 527"/>
              <a:gd name="T57" fmla="*/ 106 h 571"/>
              <a:gd name="T58" fmla="*/ 232 w 527"/>
              <a:gd name="T59" fmla="*/ 127 h 571"/>
              <a:gd name="T60" fmla="*/ 284 w 527"/>
              <a:gd name="T61" fmla="*/ 146 h 571"/>
              <a:gd name="T62" fmla="*/ 239 w 527"/>
              <a:gd name="T63" fmla="*/ 571 h 571"/>
              <a:gd name="T64" fmla="*/ 444 w 527"/>
              <a:gd name="T65" fmla="*/ 205 h 571"/>
              <a:gd name="T66" fmla="*/ 527 w 527"/>
              <a:gd name="T67" fmla="*/ 189 h 571"/>
              <a:gd name="T68" fmla="*/ 506 w 527"/>
              <a:gd name="T69" fmla="*/ 106 h 571"/>
              <a:gd name="T70" fmla="*/ 407 w 527"/>
              <a:gd name="T71" fmla="*/ 49 h 571"/>
              <a:gd name="T72" fmla="*/ 409 w 527"/>
              <a:gd name="T73" fmla="*/ 61 h 571"/>
              <a:gd name="T74" fmla="*/ 340 w 527"/>
              <a:gd name="T75" fmla="*/ 141 h 571"/>
              <a:gd name="T76" fmla="*/ 340 w 527"/>
              <a:gd name="T77" fmla="*/ 141 h 571"/>
              <a:gd name="T78" fmla="*/ 326 w 527"/>
              <a:gd name="T79" fmla="*/ 274 h 571"/>
              <a:gd name="T80" fmla="*/ 378 w 527"/>
              <a:gd name="T81" fmla="*/ 427 h 571"/>
              <a:gd name="T82" fmla="*/ 378 w 527"/>
              <a:gd name="T83" fmla="*/ 441 h 571"/>
              <a:gd name="T84" fmla="*/ 435 w 527"/>
              <a:gd name="T85" fmla="*/ 380 h 571"/>
              <a:gd name="T86" fmla="*/ 371 w 527"/>
              <a:gd name="T87" fmla="*/ 333 h 571"/>
              <a:gd name="T88" fmla="*/ 442 w 527"/>
              <a:gd name="T89" fmla="*/ 373 h 571"/>
              <a:gd name="T90" fmla="*/ 326 w 527"/>
              <a:gd name="T91" fmla="*/ 286 h 571"/>
              <a:gd name="T92" fmla="*/ 262 w 527"/>
              <a:gd name="T93" fmla="*/ 66 h 571"/>
              <a:gd name="T94" fmla="*/ 262 w 527"/>
              <a:gd name="T95" fmla="*/ 66 h 571"/>
              <a:gd name="T96" fmla="*/ 303 w 527"/>
              <a:gd name="T97" fmla="*/ 141 h 571"/>
              <a:gd name="T98" fmla="*/ 314 w 527"/>
              <a:gd name="T99" fmla="*/ 397 h 571"/>
              <a:gd name="T100" fmla="*/ 454 w 527"/>
              <a:gd name="T101" fmla="*/ 498 h 571"/>
              <a:gd name="T102" fmla="*/ 444 w 527"/>
              <a:gd name="T103" fmla="*/ 397 h 571"/>
              <a:gd name="T104" fmla="*/ 454 w 527"/>
              <a:gd name="T105" fmla="*/ 141 h 571"/>
              <a:gd name="T106" fmla="*/ 430 w 527"/>
              <a:gd name="T107" fmla="*/ 66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7" h="571">
                <a:moveTo>
                  <a:pt x="104" y="0"/>
                </a:moveTo>
                <a:lnTo>
                  <a:pt x="57" y="0"/>
                </a:lnTo>
                <a:lnTo>
                  <a:pt x="55" y="26"/>
                </a:lnTo>
                <a:lnTo>
                  <a:pt x="0" y="26"/>
                </a:lnTo>
                <a:lnTo>
                  <a:pt x="0" y="59"/>
                </a:lnTo>
                <a:lnTo>
                  <a:pt x="12" y="59"/>
                </a:lnTo>
                <a:lnTo>
                  <a:pt x="12" y="47"/>
                </a:lnTo>
                <a:lnTo>
                  <a:pt x="24" y="68"/>
                </a:lnTo>
                <a:lnTo>
                  <a:pt x="0" y="68"/>
                </a:lnTo>
                <a:lnTo>
                  <a:pt x="0" y="101"/>
                </a:lnTo>
                <a:lnTo>
                  <a:pt x="12" y="101"/>
                </a:lnTo>
                <a:lnTo>
                  <a:pt x="12" y="80"/>
                </a:lnTo>
                <a:lnTo>
                  <a:pt x="29" y="80"/>
                </a:lnTo>
                <a:lnTo>
                  <a:pt x="45" y="111"/>
                </a:lnTo>
                <a:lnTo>
                  <a:pt x="26" y="295"/>
                </a:lnTo>
                <a:lnTo>
                  <a:pt x="5" y="295"/>
                </a:lnTo>
                <a:lnTo>
                  <a:pt x="5" y="309"/>
                </a:lnTo>
                <a:lnTo>
                  <a:pt x="156" y="309"/>
                </a:lnTo>
                <a:lnTo>
                  <a:pt x="156" y="295"/>
                </a:lnTo>
                <a:lnTo>
                  <a:pt x="135" y="295"/>
                </a:lnTo>
                <a:lnTo>
                  <a:pt x="116" y="111"/>
                </a:lnTo>
                <a:lnTo>
                  <a:pt x="133" y="80"/>
                </a:lnTo>
                <a:lnTo>
                  <a:pt x="149" y="80"/>
                </a:lnTo>
                <a:lnTo>
                  <a:pt x="149" y="101"/>
                </a:lnTo>
                <a:lnTo>
                  <a:pt x="161" y="101"/>
                </a:lnTo>
                <a:lnTo>
                  <a:pt x="161" y="68"/>
                </a:lnTo>
                <a:lnTo>
                  <a:pt x="137" y="68"/>
                </a:lnTo>
                <a:lnTo>
                  <a:pt x="149" y="47"/>
                </a:lnTo>
                <a:lnTo>
                  <a:pt x="149" y="59"/>
                </a:lnTo>
                <a:lnTo>
                  <a:pt x="161" y="59"/>
                </a:lnTo>
                <a:lnTo>
                  <a:pt x="161" y="26"/>
                </a:lnTo>
                <a:lnTo>
                  <a:pt x="107" y="26"/>
                </a:lnTo>
                <a:lnTo>
                  <a:pt x="104" y="0"/>
                </a:lnTo>
                <a:close/>
                <a:moveTo>
                  <a:pt x="66" y="12"/>
                </a:moveTo>
                <a:lnTo>
                  <a:pt x="95" y="12"/>
                </a:lnTo>
                <a:lnTo>
                  <a:pt x="97" y="26"/>
                </a:lnTo>
                <a:lnTo>
                  <a:pt x="64" y="26"/>
                </a:lnTo>
                <a:lnTo>
                  <a:pt x="66" y="12"/>
                </a:lnTo>
                <a:close/>
                <a:moveTo>
                  <a:pt x="64" y="35"/>
                </a:moveTo>
                <a:lnTo>
                  <a:pt x="97" y="35"/>
                </a:lnTo>
                <a:lnTo>
                  <a:pt x="102" y="68"/>
                </a:lnTo>
                <a:lnTo>
                  <a:pt x="59" y="68"/>
                </a:lnTo>
                <a:lnTo>
                  <a:pt x="64" y="35"/>
                </a:lnTo>
                <a:close/>
                <a:moveTo>
                  <a:pt x="59" y="80"/>
                </a:moveTo>
                <a:lnTo>
                  <a:pt x="102" y="80"/>
                </a:lnTo>
                <a:lnTo>
                  <a:pt x="107" y="106"/>
                </a:lnTo>
                <a:lnTo>
                  <a:pt x="57" y="106"/>
                </a:lnTo>
                <a:lnTo>
                  <a:pt x="59" y="80"/>
                </a:lnTo>
                <a:close/>
                <a:moveTo>
                  <a:pt x="55" y="118"/>
                </a:moveTo>
                <a:lnTo>
                  <a:pt x="107" y="118"/>
                </a:lnTo>
                <a:lnTo>
                  <a:pt x="109" y="146"/>
                </a:lnTo>
                <a:lnTo>
                  <a:pt x="52" y="146"/>
                </a:lnTo>
                <a:lnTo>
                  <a:pt x="55" y="118"/>
                </a:lnTo>
                <a:close/>
                <a:moveTo>
                  <a:pt x="59" y="215"/>
                </a:moveTo>
                <a:lnTo>
                  <a:pt x="102" y="215"/>
                </a:lnTo>
                <a:lnTo>
                  <a:pt x="81" y="229"/>
                </a:lnTo>
                <a:lnTo>
                  <a:pt x="59" y="215"/>
                </a:lnTo>
                <a:close/>
                <a:moveTo>
                  <a:pt x="111" y="262"/>
                </a:moveTo>
                <a:lnTo>
                  <a:pt x="50" y="262"/>
                </a:lnTo>
                <a:lnTo>
                  <a:pt x="81" y="241"/>
                </a:lnTo>
                <a:lnTo>
                  <a:pt x="111" y="262"/>
                </a:lnTo>
                <a:close/>
                <a:moveTo>
                  <a:pt x="59" y="205"/>
                </a:moveTo>
                <a:lnTo>
                  <a:pt x="81" y="186"/>
                </a:lnTo>
                <a:lnTo>
                  <a:pt x="104" y="205"/>
                </a:lnTo>
                <a:lnTo>
                  <a:pt x="59" y="205"/>
                </a:lnTo>
                <a:close/>
                <a:moveTo>
                  <a:pt x="71" y="182"/>
                </a:moveTo>
                <a:lnTo>
                  <a:pt x="47" y="201"/>
                </a:lnTo>
                <a:lnTo>
                  <a:pt x="50" y="165"/>
                </a:lnTo>
                <a:lnTo>
                  <a:pt x="71" y="182"/>
                </a:lnTo>
                <a:close/>
                <a:moveTo>
                  <a:pt x="59" y="158"/>
                </a:moveTo>
                <a:lnTo>
                  <a:pt x="104" y="158"/>
                </a:lnTo>
                <a:lnTo>
                  <a:pt x="81" y="175"/>
                </a:lnTo>
                <a:lnTo>
                  <a:pt x="59" y="158"/>
                </a:lnTo>
                <a:close/>
                <a:moveTo>
                  <a:pt x="90" y="182"/>
                </a:moveTo>
                <a:lnTo>
                  <a:pt x="111" y="165"/>
                </a:lnTo>
                <a:lnTo>
                  <a:pt x="116" y="201"/>
                </a:lnTo>
                <a:lnTo>
                  <a:pt x="90" y="182"/>
                </a:lnTo>
                <a:close/>
                <a:moveTo>
                  <a:pt x="17" y="35"/>
                </a:moveTo>
                <a:lnTo>
                  <a:pt x="52" y="35"/>
                </a:lnTo>
                <a:lnTo>
                  <a:pt x="50" y="68"/>
                </a:lnTo>
                <a:lnTo>
                  <a:pt x="36" y="68"/>
                </a:lnTo>
                <a:lnTo>
                  <a:pt x="17" y="35"/>
                </a:lnTo>
                <a:close/>
                <a:moveTo>
                  <a:pt x="40" y="80"/>
                </a:moveTo>
                <a:lnTo>
                  <a:pt x="50" y="80"/>
                </a:lnTo>
                <a:lnTo>
                  <a:pt x="47" y="92"/>
                </a:lnTo>
                <a:lnTo>
                  <a:pt x="40" y="80"/>
                </a:lnTo>
                <a:close/>
                <a:moveTo>
                  <a:pt x="45" y="217"/>
                </a:moveTo>
                <a:lnTo>
                  <a:pt x="71" y="236"/>
                </a:lnTo>
                <a:lnTo>
                  <a:pt x="40" y="255"/>
                </a:lnTo>
                <a:lnTo>
                  <a:pt x="45" y="217"/>
                </a:lnTo>
                <a:close/>
                <a:moveTo>
                  <a:pt x="125" y="295"/>
                </a:moveTo>
                <a:lnTo>
                  <a:pt x="36" y="295"/>
                </a:lnTo>
                <a:lnTo>
                  <a:pt x="38" y="271"/>
                </a:lnTo>
                <a:lnTo>
                  <a:pt x="123" y="271"/>
                </a:lnTo>
                <a:lnTo>
                  <a:pt x="125" y="295"/>
                </a:lnTo>
                <a:close/>
                <a:moveTo>
                  <a:pt x="116" y="217"/>
                </a:moveTo>
                <a:lnTo>
                  <a:pt x="121" y="255"/>
                </a:lnTo>
                <a:lnTo>
                  <a:pt x="90" y="236"/>
                </a:lnTo>
                <a:lnTo>
                  <a:pt x="116" y="217"/>
                </a:lnTo>
                <a:close/>
                <a:moveTo>
                  <a:pt x="114" y="92"/>
                </a:moveTo>
                <a:lnTo>
                  <a:pt x="114" y="80"/>
                </a:lnTo>
                <a:lnTo>
                  <a:pt x="121" y="80"/>
                </a:lnTo>
                <a:lnTo>
                  <a:pt x="114" y="92"/>
                </a:lnTo>
                <a:close/>
                <a:moveTo>
                  <a:pt x="144" y="35"/>
                </a:moveTo>
                <a:lnTo>
                  <a:pt x="125" y="68"/>
                </a:lnTo>
                <a:lnTo>
                  <a:pt x="111" y="68"/>
                </a:lnTo>
                <a:lnTo>
                  <a:pt x="109" y="35"/>
                </a:lnTo>
                <a:lnTo>
                  <a:pt x="144" y="35"/>
                </a:lnTo>
                <a:close/>
                <a:moveTo>
                  <a:pt x="527" y="106"/>
                </a:moveTo>
                <a:lnTo>
                  <a:pt x="527" y="45"/>
                </a:lnTo>
                <a:lnTo>
                  <a:pt x="428" y="45"/>
                </a:lnTo>
                <a:lnTo>
                  <a:pt x="423" y="0"/>
                </a:lnTo>
                <a:lnTo>
                  <a:pt x="336" y="0"/>
                </a:lnTo>
                <a:lnTo>
                  <a:pt x="331" y="45"/>
                </a:lnTo>
                <a:lnTo>
                  <a:pt x="232" y="45"/>
                </a:lnTo>
                <a:lnTo>
                  <a:pt x="232" y="106"/>
                </a:lnTo>
                <a:lnTo>
                  <a:pt x="253" y="106"/>
                </a:lnTo>
                <a:lnTo>
                  <a:pt x="253" y="90"/>
                </a:lnTo>
                <a:lnTo>
                  <a:pt x="272" y="127"/>
                </a:lnTo>
                <a:lnTo>
                  <a:pt x="232" y="127"/>
                </a:lnTo>
                <a:lnTo>
                  <a:pt x="232" y="189"/>
                </a:lnTo>
                <a:lnTo>
                  <a:pt x="253" y="189"/>
                </a:lnTo>
                <a:lnTo>
                  <a:pt x="253" y="146"/>
                </a:lnTo>
                <a:lnTo>
                  <a:pt x="284" y="146"/>
                </a:lnTo>
                <a:lnTo>
                  <a:pt x="314" y="205"/>
                </a:lnTo>
                <a:lnTo>
                  <a:pt x="279" y="543"/>
                </a:lnTo>
                <a:lnTo>
                  <a:pt x="239" y="543"/>
                </a:lnTo>
                <a:lnTo>
                  <a:pt x="239" y="571"/>
                </a:lnTo>
                <a:lnTo>
                  <a:pt x="518" y="571"/>
                </a:lnTo>
                <a:lnTo>
                  <a:pt x="518" y="543"/>
                </a:lnTo>
                <a:lnTo>
                  <a:pt x="480" y="543"/>
                </a:lnTo>
                <a:lnTo>
                  <a:pt x="444" y="205"/>
                </a:lnTo>
                <a:lnTo>
                  <a:pt x="475" y="146"/>
                </a:lnTo>
                <a:lnTo>
                  <a:pt x="506" y="146"/>
                </a:lnTo>
                <a:lnTo>
                  <a:pt x="506" y="189"/>
                </a:lnTo>
                <a:lnTo>
                  <a:pt x="527" y="189"/>
                </a:lnTo>
                <a:lnTo>
                  <a:pt x="527" y="127"/>
                </a:lnTo>
                <a:lnTo>
                  <a:pt x="487" y="127"/>
                </a:lnTo>
                <a:lnTo>
                  <a:pt x="506" y="90"/>
                </a:lnTo>
                <a:lnTo>
                  <a:pt x="506" y="106"/>
                </a:lnTo>
                <a:lnTo>
                  <a:pt x="527" y="106"/>
                </a:lnTo>
                <a:close/>
                <a:moveTo>
                  <a:pt x="355" y="21"/>
                </a:moveTo>
                <a:lnTo>
                  <a:pt x="404" y="21"/>
                </a:lnTo>
                <a:lnTo>
                  <a:pt x="407" y="49"/>
                </a:lnTo>
                <a:lnTo>
                  <a:pt x="350" y="49"/>
                </a:lnTo>
                <a:lnTo>
                  <a:pt x="355" y="21"/>
                </a:lnTo>
                <a:close/>
                <a:moveTo>
                  <a:pt x="350" y="61"/>
                </a:moveTo>
                <a:lnTo>
                  <a:pt x="409" y="61"/>
                </a:lnTo>
                <a:lnTo>
                  <a:pt x="416" y="132"/>
                </a:lnTo>
                <a:lnTo>
                  <a:pt x="343" y="132"/>
                </a:lnTo>
                <a:lnTo>
                  <a:pt x="350" y="61"/>
                </a:lnTo>
                <a:close/>
                <a:moveTo>
                  <a:pt x="340" y="141"/>
                </a:moveTo>
                <a:lnTo>
                  <a:pt x="416" y="141"/>
                </a:lnTo>
                <a:lnTo>
                  <a:pt x="423" y="203"/>
                </a:lnTo>
                <a:lnTo>
                  <a:pt x="336" y="203"/>
                </a:lnTo>
                <a:lnTo>
                  <a:pt x="340" y="141"/>
                </a:lnTo>
                <a:close/>
                <a:moveTo>
                  <a:pt x="333" y="212"/>
                </a:moveTo>
                <a:lnTo>
                  <a:pt x="425" y="212"/>
                </a:lnTo>
                <a:lnTo>
                  <a:pt x="430" y="274"/>
                </a:lnTo>
                <a:lnTo>
                  <a:pt x="326" y="274"/>
                </a:lnTo>
                <a:lnTo>
                  <a:pt x="333" y="212"/>
                </a:lnTo>
                <a:close/>
                <a:moveTo>
                  <a:pt x="324" y="392"/>
                </a:moveTo>
                <a:lnTo>
                  <a:pt x="433" y="392"/>
                </a:lnTo>
                <a:lnTo>
                  <a:pt x="378" y="427"/>
                </a:lnTo>
                <a:lnTo>
                  <a:pt x="324" y="392"/>
                </a:lnTo>
                <a:close/>
                <a:moveTo>
                  <a:pt x="449" y="489"/>
                </a:moveTo>
                <a:lnTo>
                  <a:pt x="310" y="489"/>
                </a:lnTo>
                <a:lnTo>
                  <a:pt x="378" y="441"/>
                </a:lnTo>
                <a:lnTo>
                  <a:pt x="449" y="489"/>
                </a:lnTo>
                <a:close/>
                <a:moveTo>
                  <a:pt x="324" y="380"/>
                </a:moveTo>
                <a:lnTo>
                  <a:pt x="378" y="340"/>
                </a:lnTo>
                <a:lnTo>
                  <a:pt x="435" y="380"/>
                </a:lnTo>
                <a:lnTo>
                  <a:pt x="324" y="380"/>
                </a:lnTo>
                <a:close/>
                <a:moveTo>
                  <a:pt x="317" y="373"/>
                </a:moveTo>
                <a:lnTo>
                  <a:pt x="324" y="300"/>
                </a:lnTo>
                <a:lnTo>
                  <a:pt x="371" y="333"/>
                </a:lnTo>
                <a:lnTo>
                  <a:pt x="317" y="373"/>
                </a:lnTo>
                <a:close/>
                <a:moveTo>
                  <a:pt x="388" y="333"/>
                </a:moveTo>
                <a:lnTo>
                  <a:pt x="433" y="300"/>
                </a:lnTo>
                <a:lnTo>
                  <a:pt x="442" y="373"/>
                </a:lnTo>
                <a:lnTo>
                  <a:pt x="388" y="333"/>
                </a:lnTo>
                <a:close/>
                <a:moveTo>
                  <a:pt x="378" y="326"/>
                </a:moveTo>
                <a:lnTo>
                  <a:pt x="326" y="288"/>
                </a:lnTo>
                <a:lnTo>
                  <a:pt x="326" y="286"/>
                </a:lnTo>
                <a:lnTo>
                  <a:pt x="433" y="286"/>
                </a:lnTo>
                <a:lnTo>
                  <a:pt x="433" y="288"/>
                </a:lnTo>
                <a:lnTo>
                  <a:pt x="378" y="326"/>
                </a:lnTo>
                <a:close/>
                <a:moveTo>
                  <a:pt x="262" y="66"/>
                </a:moveTo>
                <a:lnTo>
                  <a:pt x="329" y="66"/>
                </a:lnTo>
                <a:lnTo>
                  <a:pt x="322" y="132"/>
                </a:lnTo>
                <a:lnTo>
                  <a:pt x="298" y="132"/>
                </a:lnTo>
                <a:lnTo>
                  <a:pt x="262" y="66"/>
                </a:lnTo>
                <a:close/>
                <a:moveTo>
                  <a:pt x="303" y="141"/>
                </a:moveTo>
                <a:lnTo>
                  <a:pt x="319" y="141"/>
                </a:lnTo>
                <a:lnTo>
                  <a:pt x="317" y="167"/>
                </a:lnTo>
                <a:lnTo>
                  <a:pt x="303" y="141"/>
                </a:lnTo>
                <a:close/>
                <a:moveTo>
                  <a:pt x="314" y="397"/>
                </a:moveTo>
                <a:lnTo>
                  <a:pt x="369" y="434"/>
                </a:lnTo>
                <a:lnTo>
                  <a:pt x="307" y="477"/>
                </a:lnTo>
                <a:lnTo>
                  <a:pt x="314" y="397"/>
                </a:lnTo>
                <a:close/>
                <a:moveTo>
                  <a:pt x="459" y="543"/>
                </a:moveTo>
                <a:lnTo>
                  <a:pt x="300" y="543"/>
                </a:lnTo>
                <a:lnTo>
                  <a:pt x="305" y="498"/>
                </a:lnTo>
                <a:lnTo>
                  <a:pt x="454" y="498"/>
                </a:lnTo>
                <a:lnTo>
                  <a:pt x="459" y="543"/>
                </a:lnTo>
                <a:close/>
                <a:moveTo>
                  <a:pt x="451" y="477"/>
                </a:moveTo>
                <a:lnTo>
                  <a:pt x="388" y="434"/>
                </a:lnTo>
                <a:lnTo>
                  <a:pt x="444" y="397"/>
                </a:lnTo>
                <a:lnTo>
                  <a:pt x="451" y="477"/>
                </a:lnTo>
                <a:close/>
                <a:moveTo>
                  <a:pt x="440" y="167"/>
                </a:moveTo>
                <a:lnTo>
                  <a:pt x="437" y="141"/>
                </a:lnTo>
                <a:lnTo>
                  <a:pt x="454" y="141"/>
                </a:lnTo>
                <a:lnTo>
                  <a:pt x="440" y="167"/>
                </a:lnTo>
                <a:close/>
                <a:moveTo>
                  <a:pt x="461" y="132"/>
                </a:moveTo>
                <a:lnTo>
                  <a:pt x="437" y="132"/>
                </a:lnTo>
                <a:lnTo>
                  <a:pt x="430" y="66"/>
                </a:lnTo>
                <a:lnTo>
                  <a:pt x="494" y="66"/>
                </a:lnTo>
                <a:lnTo>
                  <a:pt x="461" y="132"/>
                </a:lnTo>
                <a:close/>
              </a:path>
            </a:pathLst>
          </a:custGeom>
          <a:solidFill>
            <a:srgbClr val="44546A"/>
          </a:solidFill>
          <a:ln>
            <a:noFill/>
          </a:ln>
        </p:spPr>
        <p:txBody>
          <a:bodyPr vert="horz" wrap="square" lIns="91284" tIns="45642" rIns="91284" bIns="45642" numCol="1" anchor="t" anchorCtr="0" compatLnSpc="1">
            <a:prstTxWarp prst="textNoShape">
              <a:avLst/>
            </a:prstTxWarp>
            <a:noAutofit/>
          </a:bodyPr>
          <a:lstStyle/>
          <a:p>
            <a:pPr defTabSz="913030" fontAlgn="ctr">
              <a:defRPr/>
            </a:pPr>
            <a:endParaRPr lang="en-US" altLang="zh-CN" sz="1200" kern="0" dirty="0">
              <a:solidFill>
                <a:prstClr val="black"/>
              </a:solidFill>
              <a:latin typeface="+mj-lt"/>
              <a:ea typeface="Arial Unicode MS" panose="020B0604020202020204" pitchFamily="34" charset="-122"/>
              <a:cs typeface="Arial Unicode MS" panose="020B0604020202020204" pitchFamily="34" charset="-122"/>
              <a:sym typeface="FrutigerNext LT RegularCn" panose="020B0506040504020204" pitchFamily="34" charset="0"/>
            </a:endParaRPr>
          </a:p>
        </p:txBody>
      </p:sp>
      <p:sp>
        <p:nvSpPr>
          <p:cNvPr id="88" name="文本框 119">
            <a:extLst>
              <a:ext uri="{FF2B5EF4-FFF2-40B4-BE49-F238E27FC236}">
                <a16:creationId xmlns:a16="http://schemas.microsoft.com/office/drawing/2014/main" id="{0DDBB14D-B2A0-4F76-B07A-B432D82CE411}"/>
              </a:ext>
            </a:extLst>
          </p:cNvPr>
          <p:cNvSpPr txBox="1"/>
          <p:nvPr/>
        </p:nvSpPr>
        <p:spPr>
          <a:xfrm>
            <a:off x="5334988" y="3417847"/>
            <a:ext cx="1446914" cy="646024"/>
          </a:xfrm>
          <a:prstGeom prst="rect">
            <a:avLst/>
          </a:prstGeom>
          <a:noFill/>
          <a:ln w="12700" cap="flat">
            <a:noFill/>
            <a:miter lim="400000"/>
          </a:ln>
          <a:effectLst/>
          <a:sp3d/>
        </p:spPr>
        <p:txBody>
          <a:bodyPr rot="0" spcFirstLastPara="1" vertOverflow="overflow" horzOverflow="overflow" vert="horz" wrap="square" lIns="8284" tIns="8284" rIns="8284" bIns="8284" numCol="1" spcCol="38100" rtlCol="0" anchor="ctr">
            <a:noAutofit/>
          </a:bodyPr>
          <a:lstStyle/>
          <a:p>
            <a:pPr marL="0" marR="0" lvl="0" indent="0" algn="ctr" defTabSz="547873" eaLnBrk="1" fontAlgn="ctr"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D1D1A"/>
                </a:solidFill>
                <a:effectLst/>
                <a:uLnTx/>
                <a:uFillTx/>
                <a:latin typeface="+mj-lt"/>
              </a:rPr>
              <a:t>.</a:t>
            </a:r>
            <a:endParaRPr kumimoji="0" lang="en-US" altLang="zh-CN" sz="10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a:p>
            <a:pPr marL="0" marR="0" lvl="0" indent="0" algn="ctr" defTabSz="547873" eaLnBrk="1" fontAlgn="ctr"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D1D1A"/>
                </a:solidFill>
                <a:effectLst/>
                <a:uLnTx/>
                <a:uFillTx/>
                <a:latin typeface="+mj-lt"/>
              </a:rPr>
              <a:t>x 20</a:t>
            </a:r>
          </a:p>
          <a:p>
            <a:pPr marL="0" marR="0" lvl="0" indent="0" algn="ctr" defTabSz="547873" eaLnBrk="1" fontAlgn="ctr"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D1D1A"/>
                </a:solidFill>
                <a:effectLst/>
                <a:uLnTx/>
                <a:uFillTx/>
                <a:latin typeface="+mj-lt"/>
              </a:rPr>
              <a:t>.</a:t>
            </a:r>
            <a:endParaRPr kumimoji="0" lang="en-US" altLang="zh-CN" sz="10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a:p>
            <a:pPr marL="0" marR="0" lvl="0" indent="0" algn="ctr" defTabSz="547873" eaLnBrk="1" fontAlgn="ctr"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1D1D1A"/>
                </a:solidFill>
                <a:effectLst/>
                <a:uLnTx/>
                <a:uFillTx/>
                <a:latin typeface="+mj-lt"/>
              </a:rPr>
              <a:t>.</a:t>
            </a:r>
            <a:endParaRPr kumimoji="0" lang="en-US" altLang="zh-CN" sz="10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p:txBody>
      </p:sp>
      <p:cxnSp>
        <p:nvCxnSpPr>
          <p:cNvPr id="89" name="肘形连接符 56">
            <a:extLst>
              <a:ext uri="{FF2B5EF4-FFF2-40B4-BE49-F238E27FC236}">
                <a16:creationId xmlns:a16="http://schemas.microsoft.com/office/drawing/2014/main" id="{ECF60E6A-24F9-4CCA-8732-B7D529E34B08}"/>
              </a:ext>
            </a:extLst>
          </p:cNvPr>
          <p:cNvCxnSpPr/>
          <p:nvPr/>
        </p:nvCxnSpPr>
        <p:spPr>
          <a:xfrm rot="10800000" flipH="1" flipV="1">
            <a:off x="5383976" y="3084259"/>
            <a:ext cx="1872155" cy="1824811"/>
          </a:xfrm>
          <a:prstGeom prst="bentConnector4">
            <a:avLst>
              <a:gd name="adj1" fmla="val -20156"/>
              <a:gd name="adj2" fmla="val 94454"/>
            </a:avLst>
          </a:prstGeom>
          <a:noFill/>
          <a:ln w="12700" cap="flat" cmpd="sng" algn="ctr">
            <a:solidFill>
              <a:srgbClr val="5B9BD5"/>
            </a:solidFill>
            <a:prstDash val="dash"/>
            <a:miter lim="800000"/>
          </a:ln>
          <a:effectLst/>
        </p:spPr>
      </p:cxnSp>
      <p:pic>
        <p:nvPicPr>
          <p:cNvPr id="90" name="图片 89">
            <a:extLst>
              <a:ext uri="{FF2B5EF4-FFF2-40B4-BE49-F238E27FC236}">
                <a16:creationId xmlns:a16="http://schemas.microsoft.com/office/drawing/2014/main" id="{90C40BE9-1D61-4CCC-8AD4-451A06021C9D}"/>
              </a:ext>
            </a:extLst>
          </p:cNvPr>
          <p:cNvPicPr>
            <a:picLocks noChangeAspect="1"/>
          </p:cNvPicPr>
          <p:nvPr/>
        </p:nvPicPr>
        <p:blipFill>
          <a:blip r:embed="rId3"/>
          <a:stretch>
            <a:fillRect/>
          </a:stretch>
        </p:blipFill>
        <p:spPr>
          <a:xfrm>
            <a:off x="7009290" y="1860920"/>
            <a:ext cx="541779" cy="405572"/>
          </a:xfrm>
          <a:prstGeom prst="rect">
            <a:avLst/>
          </a:prstGeom>
        </p:spPr>
      </p:pic>
      <p:cxnSp>
        <p:nvCxnSpPr>
          <p:cNvPr id="91" name="肘形连接符 135">
            <a:extLst>
              <a:ext uri="{FF2B5EF4-FFF2-40B4-BE49-F238E27FC236}">
                <a16:creationId xmlns:a16="http://schemas.microsoft.com/office/drawing/2014/main" id="{0A6EA599-DA32-45B7-848A-CD2FC58C9543}"/>
              </a:ext>
            </a:extLst>
          </p:cNvPr>
          <p:cNvCxnSpPr/>
          <p:nvPr/>
        </p:nvCxnSpPr>
        <p:spPr>
          <a:xfrm rot="10800000">
            <a:off x="5003402" y="4173363"/>
            <a:ext cx="435999" cy="2199"/>
          </a:xfrm>
          <a:prstGeom prst="bentConnector3">
            <a:avLst>
              <a:gd name="adj1" fmla="val 99758"/>
            </a:avLst>
          </a:prstGeom>
          <a:noFill/>
          <a:ln w="12700" cap="flat" cmpd="sng" algn="ctr">
            <a:solidFill>
              <a:srgbClr val="5B9BD5"/>
            </a:solidFill>
            <a:prstDash val="dash"/>
            <a:miter lim="800000"/>
          </a:ln>
          <a:effectLst/>
        </p:spPr>
      </p:cxnSp>
      <p:grpSp>
        <p:nvGrpSpPr>
          <p:cNvPr id="92" name="组合 91">
            <a:extLst>
              <a:ext uri="{FF2B5EF4-FFF2-40B4-BE49-F238E27FC236}">
                <a16:creationId xmlns:a16="http://schemas.microsoft.com/office/drawing/2014/main" id="{3CFB1EAD-B314-41AD-A395-E148FEE23C81}"/>
              </a:ext>
            </a:extLst>
          </p:cNvPr>
          <p:cNvGrpSpPr/>
          <p:nvPr/>
        </p:nvGrpSpPr>
        <p:grpSpPr>
          <a:xfrm>
            <a:off x="5443457" y="1783213"/>
            <a:ext cx="863808" cy="563179"/>
            <a:chOff x="722826" y="1977528"/>
            <a:chExt cx="710931" cy="316173"/>
          </a:xfrm>
        </p:grpSpPr>
        <p:sp>
          <p:nvSpPr>
            <p:cNvPr id="93" name="Freeform 12">
              <a:extLst>
                <a:ext uri="{FF2B5EF4-FFF2-40B4-BE49-F238E27FC236}">
                  <a16:creationId xmlns:a16="http://schemas.microsoft.com/office/drawing/2014/main" id="{3DD08CC3-9097-4AD9-956A-948C7304FAD7}"/>
                </a:ext>
              </a:extLst>
            </p:cNvPr>
            <p:cNvSpPr>
              <a:spLocks noChangeAspect="1" noEditPoints="1"/>
            </p:cNvSpPr>
            <p:nvPr/>
          </p:nvSpPr>
          <p:spPr bwMode="auto">
            <a:xfrm>
              <a:off x="722826" y="1977528"/>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80" tIns="45690" rIns="91380" bIns="45690" numCol="1" anchor="t" anchorCtr="0" compatLnSpc="1">
              <a:prstTxWarp prst="textNoShape">
                <a:avLst/>
              </a:prstTxWarp>
              <a:noAutofit/>
            </a:bodyPr>
            <a:lstStyle/>
            <a:p>
              <a:pPr defTabSz="914011" fontAlgn="ctr">
                <a:defRPr/>
              </a:pPr>
              <a:endParaRPr lang="en-US" altLang="zh-CN" sz="1798" kern="0" dirty="0">
                <a:solidFill>
                  <a:srgbClr val="000000"/>
                </a:solidFill>
                <a:latin typeface="+mj-lt"/>
                <a:ea typeface="方正兰亭黑简体" panose="02000000000000000000" pitchFamily="2" charset="-122"/>
                <a:cs typeface="Huawei Sans" panose="020C0503030203020204" pitchFamily="34" charset="0"/>
                <a:sym typeface="FrutigerNext LT RegularCn" panose="020B0506040504020204" pitchFamily="34" charset="0"/>
              </a:endParaRPr>
            </a:p>
          </p:txBody>
        </p:sp>
        <p:sp>
          <p:nvSpPr>
            <p:cNvPr id="94" name="Freeform 12">
              <a:extLst>
                <a:ext uri="{FF2B5EF4-FFF2-40B4-BE49-F238E27FC236}">
                  <a16:creationId xmlns:a16="http://schemas.microsoft.com/office/drawing/2014/main" id="{349F80A5-3769-4C0E-9365-D317887B05F6}"/>
                </a:ext>
              </a:extLst>
            </p:cNvPr>
            <p:cNvSpPr>
              <a:spLocks noChangeAspect="1" noEditPoints="1"/>
            </p:cNvSpPr>
            <p:nvPr/>
          </p:nvSpPr>
          <p:spPr bwMode="auto">
            <a:xfrm>
              <a:off x="903487" y="1978759"/>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80" tIns="45690" rIns="91380" bIns="45690" numCol="1" anchor="t" anchorCtr="0" compatLnSpc="1">
              <a:prstTxWarp prst="textNoShape">
                <a:avLst/>
              </a:prstTxWarp>
              <a:noAutofit/>
            </a:bodyPr>
            <a:lstStyle/>
            <a:p>
              <a:pPr defTabSz="914011" fontAlgn="ctr">
                <a:defRPr/>
              </a:pPr>
              <a:endParaRPr lang="en-US" altLang="zh-CN" sz="1798" kern="0" dirty="0">
                <a:solidFill>
                  <a:srgbClr val="000000"/>
                </a:solidFill>
                <a:latin typeface="+mj-lt"/>
                <a:ea typeface="方正兰亭黑简体" panose="02000000000000000000" pitchFamily="2" charset="-122"/>
                <a:cs typeface="Huawei Sans" panose="020C0503030203020204" pitchFamily="34" charset="0"/>
                <a:sym typeface="FrutigerNext LT RegularCn" panose="020B0506040504020204" pitchFamily="34" charset="0"/>
              </a:endParaRPr>
            </a:p>
          </p:txBody>
        </p:sp>
        <p:sp>
          <p:nvSpPr>
            <p:cNvPr id="95" name="Freeform 12">
              <a:extLst>
                <a:ext uri="{FF2B5EF4-FFF2-40B4-BE49-F238E27FC236}">
                  <a16:creationId xmlns:a16="http://schemas.microsoft.com/office/drawing/2014/main" id="{CDAF9CF4-4F4D-41DA-A0CE-7FA1D1D68E82}"/>
                </a:ext>
              </a:extLst>
            </p:cNvPr>
            <p:cNvSpPr>
              <a:spLocks noChangeAspect="1" noEditPoints="1"/>
            </p:cNvSpPr>
            <p:nvPr/>
          </p:nvSpPr>
          <p:spPr bwMode="auto">
            <a:xfrm>
              <a:off x="1084713" y="1978759"/>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80" tIns="45690" rIns="91380" bIns="45690" numCol="1" anchor="t" anchorCtr="0" compatLnSpc="1">
              <a:prstTxWarp prst="textNoShape">
                <a:avLst/>
              </a:prstTxWarp>
              <a:noAutofit/>
            </a:bodyPr>
            <a:lstStyle/>
            <a:p>
              <a:pPr defTabSz="914011" fontAlgn="ctr">
                <a:defRPr/>
              </a:pPr>
              <a:endParaRPr lang="en-US" altLang="zh-CN" sz="1798" kern="0" dirty="0">
                <a:solidFill>
                  <a:srgbClr val="000000"/>
                </a:solidFill>
                <a:latin typeface="+mj-lt"/>
                <a:ea typeface="方正兰亭黑简体" panose="02000000000000000000" pitchFamily="2" charset="-122"/>
                <a:cs typeface="Huawei Sans" panose="020C0503030203020204" pitchFamily="34" charset="0"/>
                <a:sym typeface="FrutigerNext LT RegularCn" panose="020B0506040504020204" pitchFamily="34" charset="0"/>
              </a:endParaRPr>
            </a:p>
          </p:txBody>
        </p:sp>
        <p:sp>
          <p:nvSpPr>
            <p:cNvPr id="96" name="Freeform 12">
              <a:extLst>
                <a:ext uri="{FF2B5EF4-FFF2-40B4-BE49-F238E27FC236}">
                  <a16:creationId xmlns:a16="http://schemas.microsoft.com/office/drawing/2014/main" id="{032501A5-3AEA-463D-A667-56F7115AE1B0}"/>
                </a:ext>
              </a:extLst>
            </p:cNvPr>
            <p:cNvSpPr>
              <a:spLocks noChangeAspect="1" noEditPoints="1"/>
            </p:cNvSpPr>
            <p:nvPr/>
          </p:nvSpPr>
          <p:spPr bwMode="auto">
            <a:xfrm>
              <a:off x="1264936" y="1978759"/>
              <a:ext cx="168821" cy="314942"/>
            </a:xfrm>
            <a:custGeom>
              <a:avLst/>
              <a:gdLst>
                <a:gd name="T0" fmla="*/ 113 w 162"/>
                <a:gd name="T1" fmla="*/ 135 h 314"/>
                <a:gd name="T2" fmla="*/ 90 w 162"/>
                <a:gd name="T3" fmla="*/ 234 h 314"/>
                <a:gd name="T4" fmla="*/ 105 w 162"/>
                <a:gd name="T5" fmla="*/ 203 h 314"/>
                <a:gd name="T6" fmla="*/ 121 w 162"/>
                <a:gd name="T7" fmla="*/ 49 h 314"/>
                <a:gd name="T8" fmla="*/ 121 w 162"/>
                <a:gd name="T9" fmla="*/ 141 h 314"/>
                <a:gd name="T10" fmla="*/ 107 w 162"/>
                <a:gd name="T11" fmla="*/ 234 h 314"/>
                <a:gd name="T12" fmla="*/ 105 w 162"/>
                <a:gd name="T13" fmla="*/ 142 h 314"/>
                <a:gd name="T14" fmla="*/ 89 w 162"/>
                <a:gd name="T15" fmla="*/ 141 h 314"/>
                <a:gd name="T16" fmla="*/ 81 w 162"/>
                <a:gd name="T17" fmla="*/ 166 h 314"/>
                <a:gd name="T18" fmla="*/ 88 w 162"/>
                <a:gd name="T19" fmla="*/ 204 h 314"/>
                <a:gd name="T20" fmla="*/ 90 w 162"/>
                <a:gd name="T21" fmla="*/ 265 h 314"/>
                <a:gd name="T22" fmla="*/ 90 w 162"/>
                <a:gd name="T23" fmla="*/ 172 h 314"/>
                <a:gd name="T24" fmla="*/ 75 w 162"/>
                <a:gd name="T25" fmla="*/ 265 h 314"/>
                <a:gd name="T26" fmla="*/ 90 w 162"/>
                <a:gd name="T27" fmla="*/ 141 h 314"/>
                <a:gd name="T28" fmla="*/ 145 w 162"/>
                <a:gd name="T29" fmla="*/ 87 h 314"/>
                <a:gd name="T30" fmla="*/ 113 w 162"/>
                <a:gd name="T31" fmla="*/ 25 h 314"/>
                <a:gd name="T32" fmla="*/ 139 w 162"/>
                <a:gd name="T33" fmla="*/ 49 h 314"/>
                <a:gd name="T34" fmla="*/ 120 w 162"/>
                <a:gd name="T35" fmla="*/ 19 h 314"/>
                <a:gd name="T36" fmla="*/ 139 w 162"/>
                <a:gd name="T37" fmla="*/ 49 h 314"/>
                <a:gd name="T38" fmla="*/ 81 w 162"/>
                <a:gd name="T39" fmla="*/ 104 h 314"/>
                <a:gd name="T40" fmla="*/ 138 w 162"/>
                <a:gd name="T41" fmla="*/ 234 h 314"/>
                <a:gd name="T42" fmla="*/ 138 w 162"/>
                <a:gd name="T43" fmla="*/ 235 h 314"/>
                <a:gd name="T44" fmla="*/ 137 w 162"/>
                <a:gd name="T45" fmla="*/ 111 h 314"/>
                <a:gd name="T46" fmla="*/ 120 w 162"/>
                <a:gd name="T47" fmla="*/ 173 h 314"/>
                <a:gd name="T48" fmla="*/ 120 w 162"/>
                <a:gd name="T49" fmla="*/ 204 h 314"/>
                <a:gd name="T50" fmla="*/ 113 w 162"/>
                <a:gd name="T51" fmla="*/ 241 h 314"/>
                <a:gd name="T52" fmla="*/ 105 w 162"/>
                <a:gd name="T53" fmla="*/ 15 h 314"/>
                <a:gd name="T54" fmla="*/ 90 w 162"/>
                <a:gd name="T55" fmla="*/ 15 h 314"/>
                <a:gd name="T56" fmla="*/ 90 w 162"/>
                <a:gd name="T57" fmla="*/ 49 h 314"/>
                <a:gd name="T58" fmla="*/ 137 w 162"/>
                <a:gd name="T59" fmla="*/ 204 h 314"/>
                <a:gd name="T60" fmla="*/ 25 w 162"/>
                <a:gd name="T61" fmla="*/ 111 h 314"/>
                <a:gd name="T62" fmla="*/ 25 w 162"/>
                <a:gd name="T63" fmla="*/ 173 h 314"/>
                <a:gd name="T64" fmla="*/ 17 w 162"/>
                <a:gd name="T65" fmla="*/ 56 h 314"/>
                <a:gd name="T66" fmla="*/ 105 w 162"/>
                <a:gd name="T67" fmla="*/ 296 h 314"/>
                <a:gd name="T68" fmla="*/ 49 w 162"/>
                <a:gd name="T69" fmla="*/ 148 h 314"/>
                <a:gd name="T70" fmla="*/ 43 w 162"/>
                <a:gd name="T71" fmla="*/ 203 h 314"/>
                <a:gd name="T72" fmla="*/ 25 w 162"/>
                <a:gd name="T73" fmla="*/ 204 h 314"/>
                <a:gd name="T74" fmla="*/ 25 w 162"/>
                <a:gd name="T75" fmla="*/ 265 h 314"/>
                <a:gd name="T76" fmla="*/ 57 w 162"/>
                <a:gd name="T77" fmla="*/ 296 h 314"/>
                <a:gd name="T78" fmla="*/ 81 w 162"/>
                <a:gd name="T79" fmla="*/ 272 h 314"/>
                <a:gd name="T80" fmla="*/ 25 w 162"/>
                <a:gd name="T81" fmla="*/ 111 h 314"/>
                <a:gd name="T82" fmla="*/ 41 w 162"/>
                <a:gd name="T83" fmla="*/ 235 h 314"/>
                <a:gd name="T84" fmla="*/ 9 w 162"/>
                <a:gd name="T85" fmla="*/ 10 h 314"/>
                <a:gd name="T86" fmla="*/ 24 w 162"/>
                <a:gd name="T87" fmla="*/ 173 h 314"/>
                <a:gd name="T88" fmla="*/ 25 w 162"/>
                <a:gd name="T89" fmla="*/ 172 h 314"/>
                <a:gd name="T90" fmla="*/ 43 w 162"/>
                <a:gd name="T91" fmla="*/ 296 h 314"/>
                <a:gd name="T92" fmla="*/ 24 w 162"/>
                <a:gd name="T93" fmla="*/ 265 h 314"/>
                <a:gd name="T94" fmla="*/ 49 w 162"/>
                <a:gd name="T95" fmla="*/ 210 h 314"/>
                <a:gd name="T96" fmla="*/ 58 w 162"/>
                <a:gd name="T97" fmla="*/ 19 h 314"/>
                <a:gd name="T98" fmla="*/ 25 w 162"/>
                <a:gd name="T99" fmla="*/ 19 h 314"/>
                <a:gd name="T100" fmla="*/ 41 w 162"/>
                <a:gd name="T101" fmla="*/ 19 h 314"/>
                <a:gd name="T102" fmla="*/ 25 w 162"/>
                <a:gd name="T103" fmla="*/ 19 h 314"/>
                <a:gd name="T104" fmla="*/ 81 w 162"/>
                <a:gd name="T105" fmla="*/ 272 h 314"/>
                <a:gd name="T106" fmla="*/ 122 w 162"/>
                <a:gd name="T107" fmla="*/ 265 h 314"/>
                <a:gd name="T108" fmla="*/ 145 w 162"/>
                <a:gd name="T109" fmla="*/ 272 h 314"/>
                <a:gd name="T110" fmla="*/ 121 w 162"/>
                <a:gd name="T111" fmla="*/ 296 h 314"/>
                <a:gd name="T112" fmla="*/ 58 w 162"/>
                <a:gd name="T113" fmla="*/ 204 h 314"/>
                <a:gd name="T114" fmla="*/ 56 w 162"/>
                <a:gd name="T115" fmla="*/ 142 h 314"/>
                <a:gd name="T116" fmla="*/ 57 w 162"/>
                <a:gd name="T117" fmla="*/ 173 h 314"/>
                <a:gd name="T118" fmla="*/ 57 w 162"/>
                <a:gd name="T119" fmla="*/ 235 h 314"/>
                <a:gd name="T120" fmla="*/ 49 w 162"/>
                <a:gd name="T121" fmla="*/ 210 h 314"/>
                <a:gd name="T122" fmla="*/ 58 w 162"/>
                <a:gd name="T123" fmla="*/ 172 h 314"/>
                <a:gd name="T124" fmla="*/ 73 w 162"/>
                <a:gd name="T125" fmla="*/ 4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314">
                  <a:moveTo>
                    <a:pt x="107" y="80"/>
                  </a:moveTo>
                  <a:cubicBezTo>
                    <a:pt x="105" y="80"/>
                    <a:pt x="105" y="80"/>
                    <a:pt x="105" y="80"/>
                  </a:cubicBezTo>
                  <a:cubicBezTo>
                    <a:pt x="105" y="111"/>
                    <a:pt x="105" y="111"/>
                    <a:pt x="105" y="111"/>
                  </a:cubicBezTo>
                  <a:cubicBezTo>
                    <a:pt x="107" y="111"/>
                    <a:pt x="107" y="111"/>
                    <a:pt x="107" y="111"/>
                  </a:cubicBezTo>
                  <a:cubicBezTo>
                    <a:pt x="113" y="104"/>
                    <a:pt x="113" y="104"/>
                    <a:pt x="113" y="104"/>
                  </a:cubicBezTo>
                  <a:cubicBezTo>
                    <a:pt x="113" y="87"/>
                    <a:pt x="113" y="87"/>
                    <a:pt x="113" y="87"/>
                  </a:cubicBezTo>
                  <a:lnTo>
                    <a:pt x="107" y="80"/>
                  </a:lnTo>
                  <a:close/>
                  <a:moveTo>
                    <a:pt x="107" y="111"/>
                  </a:moveTo>
                  <a:cubicBezTo>
                    <a:pt x="105" y="111"/>
                    <a:pt x="105" y="111"/>
                    <a:pt x="105" y="111"/>
                  </a:cubicBezTo>
                  <a:cubicBezTo>
                    <a:pt x="105" y="141"/>
                    <a:pt x="105" y="141"/>
                    <a:pt x="105" y="141"/>
                  </a:cubicBezTo>
                  <a:cubicBezTo>
                    <a:pt x="107" y="141"/>
                    <a:pt x="107" y="141"/>
                    <a:pt x="107" y="141"/>
                  </a:cubicBezTo>
                  <a:cubicBezTo>
                    <a:pt x="113" y="135"/>
                    <a:pt x="113" y="135"/>
                    <a:pt x="113" y="135"/>
                  </a:cubicBezTo>
                  <a:cubicBezTo>
                    <a:pt x="113" y="117"/>
                    <a:pt x="113" y="117"/>
                    <a:pt x="113" y="117"/>
                  </a:cubicBezTo>
                  <a:lnTo>
                    <a:pt x="107" y="111"/>
                  </a:lnTo>
                  <a:close/>
                  <a:moveTo>
                    <a:pt x="73" y="173"/>
                  </a:moveTo>
                  <a:cubicBezTo>
                    <a:pt x="73" y="203"/>
                    <a:pt x="73" y="203"/>
                    <a:pt x="73" y="203"/>
                  </a:cubicBezTo>
                  <a:cubicBezTo>
                    <a:pt x="75" y="203"/>
                    <a:pt x="75" y="203"/>
                    <a:pt x="75" y="203"/>
                  </a:cubicBezTo>
                  <a:cubicBezTo>
                    <a:pt x="81" y="197"/>
                    <a:pt x="81" y="197"/>
                    <a:pt x="81" y="197"/>
                  </a:cubicBezTo>
                  <a:cubicBezTo>
                    <a:pt x="81" y="179"/>
                    <a:pt x="81" y="179"/>
                    <a:pt x="81" y="179"/>
                  </a:cubicBezTo>
                  <a:cubicBezTo>
                    <a:pt x="75" y="173"/>
                    <a:pt x="75" y="173"/>
                    <a:pt x="75" y="173"/>
                  </a:cubicBezTo>
                  <a:lnTo>
                    <a:pt x="73" y="173"/>
                  </a:lnTo>
                  <a:close/>
                  <a:moveTo>
                    <a:pt x="105" y="204"/>
                  </a:moveTo>
                  <a:cubicBezTo>
                    <a:pt x="90" y="204"/>
                    <a:pt x="90" y="204"/>
                    <a:pt x="90" y="204"/>
                  </a:cubicBezTo>
                  <a:cubicBezTo>
                    <a:pt x="90" y="234"/>
                    <a:pt x="90" y="234"/>
                    <a:pt x="90" y="234"/>
                  </a:cubicBezTo>
                  <a:cubicBezTo>
                    <a:pt x="105" y="234"/>
                    <a:pt x="105" y="234"/>
                    <a:pt x="105" y="234"/>
                  </a:cubicBezTo>
                  <a:lnTo>
                    <a:pt x="105" y="204"/>
                  </a:lnTo>
                  <a:close/>
                  <a:moveTo>
                    <a:pt x="107" y="49"/>
                  </a:moveTo>
                  <a:cubicBezTo>
                    <a:pt x="105" y="49"/>
                    <a:pt x="105" y="49"/>
                    <a:pt x="105" y="49"/>
                  </a:cubicBezTo>
                  <a:cubicBezTo>
                    <a:pt x="105" y="80"/>
                    <a:pt x="105" y="80"/>
                    <a:pt x="105" y="80"/>
                  </a:cubicBezTo>
                  <a:cubicBezTo>
                    <a:pt x="107" y="80"/>
                    <a:pt x="107" y="80"/>
                    <a:pt x="107" y="80"/>
                  </a:cubicBezTo>
                  <a:cubicBezTo>
                    <a:pt x="113" y="73"/>
                    <a:pt x="113" y="73"/>
                    <a:pt x="113" y="73"/>
                  </a:cubicBezTo>
                  <a:cubicBezTo>
                    <a:pt x="113" y="56"/>
                    <a:pt x="113" y="56"/>
                    <a:pt x="113" y="56"/>
                  </a:cubicBezTo>
                  <a:lnTo>
                    <a:pt x="107" y="49"/>
                  </a:lnTo>
                  <a:close/>
                  <a:moveTo>
                    <a:pt x="107" y="173"/>
                  </a:moveTo>
                  <a:cubicBezTo>
                    <a:pt x="105" y="173"/>
                    <a:pt x="105" y="173"/>
                    <a:pt x="105" y="173"/>
                  </a:cubicBezTo>
                  <a:cubicBezTo>
                    <a:pt x="105" y="203"/>
                    <a:pt x="105" y="203"/>
                    <a:pt x="105" y="203"/>
                  </a:cubicBezTo>
                  <a:cubicBezTo>
                    <a:pt x="107" y="203"/>
                    <a:pt x="107" y="203"/>
                    <a:pt x="107" y="203"/>
                  </a:cubicBezTo>
                  <a:cubicBezTo>
                    <a:pt x="113" y="197"/>
                    <a:pt x="113" y="197"/>
                    <a:pt x="113" y="197"/>
                  </a:cubicBezTo>
                  <a:cubicBezTo>
                    <a:pt x="113" y="179"/>
                    <a:pt x="113" y="179"/>
                    <a:pt x="113" y="179"/>
                  </a:cubicBezTo>
                  <a:lnTo>
                    <a:pt x="107" y="173"/>
                  </a:lnTo>
                  <a:close/>
                  <a:moveTo>
                    <a:pt x="121" y="80"/>
                  </a:moveTo>
                  <a:cubicBezTo>
                    <a:pt x="120" y="80"/>
                    <a:pt x="120" y="80"/>
                    <a:pt x="120" y="80"/>
                  </a:cubicBezTo>
                  <a:cubicBezTo>
                    <a:pt x="113" y="87"/>
                    <a:pt x="113" y="87"/>
                    <a:pt x="113" y="87"/>
                  </a:cubicBezTo>
                  <a:cubicBezTo>
                    <a:pt x="113" y="104"/>
                    <a:pt x="113" y="104"/>
                    <a:pt x="113" y="104"/>
                  </a:cubicBezTo>
                  <a:cubicBezTo>
                    <a:pt x="120" y="111"/>
                    <a:pt x="120" y="111"/>
                    <a:pt x="120" y="111"/>
                  </a:cubicBezTo>
                  <a:cubicBezTo>
                    <a:pt x="121" y="111"/>
                    <a:pt x="121" y="111"/>
                    <a:pt x="121" y="111"/>
                  </a:cubicBezTo>
                  <a:lnTo>
                    <a:pt x="121" y="80"/>
                  </a:lnTo>
                  <a:close/>
                  <a:moveTo>
                    <a:pt x="121" y="49"/>
                  </a:moveTo>
                  <a:cubicBezTo>
                    <a:pt x="120" y="49"/>
                    <a:pt x="120" y="49"/>
                    <a:pt x="120" y="49"/>
                  </a:cubicBezTo>
                  <a:cubicBezTo>
                    <a:pt x="113" y="56"/>
                    <a:pt x="113" y="56"/>
                    <a:pt x="113" y="56"/>
                  </a:cubicBezTo>
                  <a:cubicBezTo>
                    <a:pt x="113" y="73"/>
                    <a:pt x="113" y="73"/>
                    <a:pt x="113" y="73"/>
                  </a:cubicBezTo>
                  <a:cubicBezTo>
                    <a:pt x="120" y="80"/>
                    <a:pt x="120" y="80"/>
                    <a:pt x="120" y="80"/>
                  </a:cubicBezTo>
                  <a:cubicBezTo>
                    <a:pt x="121" y="80"/>
                    <a:pt x="121" y="80"/>
                    <a:pt x="121" y="80"/>
                  </a:cubicBezTo>
                  <a:lnTo>
                    <a:pt x="121" y="49"/>
                  </a:lnTo>
                  <a:close/>
                  <a:moveTo>
                    <a:pt x="121" y="111"/>
                  </a:moveTo>
                  <a:cubicBezTo>
                    <a:pt x="120" y="111"/>
                    <a:pt x="120" y="111"/>
                    <a:pt x="120" y="111"/>
                  </a:cubicBezTo>
                  <a:cubicBezTo>
                    <a:pt x="113" y="117"/>
                    <a:pt x="113" y="117"/>
                    <a:pt x="113" y="117"/>
                  </a:cubicBezTo>
                  <a:cubicBezTo>
                    <a:pt x="113" y="135"/>
                    <a:pt x="113" y="135"/>
                    <a:pt x="113" y="135"/>
                  </a:cubicBezTo>
                  <a:cubicBezTo>
                    <a:pt x="120" y="141"/>
                    <a:pt x="120" y="141"/>
                    <a:pt x="120" y="141"/>
                  </a:cubicBezTo>
                  <a:cubicBezTo>
                    <a:pt x="121" y="141"/>
                    <a:pt x="121" y="141"/>
                    <a:pt x="121" y="141"/>
                  </a:cubicBezTo>
                  <a:lnTo>
                    <a:pt x="121" y="111"/>
                  </a:lnTo>
                  <a:close/>
                  <a:moveTo>
                    <a:pt x="121" y="142"/>
                  </a:moveTo>
                  <a:cubicBezTo>
                    <a:pt x="120" y="142"/>
                    <a:pt x="120" y="142"/>
                    <a:pt x="120" y="142"/>
                  </a:cubicBezTo>
                  <a:cubicBezTo>
                    <a:pt x="113" y="148"/>
                    <a:pt x="113" y="148"/>
                    <a:pt x="113" y="148"/>
                  </a:cubicBezTo>
                  <a:cubicBezTo>
                    <a:pt x="113" y="166"/>
                    <a:pt x="113" y="166"/>
                    <a:pt x="113" y="166"/>
                  </a:cubicBezTo>
                  <a:cubicBezTo>
                    <a:pt x="120" y="172"/>
                    <a:pt x="120" y="172"/>
                    <a:pt x="120" y="172"/>
                  </a:cubicBezTo>
                  <a:cubicBezTo>
                    <a:pt x="121" y="172"/>
                    <a:pt x="121" y="172"/>
                    <a:pt x="121" y="172"/>
                  </a:cubicBezTo>
                  <a:lnTo>
                    <a:pt x="121" y="142"/>
                  </a:lnTo>
                  <a:close/>
                  <a:moveTo>
                    <a:pt x="107" y="204"/>
                  </a:moveTo>
                  <a:cubicBezTo>
                    <a:pt x="105" y="204"/>
                    <a:pt x="105" y="204"/>
                    <a:pt x="105" y="204"/>
                  </a:cubicBezTo>
                  <a:cubicBezTo>
                    <a:pt x="105" y="234"/>
                    <a:pt x="105" y="234"/>
                    <a:pt x="105" y="234"/>
                  </a:cubicBezTo>
                  <a:cubicBezTo>
                    <a:pt x="107" y="234"/>
                    <a:pt x="107" y="234"/>
                    <a:pt x="107" y="234"/>
                  </a:cubicBezTo>
                  <a:cubicBezTo>
                    <a:pt x="113" y="228"/>
                    <a:pt x="113" y="228"/>
                    <a:pt x="113" y="228"/>
                  </a:cubicBezTo>
                  <a:cubicBezTo>
                    <a:pt x="113" y="210"/>
                    <a:pt x="113" y="210"/>
                    <a:pt x="113" y="210"/>
                  </a:cubicBezTo>
                  <a:lnTo>
                    <a:pt x="107" y="204"/>
                  </a:lnTo>
                  <a:close/>
                  <a:moveTo>
                    <a:pt x="105" y="235"/>
                  </a:moveTo>
                  <a:cubicBezTo>
                    <a:pt x="105" y="265"/>
                    <a:pt x="105" y="265"/>
                    <a:pt x="105" y="265"/>
                  </a:cubicBezTo>
                  <a:cubicBezTo>
                    <a:pt x="107" y="265"/>
                    <a:pt x="107" y="265"/>
                    <a:pt x="107" y="265"/>
                  </a:cubicBezTo>
                  <a:cubicBezTo>
                    <a:pt x="113" y="258"/>
                    <a:pt x="113" y="258"/>
                    <a:pt x="113" y="258"/>
                  </a:cubicBezTo>
                  <a:cubicBezTo>
                    <a:pt x="113" y="241"/>
                    <a:pt x="113" y="241"/>
                    <a:pt x="113" y="241"/>
                  </a:cubicBezTo>
                  <a:cubicBezTo>
                    <a:pt x="107" y="235"/>
                    <a:pt x="107" y="235"/>
                    <a:pt x="107" y="235"/>
                  </a:cubicBezTo>
                  <a:lnTo>
                    <a:pt x="105" y="235"/>
                  </a:lnTo>
                  <a:close/>
                  <a:moveTo>
                    <a:pt x="107" y="142"/>
                  </a:moveTo>
                  <a:cubicBezTo>
                    <a:pt x="105" y="142"/>
                    <a:pt x="105" y="142"/>
                    <a:pt x="105" y="142"/>
                  </a:cubicBezTo>
                  <a:cubicBezTo>
                    <a:pt x="105" y="172"/>
                    <a:pt x="105" y="172"/>
                    <a:pt x="105" y="172"/>
                  </a:cubicBezTo>
                  <a:cubicBezTo>
                    <a:pt x="107" y="172"/>
                    <a:pt x="107" y="172"/>
                    <a:pt x="107" y="172"/>
                  </a:cubicBezTo>
                  <a:cubicBezTo>
                    <a:pt x="113" y="166"/>
                    <a:pt x="113" y="166"/>
                    <a:pt x="113" y="166"/>
                  </a:cubicBezTo>
                  <a:cubicBezTo>
                    <a:pt x="113" y="148"/>
                    <a:pt x="113" y="148"/>
                    <a:pt x="113" y="148"/>
                  </a:cubicBezTo>
                  <a:lnTo>
                    <a:pt x="107" y="142"/>
                  </a:lnTo>
                  <a:close/>
                  <a:moveTo>
                    <a:pt x="89" y="141"/>
                  </a:moveTo>
                  <a:cubicBezTo>
                    <a:pt x="89" y="111"/>
                    <a:pt x="89" y="111"/>
                    <a:pt x="89" y="111"/>
                  </a:cubicBezTo>
                  <a:cubicBezTo>
                    <a:pt x="88" y="111"/>
                    <a:pt x="88" y="111"/>
                    <a:pt x="88" y="111"/>
                  </a:cubicBezTo>
                  <a:cubicBezTo>
                    <a:pt x="81" y="117"/>
                    <a:pt x="81" y="117"/>
                    <a:pt x="81" y="117"/>
                  </a:cubicBezTo>
                  <a:cubicBezTo>
                    <a:pt x="81" y="135"/>
                    <a:pt x="81" y="135"/>
                    <a:pt x="81" y="135"/>
                  </a:cubicBezTo>
                  <a:cubicBezTo>
                    <a:pt x="88" y="141"/>
                    <a:pt x="88" y="141"/>
                    <a:pt x="88" y="141"/>
                  </a:cubicBezTo>
                  <a:lnTo>
                    <a:pt x="89" y="141"/>
                  </a:lnTo>
                  <a:close/>
                  <a:moveTo>
                    <a:pt x="89" y="111"/>
                  </a:moveTo>
                  <a:cubicBezTo>
                    <a:pt x="89" y="80"/>
                    <a:pt x="89" y="80"/>
                    <a:pt x="89" y="80"/>
                  </a:cubicBezTo>
                  <a:cubicBezTo>
                    <a:pt x="88" y="80"/>
                    <a:pt x="88" y="80"/>
                    <a:pt x="88" y="80"/>
                  </a:cubicBezTo>
                  <a:cubicBezTo>
                    <a:pt x="81" y="87"/>
                    <a:pt x="81" y="87"/>
                    <a:pt x="81" y="87"/>
                  </a:cubicBezTo>
                  <a:cubicBezTo>
                    <a:pt x="81" y="104"/>
                    <a:pt x="81" y="104"/>
                    <a:pt x="81" y="104"/>
                  </a:cubicBezTo>
                  <a:cubicBezTo>
                    <a:pt x="88" y="111"/>
                    <a:pt x="88" y="111"/>
                    <a:pt x="88" y="111"/>
                  </a:cubicBezTo>
                  <a:lnTo>
                    <a:pt x="89" y="111"/>
                  </a:lnTo>
                  <a:close/>
                  <a:moveTo>
                    <a:pt x="89" y="172"/>
                  </a:moveTo>
                  <a:cubicBezTo>
                    <a:pt x="89" y="142"/>
                    <a:pt x="89" y="142"/>
                    <a:pt x="89" y="142"/>
                  </a:cubicBezTo>
                  <a:cubicBezTo>
                    <a:pt x="88" y="142"/>
                    <a:pt x="88" y="142"/>
                    <a:pt x="88" y="142"/>
                  </a:cubicBezTo>
                  <a:cubicBezTo>
                    <a:pt x="81" y="148"/>
                    <a:pt x="81" y="148"/>
                    <a:pt x="81" y="148"/>
                  </a:cubicBezTo>
                  <a:cubicBezTo>
                    <a:pt x="81" y="166"/>
                    <a:pt x="81" y="166"/>
                    <a:pt x="81" y="166"/>
                  </a:cubicBezTo>
                  <a:cubicBezTo>
                    <a:pt x="88" y="172"/>
                    <a:pt x="88" y="172"/>
                    <a:pt x="88" y="172"/>
                  </a:cubicBezTo>
                  <a:lnTo>
                    <a:pt x="89" y="172"/>
                  </a:lnTo>
                  <a:close/>
                  <a:moveTo>
                    <a:pt x="73" y="204"/>
                  </a:moveTo>
                  <a:cubicBezTo>
                    <a:pt x="73" y="234"/>
                    <a:pt x="73" y="234"/>
                    <a:pt x="73" y="234"/>
                  </a:cubicBezTo>
                  <a:cubicBezTo>
                    <a:pt x="75" y="234"/>
                    <a:pt x="75" y="234"/>
                    <a:pt x="75" y="234"/>
                  </a:cubicBezTo>
                  <a:cubicBezTo>
                    <a:pt x="81" y="228"/>
                    <a:pt x="81" y="228"/>
                    <a:pt x="81" y="228"/>
                  </a:cubicBezTo>
                  <a:cubicBezTo>
                    <a:pt x="81" y="210"/>
                    <a:pt x="81" y="210"/>
                    <a:pt x="81" y="210"/>
                  </a:cubicBezTo>
                  <a:cubicBezTo>
                    <a:pt x="75" y="204"/>
                    <a:pt x="75" y="204"/>
                    <a:pt x="75" y="204"/>
                  </a:cubicBezTo>
                  <a:lnTo>
                    <a:pt x="73" y="204"/>
                  </a:lnTo>
                  <a:close/>
                  <a:moveTo>
                    <a:pt x="89" y="234"/>
                  </a:moveTo>
                  <a:cubicBezTo>
                    <a:pt x="89" y="204"/>
                    <a:pt x="89" y="204"/>
                    <a:pt x="89" y="204"/>
                  </a:cubicBezTo>
                  <a:cubicBezTo>
                    <a:pt x="88" y="204"/>
                    <a:pt x="88" y="204"/>
                    <a:pt x="88" y="204"/>
                  </a:cubicBezTo>
                  <a:cubicBezTo>
                    <a:pt x="81" y="210"/>
                    <a:pt x="81" y="210"/>
                    <a:pt x="81" y="210"/>
                  </a:cubicBezTo>
                  <a:cubicBezTo>
                    <a:pt x="81" y="228"/>
                    <a:pt x="81" y="228"/>
                    <a:pt x="81" y="228"/>
                  </a:cubicBezTo>
                  <a:cubicBezTo>
                    <a:pt x="88" y="234"/>
                    <a:pt x="88" y="234"/>
                    <a:pt x="88" y="234"/>
                  </a:cubicBezTo>
                  <a:lnTo>
                    <a:pt x="89" y="234"/>
                  </a:lnTo>
                  <a:close/>
                  <a:moveTo>
                    <a:pt x="89" y="203"/>
                  </a:moveTo>
                  <a:cubicBezTo>
                    <a:pt x="89" y="173"/>
                    <a:pt x="89" y="173"/>
                    <a:pt x="89" y="173"/>
                  </a:cubicBezTo>
                  <a:cubicBezTo>
                    <a:pt x="88" y="173"/>
                    <a:pt x="88" y="173"/>
                    <a:pt x="88" y="173"/>
                  </a:cubicBezTo>
                  <a:cubicBezTo>
                    <a:pt x="81" y="179"/>
                    <a:pt x="81" y="179"/>
                    <a:pt x="81" y="179"/>
                  </a:cubicBezTo>
                  <a:cubicBezTo>
                    <a:pt x="81" y="197"/>
                    <a:pt x="81" y="197"/>
                    <a:pt x="81" y="197"/>
                  </a:cubicBezTo>
                  <a:cubicBezTo>
                    <a:pt x="88" y="203"/>
                    <a:pt x="88" y="203"/>
                    <a:pt x="88" y="203"/>
                  </a:cubicBezTo>
                  <a:lnTo>
                    <a:pt x="89" y="203"/>
                  </a:lnTo>
                  <a:close/>
                  <a:moveTo>
                    <a:pt x="90" y="265"/>
                  </a:moveTo>
                  <a:cubicBezTo>
                    <a:pt x="105" y="265"/>
                    <a:pt x="105" y="265"/>
                    <a:pt x="105" y="265"/>
                  </a:cubicBezTo>
                  <a:cubicBezTo>
                    <a:pt x="105" y="235"/>
                    <a:pt x="105" y="235"/>
                    <a:pt x="105" y="235"/>
                  </a:cubicBezTo>
                  <a:cubicBezTo>
                    <a:pt x="90" y="235"/>
                    <a:pt x="90" y="235"/>
                    <a:pt x="90" y="235"/>
                  </a:cubicBezTo>
                  <a:lnTo>
                    <a:pt x="90" y="265"/>
                  </a:lnTo>
                  <a:close/>
                  <a:moveTo>
                    <a:pt x="105" y="173"/>
                  </a:moveTo>
                  <a:cubicBezTo>
                    <a:pt x="90" y="173"/>
                    <a:pt x="90" y="173"/>
                    <a:pt x="90" y="173"/>
                  </a:cubicBezTo>
                  <a:cubicBezTo>
                    <a:pt x="90" y="203"/>
                    <a:pt x="90" y="203"/>
                    <a:pt x="90" y="203"/>
                  </a:cubicBezTo>
                  <a:cubicBezTo>
                    <a:pt x="105" y="203"/>
                    <a:pt x="105" y="203"/>
                    <a:pt x="105" y="203"/>
                  </a:cubicBezTo>
                  <a:lnTo>
                    <a:pt x="105" y="173"/>
                  </a:lnTo>
                  <a:close/>
                  <a:moveTo>
                    <a:pt x="105" y="142"/>
                  </a:moveTo>
                  <a:cubicBezTo>
                    <a:pt x="90" y="142"/>
                    <a:pt x="90" y="142"/>
                    <a:pt x="90" y="142"/>
                  </a:cubicBezTo>
                  <a:cubicBezTo>
                    <a:pt x="90" y="172"/>
                    <a:pt x="90" y="172"/>
                    <a:pt x="90" y="172"/>
                  </a:cubicBezTo>
                  <a:cubicBezTo>
                    <a:pt x="105" y="172"/>
                    <a:pt x="105" y="172"/>
                    <a:pt x="105" y="172"/>
                  </a:cubicBezTo>
                  <a:lnTo>
                    <a:pt x="105" y="142"/>
                  </a:lnTo>
                  <a:close/>
                  <a:moveTo>
                    <a:pt x="89" y="80"/>
                  </a:moveTo>
                  <a:cubicBezTo>
                    <a:pt x="89" y="49"/>
                    <a:pt x="89" y="49"/>
                    <a:pt x="89" y="49"/>
                  </a:cubicBezTo>
                  <a:cubicBezTo>
                    <a:pt x="88" y="49"/>
                    <a:pt x="88" y="49"/>
                    <a:pt x="88" y="49"/>
                  </a:cubicBezTo>
                  <a:cubicBezTo>
                    <a:pt x="81" y="56"/>
                    <a:pt x="81" y="56"/>
                    <a:pt x="81" y="56"/>
                  </a:cubicBezTo>
                  <a:cubicBezTo>
                    <a:pt x="81" y="73"/>
                    <a:pt x="81" y="73"/>
                    <a:pt x="81" y="73"/>
                  </a:cubicBezTo>
                  <a:cubicBezTo>
                    <a:pt x="88" y="80"/>
                    <a:pt x="88" y="80"/>
                    <a:pt x="88" y="80"/>
                  </a:cubicBezTo>
                  <a:lnTo>
                    <a:pt x="89" y="80"/>
                  </a:lnTo>
                  <a:close/>
                  <a:moveTo>
                    <a:pt x="73" y="235"/>
                  </a:moveTo>
                  <a:cubicBezTo>
                    <a:pt x="73" y="265"/>
                    <a:pt x="73" y="265"/>
                    <a:pt x="73" y="265"/>
                  </a:cubicBezTo>
                  <a:cubicBezTo>
                    <a:pt x="75" y="265"/>
                    <a:pt x="75" y="265"/>
                    <a:pt x="75" y="265"/>
                  </a:cubicBezTo>
                  <a:cubicBezTo>
                    <a:pt x="81" y="258"/>
                    <a:pt x="81" y="258"/>
                    <a:pt x="81" y="258"/>
                  </a:cubicBezTo>
                  <a:cubicBezTo>
                    <a:pt x="81" y="241"/>
                    <a:pt x="81" y="241"/>
                    <a:pt x="81" y="241"/>
                  </a:cubicBezTo>
                  <a:cubicBezTo>
                    <a:pt x="75" y="235"/>
                    <a:pt x="75" y="235"/>
                    <a:pt x="75" y="235"/>
                  </a:cubicBezTo>
                  <a:lnTo>
                    <a:pt x="73" y="235"/>
                  </a:lnTo>
                  <a:close/>
                  <a:moveTo>
                    <a:pt x="105" y="80"/>
                  </a:moveTo>
                  <a:cubicBezTo>
                    <a:pt x="90" y="80"/>
                    <a:pt x="90" y="80"/>
                    <a:pt x="90" y="80"/>
                  </a:cubicBezTo>
                  <a:cubicBezTo>
                    <a:pt x="90" y="111"/>
                    <a:pt x="90" y="111"/>
                    <a:pt x="90" y="111"/>
                  </a:cubicBezTo>
                  <a:cubicBezTo>
                    <a:pt x="105" y="111"/>
                    <a:pt x="105" y="111"/>
                    <a:pt x="105" y="111"/>
                  </a:cubicBezTo>
                  <a:lnTo>
                    <a:pt x="105" y="80"/>
                  </a:lnTo>
                  <a:close/>
                  <a:moveTo>
                    <a:pt x="105" y="111"/>
                  </a:moveTo>
                  <a:cubicBezTo>
                    <a:pt x="90" y="111"/>
                    <a:pt x="90" y="111"/>
                    <a:pt x="90" y="111"/>
                  </a:cubicBezTo>
                  <a:cubicBezTo>
                    <a:pt x="90" y="141"/>
                    <a:pt x="90" y="141"/>
                    <a:pt x="90" y="141"/>
                  </a:cubicBezTo>
                  <a:cubicBezTo>
                    <a:pt x="105" y="141"/>
                    <a:pt x="105" y="141"/>
                    <a:pt x="105" y="141"/>
                  </a:cubicBezTo>
                  <a:lnTo>
                    <a:pt x="105" y="111"/>
                  </a:lnTo>
                  <a:close/>
                  <a:moveTo>
                    <a:pt x="122" y="265"/>
                  </a:moveTo>
                  <a:cubicBezTo>
                    <a:pt x="137" y="265"/>
                    <a:pt x="137" y="265"/>
                    <a:pt x="137" y="265"/>
                  </a:cubicBezTo>
                  <a:cubicBezTo>
                    <a:pt x="137" y="235"/>
                    <a:pt x="137" y="235"/>
                    <a:pt x="137" y="235"/>
                  </a:cubicBezTo>
                  <a:cubicBezTo>
                    <a:pt x="122" y="235"/>
                    <a:pt x="122" y="235"/>
                    <a:pt x="122" y="235"/>
                  </a:cubicBezTo>
                  <a:lnTo>
                    <a:pt x="122" y="265"/>
                  </a:lnTo>
                  <a:close/>
                  <a:moveTo>
                    <a:pt x="138" y="80"/>
                  </a:moveTo>
                  <a:cubicBezTo>
                    <a:pt x="138" y="111"/>
                    <a:pt x="138" y="111"/>
                    <a:pt x="138" y="111"/>
                  </a:cubicBezTo>
                  <a:cubicBezTo>
                    <a:pt x="139" y="111"/>
                    <a:pt x="139" y="111"/>
                    <a:pt x="139" y="111"/>
                  </a:cubicBezTo>
                  <a:cubicBezTo>
                    <a:pt x="145" y="104"/>
                    <a:pt x="145" y="104"/>
                    <a:pt x="145" y="104"/>
                  </a:cubicBezTo>
                  <a:cubicBezTo>
                    <a:pt x="145" y="87"/>
                    <a:pt x="145" y="87"/>
                    <a:pt x="145" y="87"/>
                  </a:cubicBezTo>
                  <a:cubicBezTo>
                    <a:pt x="139" y="80"/>
                    <a:pt x="139" y="80"/>
                    <a:pt x="139" y="80"/>
                  </a:cubicBezTo>
                  <a:lnTo>
                    <a:pt x="138" y="80"/>
                  </a:lnTo>
                  <a:close/>
                  <a:moveTo>
                    <a:pt x="138" y="142"/>
                  </a:moveTo>
                  <a:cubicBezTo>
                    <a:pt x="138" y="172"/>
                    <a:pt x="138" y="172"/>
                    <a:pt x="138" y="172"/>
                  </a:cubicBezTo>
                  <a:cubicBezTo>
                    <a:pt x="139" y="172"/>
                    <a:pt x="139" y="172"/>
                    <a:pt x="139" y="172"/>
                  </a:cubicBezTo>
                  <a:cubicBezTo>
                    <a:pt x="145" y="166"/>
                    <a:pt x="145" y="166"/>
                    <a:pt x="145" y="166"/>
                  </a:cubicBezTo>
                  <a:cubicBezTo>
                    <a:pt x="145" y="148"/>
                    <a:pt x="145" y="148"/>
                    <a:pt x="145" y="148"/>
                  </a:cubicBezTo>
                  <a:cubicBezTo>
                    <a:pt x="139" y="142"/>
                    <a:pt x="139" y="142"/>
                    <a:pt x="139" y="142"/>
                  </a:cubicBezTo>
                  <a:lnTo>
                    <a:pt x="138" y="142"/>
                  </a:lnTo>
                  <a:close/>
                  <a:moveTo>
                    <a:pt x="107" y="49"/>
                  </a:moveTo>
                  <a:cubicBezTo>
                    <a:pt x="113" y="43"/>
                    <a:pt x="113" y="43"/>
                    <a:pt x="113" y="43"/>
                  </a:cubicBezTo>
                  <a:cubicBezTo>
                    <a:pt x="113" y="25"/>
                    <a:pt x="113" y="25"/>
                    <a:pt x="113" y="25"/>
                  </a:cubicBezTo>
                  <a:cubicBezTo>
                    <a:pt x="107" y="19"/>
                    <a:pt x="107" y="19"/>
                    <a:pt x="107" y="19"/>
                  </a:cubicBezTo>
                  <a:cubicBezTo>
                    <a:pt x="105" y="19"/>
                    <a:pt x="105" y="19"/>
                    <a:pt x="105" y="19"/>
                  </a:cubicBezTo>
                  <a:cubicBezTo>
                    <a:pt x="105" y="49"/>
                    <a:pt x="105" y="49"/>
                    <a:pt x="105" y="49"/>
                  </a:cubicBezTo>
                  <a:lnTo>
                    <a:pt x="107" y="49"/>
                  </a:lnTo>
                  <a:close/>
                  <a:moveTo>
                    <a:pt x="138" y="111"/>
                  </a:moveTo>
                  <a:cubicBezTo>
                    <a:pt x="138" y="141"/>
                    <a:pt x="138" y="141"/>
                    <a:pt x="138" y="141"/>
                  </a:cubicBezTo>
                  <a:cubicBezTo>
                    <a:pt x="139" y="141"/>
                    <a:pt x="139" y="141"/>
                    <a:pt x="139" y="141"/>
                  </a:cubicBezTo>
                  <a:cubicBezTo>
                    <a:pt x="145" y="135"/>
                    <a:pt x="145" y="135"/>
                    <a:pt x="145" y="135"/>
                  </a:cubicBezTo>
                  <a:cubicBezTo>
                    <a:pt x="145" y="117"/>
                    <a:pt x="145" y="117"/>
                    <a:pt x="145" y="117"/>
                  </a:cubicBezTo>
                  <a:cubicBezTo>
                    <a:pt x="139" y="111"/>
                    <a:pt x="139" y="111"/>
                    <a:pt x="139" y="111"/>
                  </a:cubicBezTo>
                  <a:lnTo>
                    <a:pt x="138" y="111"/>
                  </a:lnTo>
                  <a:close/>
                  <a:moveTo>
                    <a:pt x="139" y="49"/>
                  </a:moveTo>
                  <a:cubicBezTo>
                    <a:pt x="145" y="43"/>
                    <a:pt x="145" y="43"/>
                    <a:pt x="145" y="43"/>
                  </a:cubicBezTo>
                  <a:cubicBezTo>
                    <a:pt x="145" y="25"/>
                    <a:pt x="145" y="25"/>
                    <a:pt x="145" y="25"/>
                  </a:cubicBezTo>
                  <a:cubicBezTo>
                    <a:pt x="139" y="19"/>
                    <a:pt x="139" y="19"/>
                    <a:pt x="139" y="19"/>
                  </a:cubicBezTo>
                  <a:cubicBezTo>
                    <a:pt x="138" y="19"/>
                    <a:pt x="138" y="19"/>
                    <a:pt x="138" y="19"/>
                  </a:cubicBezTo>
                  <a:cubicBezTo>
                    <a:pt x="138" y="49"/>
                    <a:pt x="138" y="49"/>
                    <a:pt x="138" y="49"/>
                  </a:cubicBezTo>
                  <a:lnTo>
                    <a:pt x="139" y="49"/>
                  </a:lnTo>
                  <a:close/>
                  <a:moveTo>
                    <a:pt x="113" y="25"/>
                  </a:moveTo>
                  <a:cubicBezTo>
                    <a:pt x="113" y="43"/>
                    <a:pt x="113" y="43"/>
                    <a:pt x="113" y="43"/>
                  </a:cubicBezTo>
                  <a:cubicBezTo>
                    <a:pt x="120" y="49"/>
                    <a:pt x="120" y="49"/>
                    <a:pt x="120" y="49"/>
                  </a:cubicBezTo>
                  <a:cubicBezTo>
                    <a:pt x="121" y="49"/>
                    <a:pt x="121" y="49"/>
                    <a:pt x="121" y="49"/>
                  </a:cubicBezTo>
                  <a:cubicBezTo>
                    <a:pt x="121" y="19"/>
                    <a:pt x="121" y="19"/>
                    <a:pt x="121" y="19"/>
                  </a:cubicBezTo>
                  <a:cubicBezTo>
                    <a:pt x="120" y="19"/>
                    <a:pt x="120" y="19"/>
                    <a:pt x="120" y="19"/>
                  </a:cubicBezTo>
                  <a:lnTo>
                    <a:pt x="113" y="25"/>
                  </a:lnTo>
                  <a:close/>
                  <a:moveTo>
                    <a:pt x="122" y="49"/>
                  </a:moveTo>
                  <a:cubicBezTo>
                    <a:pt x="137" y="49"/>
                    <a:pt x="137" y="49"/>
                    <a:pt x="137" y="49"/>
                  </a:cubicBezTo>
                  <a:cubicBezTo>
                    <a:pt x="137" y="19"/>
                    <a:pt x="137" y="19"/>
                    <a:pt x="137" y="19"/>
                  </a:cubicBezTo>
                  <a:cubicBezTo>
                    <a:pt x="122" y="19"/>
                    <a:pt x="122" y="19"/>
                    <a:pt x="122" y="19"/>
                  </a:cubicBezTo>
                  <a:lnTo>
                    <a:pt x="122" y="49"/>
                  </a:lnTo>
                  <a:close/>
                  <a:moveTo>
                    <a:pt x="138" y="49"/>
                  </a:moveTo>
                  <a:cubicBezTo>
                    <a:pt x="138" y="80"/>
                    <a:pt x="138" y="80"/>
                    <a:pt x="138" y="80"/>
                  </a:cubicBezTo>
                  <a:cubicBezTo>
                    <a:pt x="139" y="80"/>
                    <a:pt x="139" y="80"/>
                    <a:pt x="139" y="80"/>
                  </a:cubicBezTo>
                  <a:cubicBezTo>
                    <a:pt x="145" y="73"/>
                    <a:pt x="145" y="73"/>
                    <a:pt x="145" y="73"/>
                  </a:cubicBezTo>
                  <a:cubicBezTo>
                    <a:pt x="145" y="56"/>
                    <a:pt x="145" y="56"/>
                    <a:pt x="145" y="56"/>
                  </a:cubicBezTo>
                  <a:cubicBezTo>
                    <a:pt x="139" y="49"/>
                    <a:pt x="139" y="49"/>
                    <a:pt x="139" y="49"/>
                  </a:cubicBezTo>
                  <a:lnTo>
                    <a:pt x="138" y="49"/>
                  </a:lnTo>
                  <a:close/>
                  <a:moveTo>
                    <a:pt x="73" y="49"/>
                  </a:moveTo>
                  <a:cubicBezTo>
                    <a:pt x="73" y="80"/>
                    <a:pt x="73" y="80"/>
                    <a:pt x="73" y="80"/>
                  </a:cubicBezTo>
                  <a:cubicBezTo>
                    <a:pt x="75" y="80"/>
                    <a:pt x="75" y="80"/>
                    <a:pt x="75" y="80"/>
                  </a:cubicBezTo>
                  <a:cubicBezTo>
                    <a:pt x="81" y="73"/>
                    <a:pt x="81" y="73"/>
                    <a:pt x="81" y="73"/>
                  </a:cubicBezTo>
                  <a:cubicBezTo>
                    <a:pt x="81" y="56"/>
                    <a:pt x="81" y="56"/>
                    <a:pt x="81" y="56"/>
                  </a:cubicBezTo>
                  <a:cubicBezTo>
                    <a:pt x="75" y="49"/>
                    <a:pt x="75" y="49"/>
                    <a:pt x="75" y="49"/>
                  </a:cubicBezTo>
                  <a:lnTo>
                    <a:pt x="73" y="49"/>
                  </a:lnTo>
                  <a:close/>
                  <a:moveTo>
                    <a:pt x="73" y="80"/>
                  </a:moveTo>
                  <a:cubicBezTo>
                    <a:pt x="73" y="111"/>
                    <a:pt x="73" y="111"/>
                    <a:pt x="73" y="111"/>
                  </a:cubicBezTo>
                  <a:cubicBezTo>
                    <a:pt x="75" y="111"/>
                    <a:pt x="75" y="111"/>
                    <a:pt x="75" y="111"/>
                  </a:cubicBezTo>
                  <a:cubicBezTo>
                    <a:pt x="81" y="104"/>
                    <a:pt x="81" y="104"/>
                    <a:pt x="81" y="104"/>
                  </a:cubicBezTo>
                  <a:cubicBezTo>
                    <a:pt x="81" y="87"/>
                    <a:pt x="81" y="87"/>
                    <a:pt x="81" y="87"/>
                  </a:cubicBezTo>
                  <a:cubicBezTo>
                    <a:pt x="75" y="80"/>
                    <a:pt x="75" y="80"/>
                    <a:pt x="75" y="80"/>
                  </a:cubicBezTo>
                  <a:lnTo>
                    <a:pt x="73" y="80"/>
                  </a:lnTo>
                  <a:close/>
                  <a:moveTo>
                    <a:pt x="73" y="111"/>
                  </a:moveTo>
                  <a:cubicBezTo>
                    <a:pt x="73" y="141"/>
                    <a:pt x="73" y="141"/>
                    <a:pt x="73" y="141"/>
                  </a:cubicBezTo>
                  <a:cubicBezTo>
                    <a:pt x="75" y="141"/>
                    <a:pt x="75" y="141"/>
                    <a:pt x="75" y="141"/>
                  </a:cubicBezTo>
                  <a:cubicBezTo>
                    <a:pt x="81" y="135"/>
                    <a:pt x="81" y="135"/>
                    <a:pt x="81" y="135"/>
                  </a:cubicBezTo>
                  <a:cubicBezTo>
                    <a:pt x="81" y="117"/>
                    <a:pt x="81" y="117"/>
                    <a:pt x="81" y="117"/>
                  </a:cubicBezTo>
                  <a:cubicBezTo>
                    <a:pt x="75" y="111"/>
                    <a:pt x="75" y="111"/>
                    <a:pt x="75" y="111"/>
                  </a:cubicBezTo>
                  <a:lnTo>
                    <a:pt x="73" y="111"/>
                  </a:lnTo>
                  <a:close/>
                  <a:moveTo>
                    <a:pt x="138" y="204"/>
                  </a:moveTo>
                  <a:cubicBezTo>
                    <a:pt x="138" y="234"/>
                    <a:pt x="138" y="234"/>
                    <a:pt x="138" y="234"/>
                  </a:cubicBezTo>
                  <a:cubicBezTo>
                    <a:pt x="139" y="234"/>
                    <a:pt x="139" y="234"/>
                    <a:pt x="139" y="234"/>
                  </a:cubicBezTo>
                  <a:cubicBezTo>
                    <a:pt x="145" y="228"/>
                    <a:pt x="145" y="228"/>
                    <a:pt x="145" y="228"/>
                  </a:cubicBezTo>
                  <a:cubicBezTo>
                    <a:pt x="145" y="210"/>
                    <a:pt x="145" y="210"/>
                    <a:pt x="145" y="210"/>
                  </a:cubicBezTo>
                  <a:cubicBezTo>
                    <a:pt x="139" y="204"/>
                    <a:pt x="139" y="204"/>
                    <a:pt x="139" y="204"/>
                  </a:cubicBezTo>
                  <a:lnTo>
                    <a:pt x="138" y="204"/>
                  </a:lnTo>
                  <a:close/>
                  <a:moveTo>
                    <a:pt x="138" y="235"/>
                  </a:moveTo>
                  <a:cubicBezTo>
                    <a:pt x="138" y="265"/>
                    <a:pt x="138" y="265"/>
                    <a:pt x="138" y="265"/>
                  </a:cubicBezTo>
                  <a:cubicBezTo>
                    <a:pt x="139" y="265"/>
                    <a:pt x="139" y="265"/>
                    <a:pt x="139" y="265"/>
                  </a:cubicBezTo>
                  <a:cubicBezTo>
                    <a:pt x="145" y="258"/>
                    <a:pt x="145" y="258"/>
                    <a:pt x="145" y="258"/>
                  </a:cubicBezTo>
                  <a:cubicBezTo>
                    <a:pt x="145" y="241"/>
                    <a:pt x="145" y="241"/>
                    <a:pt x="145" y="241"/>
                  </a:cubicBezTo>
                  <a:cubicBezTo>
                    <a:pt x="139" y="235"/>
                    <a:pt x="139" y="235"/>
                    <a:pt x="139" y="235"/>
                  </a:cubicBezTo>
                  <a:lnTo>
                    <a:pt x="138" y="235"/>
                  </a:lnTo>
                  <a:close/>
                  <a:moveTo>
                    <a:pt x="138" y="173"/>
                  </a:moveTo>
                  <a:cubicBezTo>
                    <a:pt x="138" y="203"/>
                    <a:pt x="138" y="203"/>
                    <a:pt x="138" y="203"/>
                  </a:cubicBezTo>
                  <a:cubicBezTo>
                    <a:pt x="139" y="203"/>
                    <a:pt x="139" y="203"/>
                    <a:pt x="139" y="203"/>
                  </a:cubicBezTo>
                  <a:cubicBezTo>
                    <a:pt x="145" y="197"/>
                    <a:pt x="145" y="197"/>
                    <a:pt x="145" y="197"/>
                  </a:cubicBezTo>
                  <a:cubicBezTo>
                    <a:pt x="145" y="179"/>
                    <a:pt x="145" y="179"/>
                    <a:pt x="145" y="179"/>
                  </a:cubicBezTo>
                  <a:cubicBezTo>
                    <a:pt x="139" y="173"/>
                    <a:pt x="139" y="173"/>
                    <a:pt x="139" y="173"/>
                  </a:cubicBezTo>
                  <a:lnTo>
                    <a:pt x="138" y="173"/>
                  </a:lnTo>
                  <a:close/>
                  <a:moveTo>
                    <a:pt x="137" y="111"/>
                  </a:moveTo>
                  <a:cubicBezTo>
                    <a:pt x="122" y="111"/>
                    <a:pt x="122" y="111"/>
                    <a:pt x="122" y="111"/>
                  </a:cubicBezTo>
                  <a:cubicBezTo>
                    <a:pt x="122" y="141"/>
                    <a:pt x="122" y="141"/>
                    <a:pt x="122" y="141"/>
                  </a:cubicBezTo>
                  <a:cubicBezTo>
                    <a:pt x="137" y="141"/>
                    <a:pt x="137" y="141"/>
                    <a:pt x="137" y="141"/>
                  </a:cubicBezTo>
                  <a:lnTo>
                    <a:pt x="137" y="111"/>
                  </a:lnTo>
                  <a:close/>
                  <a:moveTo>
                    <a:pt x="137" y="142"/>
                  </a:moveTo>
                  <a:cubicBezTo>
                    <a:pt x="122" y="142"/>
                    <a:pt x="122" y="142"/>
                    <a:pt x="122" y="142"/>
                  </a:cubicBezTo>
                  <a:cubicBezTo>
                    <a:pt x="122" y="172"/>
                    <a:pt x="122" y="172"/>
                    <a:pt x="122" y="172"/>
                  </a:cubicBezTo>
                  <a:cubicBezTo>
                    <a:pt x="137" y="172"/>
                    <a:pt x="137" y="172"/>
                    <a:pt x="137" y="172"/>
                  </a:cubicBezTo>
                  <a:lnTo>
                    <a:pt x="137" y="142"/>
                  </a:lnTo>
                  <a:close/>
                  <a:moveTo>
                    <a:pt x="137" y="80"/>
                  </a:moveTo>
                  <a:cubicBezTo>
                    <a:pt x="122" y="80"/>
                    <a:pt x="122" y="80"/>
                    <a:pt x="122" y="80"/>
                  </a:cubicBezTo>
                  <a:cubicBezTo>
                    <a:pt x="122" y="111"/>
                    <a:pt x="122" y="111"/>
                    <a:pt x="122" y="111"/>
                  </a:cubicBezTo>
                  <a:cubicBezTo>
                    <a:pt x="137" y="111"/>
                    <a:pt x="137" y="111"/>
                    <a:pt x="137" y="111"/>
                  </a:cubicBezTo>
                  <a:lnTo>
                    <a:pt x="137" y="80"/>
                  </a:lnTo>
                  <a:close/>
                  <a:moveTo>
                    <a:pt x="121" y="173"/>
                  </a:moveTo>
                  <a:cubicBezTo>
                    <a:pt x="120" y="173"/>
                    <a:pt x="120" y="173"/>
                    <a:pt x="120" y="173"/>
                  </a:cubicBezTo>
                  <a:cubicBezTo>
                    <a:pt x="113" y="179"/>
                    <a:pt x="113" y="179"/>
                    <a:pt x="113" y="179"/>
                  </a:cubicBezTo>
                  <a:cubicBezTo>
                    <a:pt x="113" y="197"/>
                    <a:pt x="113" y="197"/>
                    <a:pt x="113" y="197"/>
                  </a:cubicBezTo>
                  <a:cubicBezTo>
                    <a:pt x="120" y="203"/>
                    <a:pt x="120" y="203"/>
                    <a:pt x="120" y="203"/>
                  </a:cubicBezTo>
                  <a:cubicBezTo>
                    <a:pt x="121" y="203"/>
                    <a:pt x="121" y="203"/>
                    <a:pt x="121" y="203"/>
                  </a:cubicBezTo>
                  <a:lnTo>
                    <a:pt x="121" y="173"/>
                  </a:lnTo>
                  <a:close/>
                  <a:moveTo>
                    <a:pt x="137" y="49"/>
                  </a:moveTo>
                  <a:cubicBezTo>
                    <a:pt x="122" y="49"/>
                    <a:pt x="122" y="49"/>
                    <a:pt x="122" y="49"/>
                  </a:cubicBezTo>
                  <a:cubicBezTo>
                    <a:pt x="122" y="80"/>
                    <a:pt x="122" y="80"/>
                    <a:pt x="122" y="80"/>
                  </a:cubicBezTo>
                  <a:cubicBezTo>
                    <a:pt x="137" y="80"/>
                    <a:pt x="137" y="80"/>
                    <a:pt x="137" y="80"/>
                  </a:cubicBezTo>
                  <a:lnTo>
                    <a:pt x="137" y="49"/>
                  </a:lnTo>
                  <a:close/>
                  <a:moveTo>
                    <a:pt x="121" y="204"/>
                  </a:moveTo>
                  <a:cubicBezTo>
                    <a:pt x="120" y="204"/>
                    <a:pt x="120" y="204"/>
                    <a:pt x="120" y="204"/>
                  </a:cubicBezTo>
                  <a:cubicBezTo>
                    <a:pt x="113" y="210"/>
                    <a:pt x="113" y="210"/>
                    <a:pt x="113" y="210"/>
                  </a:cubicBezTo>
                  <a:cubicBezTo>
                    <a:pt x="113" y="228"/>
                    <a:pt x="113" y="228"/>
                    <a:pt x="113" y="228"/>
                  </a:cubicBezTo>
                  <a:cubicBezTo>
                    <a:pt x="120" y="234"/>
                    <a:pt x="120" y="234"/>
                    <a:pt x="120" y="234"/>
                  </a:cubicBezTo>
                  <a:cubicBezTo>
                    <a:pt x="121" y="234"/>
                    <a:pt x="121" y="234"/>
                    <a:pt x="121" y="234"/>
                  </a:cubicBezTo>
                  <a:lnTo>
                    <a:pt x="121" y="204"/>
                  </a:lnTo>
                  <a:close/>
                  <a:moveTo>
                    <a:pt x="113" y="241"/>
                  </a:moveTo>
                  <a:cubicBezTo>
                    <a:pt x="113" y="258"/>
                    <a:pt x="113" y="258"/>
                    <a:pt x="113" y="258"/>
                  </a:cubicBezTo>
                  <a:cubicBezTo>
                    <a:pt x="120" y="265"/>
                    <a:pt x="120" y="265"/>
                    <a:pt x="120" y="265"/>
                  </a:cubicBezTo>
                  <a:cubicBezTo>
                    <a:pt x="121" y="265"/>
                    <a:pt x="121" y="265"/>
                    <a:pt x="121" y="265"/>
                  </a:cubicBezTo>
                  <a:cubicBezTo>
                    <a:pt x="121" y="235"/>
                    <a:pt x="121" y="235"/>
                    <a:pt x="121" y="235"/>
                  </a:cubicBezTo>
                  <a:cubicBezTo>
                    <a:pt x="120" y="235"/>
                    <a:pt x="120" y="235"/>
                    <a:pt x="120" y="235"/>
                  </a:cubicBezTo>
                  <a:lnTo>
                    <a:pt x="113" y="241"/>
                  </a:lnTo>
                  <a:close/>
                  <a:moveTo>
                    <a:pt x="89" y="49"/>
                  </a:moveTo>
                  <a:cubicBezTo>
                    <a:pt x="89" y="19"/>
                    <a:pt x="89" y="19"/>
                    <a:pt x="89" y="19"/>
                  </a:cubicBezTo>
                  <a:cubicBezTo>
                    <a:pt x="88" y="19"/>
                    <a:pt x="88" y="19"/>
                    <a:pt x="88" y="19"/>
                  </a:cubicBezTo>
                  <a:cubicBezTo>
                    <a:pt x="81" y="25"/>
                    <a:pt x="81" y="25"/>
                    <a:pt x="81" y="25"/>
                  </a:cubicBezTo>
                  <a:cubicBezTo>
                    <a:pt x="81" y="43"/>
                    <a:pt x="81" y="43"/>
                    <a:pt x="81" y="43"/>
                  </a:cubicBezTo>
                  <a:cubicBezTo>
                    <a:pt x="88" y="49"/>
                    <a:pt x="88" y="49"/>
                    <a:pt x="88" y="49"/>
                  </a:cubicBezTo>
                  <a:lnTo>
                    <a:pt x="89" y="49"/>
                  </a:lnTo>
                  <a:close/>
                  <a:moveTo>
                    <a:pt x="90" y="15"/>
                  </a:moveTo>
                  <a:cubicBezTo>
                    <a:pt x="105" y="15"/>
                    <a:pt x="105" y="15"/>
                    <a:pt x="105" y="15"/>
                  </a:cubicBezTo>
                  <a:cubicBezTo>
                    <a:pt x="105" y="19"/>
                    <a:pt x="105" y="19"/>
                    <a:pt x="105" y="19"/>
                  </a:cubicBezTo>
                  <a:cubicBezTo>
                    <a:pt x="105" y="19"/>
                    <a:pt x="105" y="19"/>
                    <a:pt x="105" y="19"/>
                  </a:cubicBezTo>
                  <a:cubicBezTo>
                    <a:pt x="105" y="15"/>
                    <a:pt x="105" y="15"/>
                    <a:pt x="105" y="15"/>
                  </a:cubicBezTo>
                  <a:cubicBezTo>
                    <a:pt x="121" y="15"/>
                    <a:pt x="121" y="15"/>
                    <a:pt x="121" y="15"/>
                  </a:cubicBezTo>
                  <a:cubicBezTo>
                    <a:pt x="121" y="19"/>
                    <a:pt x="121" y="19"/>
                    <a:pt x="121" y="19"/>
                  </a:cubicBezTo>
                  <a:cubicBezTo>
                    <a:pt x="122" y="19"/>
                    <a:pt x="122" y="19"/>
                    <a:pt x="122" y="19"/>
                  </a:cubicBezTo>
                  <a:cubicBezTo>
                    <a:pt x="122" y="15"/>
                    <a:pt x="122" y="15"/>
                    <a:pt x="122" y="15"/>
                  </a:cubicBezTo>
                  <a:cubicBezTo>
                    <a:pt x="137" y="15"/>
                    <a:pt x="137" y="15"/>
                    <a:pt x="137" y="15"/>
                  </a:cubicBezTo>
                  <a:cubicBezTo>
                    <a:pt x="137" y="19"/>
                    <a:pt x="137" y="19"/>
                    <a:pt x="137" y="19"/>
                  </a:cubicBezTo>
                  <a:cubicBezTo>
                    <a:pt x="138" y="19"/>
                    <a:pt x="138" y="19"/>
                    <a:pt x="138" y="19"/>
                  </a:cubicBezTo>
                  <a:cubicBezTo>
                    <a:pt x="138" y="14"/>
                    <a:pt x="138" y="14"/>
                    <a:pt x="138" y="14"/>
                  </a:cubicBezTo>
                  <a:cubicBezTo>
                    <a:pt x="89" y="14"/>
                    <a:pt x="89" y="14"/>
                    <a:pt x="89" y="14"/>
                  </a:cubicBezTo>
                  <a:cubicBezTo>
                    <a:pt x="89" y="19"/>
                    <a:pt x="89" y="19"/>
                    <a:pt x="89" y="19"/>
                  </a:cubicBezTo>
                  <a:cubicBezTo>
                    <a:pt x="90" y="19"/>
                    <a:pt x="90" y="19"/>
                    <a:pt x="90" y="19"/>
                  </a:cubicBezTo>
                  <a:lnTo>
                    <a:pt x="90" y="15"/>
                  </a:lnTo>
                  <a:close/>
                  <a:moveTo>
                    <a:pt x="89" y="265"/>
                  </a:moveTo>
                  <a:cubicBezTo>
                    <a:pt x="89" y="235"/>
                    <a:pt x="89" y="235"/>
                    <a:pt x="89" y="235"/>
                  </a:cubicBezTo>
                  <a:cubicBezTo>
                    <a:pt x="88" y="235"/>
                    <a:pt x="88" y="235"/>
                    <a:pt x="88" y="235"/>
                  </a:cubicBezTo>
                  <a:cubicBezTo>
                    <a:pt x="81" y="241"/>
                    <a:pt x="81" y="241"/>
                    <a:pt x="81" y="241"/>
                  </a:cubicBezTo>
                  <a:cubicBezTo>
                    <a:pt x="81" y="258"/>
                    <a:pt x="81" y="258"/>
                    <a:pt x="81" y="258"/>
                  </a:cubicBezTo>
                  <a:cubicBezTo>
                    <a:pt x="88" y="265"/>
                    <a:pt x="88" y="265"/>
                    <a:pt x="88" y="265"/>
                  </a:cubicBezTo>
                  <a:lnTo>
                    <a:pt x="89" y="265"/>
                  </a:lnTo>
                  <a:close/>
                  <a:moveTo>
                    <a:pt x="90" y="49"/>
                  </a:moveTo>
                  <a:cubicBezTo>
                    <a:pt x="105" y="49"/>
                    <a:pt x="105" y="49"/>
                    <a:pt x="105" y="49"/>
                  </a:cubicBezTo>
                  <a:cubicBezTo>
                    <a:pt x="105" y="19"/>
                    <a:pt x="105" y="19"/>
                    <a:pt x="105" y="19"/>
                  </a:cubicBezTo>
                  <a:cubicBezTo>
                    <a:pt x="90" y="19"/>
                    <a:pt x="90" y="19"/>
                    <a:pt x="90" y="19"/>
                  </a:cubicBezTo>
                  <a:lnTo>
                    <a:pt x="90" y="49"/>
                  </a:lnTo>
                  <a:close/>
                  <a:moveTo>
                    <a:pt x="73" y="142"/>
                  </a:moveTo>
                  <a:cubicBezTo>
                    <a:pt x="73" y="172"/>
                    <a:pt x="73" y="172"/>
                    <a:pt x="73" y="172"/>
                  </a:cubicBezTo>
                  <a:cubicBezTo>
                    <a:pt x="75" y="172"/>
                    <a:pt x="75" y="172"/>
                    <a:pt x="75" y="172"/>
                  </a:cubicBezTo>
                  <a:cubicBezTo>
                    <a:pt x="81" y="166"/>
                    <a:pt x="81" y="166"/>
                    <a:pt x="81" y="166"/>
                  </a:cubicBezTo>
                  <a:cubicBezTo>
                    <a:pt x="81" y="148"/>
                    <a:pt x="81" y="148"/>
                    <a:pt x="81" y="148"/>
                  </a:cubicBezTo>
                  <a:cubicBezTo>
                    <a:pt x="75" y="142"/>
                    <a:pt x="75" y="142"/>
                    <a:pt x="75" y="142"/>
                  </a:cubicBezTo>
                  <a:lnTo>
                    <a:pt x="73" y="142"/>
                  </a:lnTo>
                  <a:close/>
                  <a:moveTo>
                    <a:pt x="137" y="204"/>
                  </a:moveTo>
                  <a:cubicBezTo>
                    <a:pt x="122" y="204"/>
                    <a:pt x="122" y="204"/>
                    <a:pt x="122" y="204"/>
                  </a:cubicBezTo>
                  <a:cubicBezTo>
                    <a:pt x="122" y="234"/>
                    <a:pt x="122" y="234"/>
                    <a:pt x="122" y="234"/>
                  </a:cubicBezTo>
                  <a:cubicBezTo>
                    <a:pt x="137" y="234"/>
                    <a:pt x="137" y="234"/>
                    <a:pt x="137" y="234"/>
                  </a:cubicBezTo>
                  <a:lnTo>
                    <a:pt x="137" y="204"/>
                  </a:lnTo>
                  <a:close/>
                  <a:moveTo>
                    <a:pt x="137" y="173"/>
                  </a:moveTo>
                  <a:cubicBezTo>
                    <a:pt x="122" y="173"/>
                    <a:pt x="122" y="173"/>
                    <a:pt x="122" y="173"/>
                  </a:cubicBezTo>
                  <a:cubicBezTo>
                    <a:pt x="122" y="203"/>
                    <a:pt x="122" y="203"/>
                    <a:pt x="122" y="203"/>
                  </a:cubicBezTo>
                  <a:cubicBezTo>
                    <a:pt x="137" y="203"/>
                    <a:pt x="137" y="203"/>
                    <a:pt x="137" y="203"/>
                  </a:cubicBezTo>
                  <a:lnTo>
                    <a:pt x="137" y="173"/>
                  </a:lnTo>
                  <a:close/>
                  <a:moveTo>
                    <a:pt x="105" y="49"/>
                  </a:moveTo>
                  <a:cubicBezTo>
                    <a:pt x="90" y="49"/>
                    <a:pt x="90" y="49"/>
                    <a:pt x="90" y="49"/>
                  </a:cubicBezTo>
                  <a:cubicBezTo>
                    <a:pt x="90" y="80"/>
                    <a:pt x="90" y="80"/>
                    <a:pt x="90" y="80"/>
                  </a:cubicBezTo>
                  <a:cubicBezTo>
                    <a:pt x="105" y="80"/>
                    <a:pt x="105" y="80"/>
                    <a:pt x="105" y="80"/>
                  </a:cubicBezTo>
                  <a:lnTo>
                    <a:pt x="105" y="49"/>
                  </a:lnTo>
                  <a:close/>
                  <a:moveTo>
                    <a:pt x="40" y="111"/>
                  </a:moveTo>
                  <a:cubicBezTo>
                    <a:pt x="25" y="111"/>
                    <a:pt x="25" y="111"/>
                    <a:pt x="25" y="111"/>
                  </a:cubicBezTo>
                  <a:cubicBezTo>
                    <a:pt x="25" y="141"/>
                    <a:pt x="25" y="141"/>
                    <a:pt x="25" y="141"/>
                  </a:cubicBezTo>
                  <a:cubicBezTo>
                    <a:pt x="40" y="141"/>
                    <a:pt x="40" y="141"/>
                    <a:pt x="40" y="141"/>
                  </a:cubicBezTo>
                  <a:lnTo>
                    <a:pt x="40" y="111"/>
                  </a:lnTo>
                  <a:close/>
                  <a:moveTo>
                    <a:pt x="25" y="111"/>
                  </a:moveTo>
                  <a:cubicBezTo>
                    <a:pt x="25" y="80"/>
                    <a:pt x="25" y="80"/>
                    <a:pt x="25" y="80"/>
                  </a:cubicBezTo>
                  <a:cubicBezTo>
                    <a:pt x="24" y="80"/>
                    <a:pt x="24" y="80"/>
                    <a:pt x="24" y="80"/>
                  </a:cubicBezTo>
                  <a:cubicBezTo>
                    <a:pt x="17" y="87"/>
                    <a:pt x="17" y="87"/>
                    <a:pt x="17" y="87"/>
                  </a:cubicBezTo>
                  <a:cubicBezTo>
                    <a:pt x="17" y="104"/>
                    <a:pt x="17" y="104"/>
                    <a:pt x="17" y="104"/>
                  </a:cubicBezTo>
                  <a:cubicBezTo>
                    <a:pt x="24" y="111"/>
                    <a:pt x="24" y="111"/>
                    <a:pt x="24" y="111"/>
                  </a:cubicBezTo>
                  <a:lnTo>
                    <a:pt x="25" y="111"/>
                  </a:lnTo>
                  <a:close/>
                  <a:moveTo>
                    <a:pt x="40" y="173"/>
                  </a:moveTo>
                  <a:cubicBezTo>
                    <a:pt x="25" y="173"/>
                    <a:pt x="25" y="173"/>
                    <a:pt x="25" y="173"/>
                  </a:cubicBezTo>
                  <a:cubicBezTo>
                    <a:pt x="25" y="203"/>
                    <a:pt x="25" y="203"/>
                    <a:pt x="25" y="203"/>
                  </a:cubicBezTo>
                  <a:cubicBezTo>
                    <a:pt x="40" y="203"/>
                    <a:pt x="40" y="203"/>
                    <a:pt x="40" y="203"/>
                  </a:cubicBezTo>
                  <a:lnTo>
                    <a:pt x="40" y="173"/>
                  </a:lnTo>
                  <a:close/>
                  <a:moveTo>
                    <a:pt x="40" y="80"/>
                  </a:moveTo>
                  <a:cubicBezTo>
                    <a:pt x="25" y="80"/>
                    <a:pt x="25" y="80"/>
                    <a:pt x="25" y="80"/>
                  </a:cubicBezTo>
                  <a:cubicBezTo>
                    <a:pt x="25" y="111"/>
                    <a:pt x="25" y="111"/>
                    <a:pt x="25" y="111"/>
                  </a:cubicBezTo>
                  <a:cubicBezTo>
                    <a:pt x="40" y="111"/>
                    <a:pt x="40" y="111"/>
                    <a:pt x="40" y="111"/>
                  </a:cubicBezTo>
                  <a:lnTo>
                    <a:pt x="40" y="80"/>
                  </a:lnTo>
                  <a:close/>
                  <a:moveTo>
                    <a:pt x="25" y="80"/>
                  </a:moveTo>
                  <a:cubicBezTo>
                    <a:pt x="25" y="49"/>
                    <a:pt x="25" y="49"/>
                    <a:pt x="25" y="49"/>
                  </a:cubicBezTo>
                  <a:cubicBezTo>
                    <a:pt x="24" y="49"/>
                    <a:pt x="24" y="49"/>
                    <a:pt x="24" y="49"/>
                  </a:cubicBezTo>
                  <a:cubicBezTo>
                    <a:pt x="17" y="56"/>
                    <a:pt x="17" y="56"/>
                    <a:pt x="17" y="56"/>
                  </a:cubicBezTo>
                  <a:cubicBezTo>
                    <a:pt x="17" y="73"/>
                    <a:pt x="17" y="73"/>
                    <a:pt x="17" y="73"/>
                  </a:cubicBezTo>
                  <a:cubicBezTo>
                    <a:pt x="24" y="80"/>
                    <a:pt x="24" y="80"/>
                    <a:pt x="24" y="80"/>
                  </a:cubicBezTo>
                  <a:lnTo>
                    <a:pt x="25" y="80"/>
                  </a:lnTo>
                  <a:close/>
                  <a:moveTo>
                    <a:pt x="25" y="265"/>
                  </a:moveTo>
                  <a:cubicBezTo>
                    <a:pt x="40" y="265"/>
                    <a:pt x="40" y="265"/>
                    <a:pt x="40" y="265"/>
                  </a:cubicBezTo>
                  <a:cubicBezTo>
                    <a:pt x="40" y="235"/>
                    <a:pt x="40" y="235"/>
                    <a:pt x="40" y="235"/>
                  </a:cubicBezTo>
                  <a:cubicBezTo>
                    <a:pt x="25" y="235"/>
                    <a:pt x="25" y="235"/>
                    <a:pt x="25" y="235"/>
                  </a:cubicBezTo>
                  <a:lnTo>
                    <a:pt x="25" y="265"/>
                  </a:lnTo>
                  <a:close/>
                  <a:moveTo>
                    <a:pt x="105" y="265"/>
                  </a:moveTo>
                  <a:cubicBezTo>
                    <a:pt x="90" y="265"/>
                    <a:pt x="90" y="265"/>
                    <a:pt x="90" y="265"/>
                  </a:cubicBezTo>
                  <a:cubicBezTo>
                    <a:pt x="90" y="296"/>
                    <a:pt x="90" y="296"/>
                    <a:pt x="90" y="296"/>
                  </a:cubicBezTo>
                  <a:cubicBezTo>
                    <a:pt x="105" y="296"/>
                    <a:pt x="105" y="296"/>
                    <a:pt x="105" y="296"/>
                  </a:cubicBezTo>
                  <a:lnTo>
                    <a:pt x="105" y="265"/>
                  </a:lnTo>
                  <a:close/>
                  <a:moveTo>
                    <a:pt x="40" y="142"/>
                  </a:moveTo>
                  <a:cubicBezTo>
                    <a:pt x="25" y="142"/>
                    <a:pt x="25" y="142"/>
                    <a:pt x="25" y="142"/>
                  </a:cubicBezTo>
                  <a:cubicBezTo>
                    <a:pt x="25" y="172"/>
                    <a:pt x="25" y="172"/>
                    <a:pt x="25" y="172"/>
                  </a:cubicBezTo>
                  <a:cubicBezTo>
                    <a:pt x="40" y="172"/>
                    <a:pt x="40" y="172"/>
                    <a:pt x="40" y="172"/>
                  </a:cubicBezTo>
                  <a:lnTo>
                    <a:pt x="40" y="142"/>
                  </a:lnTo>
                  <a:close/>
                  <a:moveTo>
                    <a:pt x="43" y="142"/>
                  </a:moveTo>
                  <a:cubicBezTo>
                    <a:pt x="41" y="142"/>
                    <a:pt x="41" y="142"/>
                    <a:pt x="41" y="142"/>
                  </a:cubicBezTo>
                  <a:cubicBezTo>
                    <a:pt x="41" y="172"/>
                    <a:pt x="41" y="172"/>
                    <a:pt x="41" y="172"/>
                  </a:cubicBezTo>
                  <a:cubicBezTo>
                    <a:pt x="43" y="172"/>
                    <a:pt x="43" y="172"/>
                    <a:pt x="43" y="172"/>
                  </a:cubicBezTo>
                  <a:cubicBezTo>
                    <a:pt x="49" y="166"/>
                    <a:pt x="49" y="166"/>
                    <a:pt x="49" y="166"/>
                  </a:cubicBezTo>
                  <a:cubicBezTo>
                    <a:pt x="49" y="148"/>
                    <a:pt x="49" y="148"/>
                    <a:pt x="49" y="148"/>
                  </a:cubicBezTo>
                  <a:lnTo>
                    <a:pt x="43" y="142"/>
                  </a:lnTo>
                  <a:close/>
                  <a:moveTo>
                    <a:pt x="43" y="111"/>
                  </a:moveTo>
                  <a:cubicBezTo>
                    <a:pt x="41" y="111"/>
                    <a:pt x="41" y="111"/>
                    <a:pt x="41" y="111"/>
                  </a:cubicBezTo>
                  <a:cubicBezTo>
                    <a:pt x="41" y="141"/>
                    <a:pt x="41" y="141"/>
                    <a:pt x="41" y="141"/>
                  </a:cubicBezTo>
                  <a:cubicBezTo>
                    <a:pt x="43" y="141"/>
                    <a:pt x="43" y="141"/>
                    <a:pt x="43" y="141"/>
                  </a:cubicBezTo>
                  <a:cubicBezTo>
                    <a:pt x="49" y="135"/>
                    <a:pt x="49" y="135"/>
                    <a:pt x="49" y="135"/>
                  </a:cubicBezTo>
                  <a:cubicBezTo>
                    <a:pt x="49" y="117"/>
                    <a:pt x="49" y="117"/>
                    <a:pt x="49" y="117"/>
                  </a:cubicBezTo>
                  <a:lnTo>
                    <a:pt x="43" y="111"/>
                  </a:lnTo>
                  <a:close/>
                  <a:moveTo>
                    <a:pt x="43" y="173"/>
                  </a:moveTo>
                  <a:cubicBezTo>
                    <a:pt x="41" y="173"/>
                    <a:pt x="41" y="173"/>
                    <a:pt x="41" y="173"/>
                  </a:cubicBezTo>
                  <a:cubicBezTo>
                    <a:pt x="41" y="203"/>
                    <a:pt x="41" y="203"/>
                    <a:pt x="41" y="203"/>
                  </a:cubicBezTo>
                  <a:cubicBezTo>
                    <a:pt x="43" y="203"/>
                    <a:pt x="43" y="203"/>
                    <a:pt x="43" y="203"/>
                  </a:cubicBezTo>
                  <a:cubicBezTo>
                    <a:pt x="49" y="197"/>
                    <a:pt x="49" y="197"/>
                    <a:pt x="49" y="197"/>
                  </a:cubicBezTo>
                  <a:cubicBezTo>
                    <a:pt x="49" y="179"/>
                    <a:pt x="49" y="179"/>
                    <a:pt x="49" y="179"/>
                  </a:cubicBezTo>
                  <a:lnTo>
                    <a:pt x="43" y="173"/>
                  </a:lnTo>
                  <a:close/>
                  <a:moveTo>
                    <a:pt x="43" y="80"/>
                  </a:moveTo>
                  <a:cubicBezTo>
                    <a:pt x="41" y="80"/>
                    <a:pt x="41" y="80"/>
                    <a:pt x="41" y="80"/>
                  </a:cubicBezTo>
                  <a:cubicBezTo>
                    <a:pt x="41" y="111"/>
                    <a:pt x="41" y="111"/>
                    <a:pt x="41" y="111"/>
                  </a:cubicBezTo>
                  <a:cubicBezTo>
                    <a:pt x="43" y="111"/>
                    <a:pt x="43" y="111"/>
                    <a:pt x="43" y="111"/>
                  </a:cubicBezTo>
                  <a:cubicBezTo>
                    <a:pt x="49" y="104"/>
                    <a:pt x="49" y="104"/>
                    <a:pt x="49" y="104"/>
                  </a:cubicBezTo>
                  <a:cubicBezTo>
                    <a:pt x="49" y="87"/>
                    <a:pt x="49" y="87"/>
                    <a:pt x="49" y="87"/>
                  </a:cubicBezTo>
                  <a:lnTo>
                    <a:pt x="43" y="80"/>
                  </a:lnTo>
                  <a:close/>
                  <a:moveTo>
                    <a:pt x="40" y="204"/>
                  </a:moveTo>
                  <a:cubicBezTo>
                    <a:pt x="25" y="204"/>
                    <a:pt x="25" y="204"/>
                    <a:pt x="25" y="204"/>
                  </a:cubicBezTo>
                  <a:cubicBezTo>
                    <a:pt x="25" y="234"/>
                    <a:pt x="25" y="234"/>
                    <a:pt x="25" y="234"/>
                  </a:cubicBezTo>
                  <a:cubicBezTo>
                    <a:pt x="40" y="234"/>
                    <a:pt x="40" y="234"/>
                    <a:pt x="40" y="234"/>
                  </a:cubicBezTo>
                  <a:lnTo>
                    <a:pt x="40" y="204"/>
                  </a:lnTo>
                  <a:close/>
                  <a:moveTo>
                    <a:pt x="43" y="49"/>
                  </a:moveTo>
                  <a:cubicBezTo>
                    <a:pt x="41" y="49"/>
                    <a:pt x="41" y="49"/>
                    <a:pt x="41" y="49"/>
                  </a:cubicBezTo>
                  <a:cubicBezTo>
                    <a:pt x="41" y="80"/>
                    <a:pt x="41" y="80"/>
                    <a:pt x="41" y="80"/>
                  </a:cubicBezTo>
                  <a:cubicBezTo>
                    <a:pt x="43" y="80"/>
                    <a:pt x="43" y="80"/>
                    <a:pt x="43" y="80"/>
                  </a:cubicBezTo>
                  <a:cubicBezTo>
                    <a:pt x="49" y="73"/>
                    <a:pt x="49" y="73"/>
                    <a:pt x="49" y="73"/>
                  </a:cubicBezTo>
                  <a:cubicBezTo>
                    <a:pt x="49" y="56"/>
                    <a:pt x="49" y="56"/>
                    <a:pt x="49" y="56"/>
                  </a:cubicBezTo>
                  <a:lnTo>
                    <a:pt x="43" y="49"/>
                  </a:lnTo>
                  <a:close/>
                  <a:moveTo>
                    <a:pt x="25" y="296"/>
                  </a:moveTo>
                  <a:cubicBezTo>
                    <a:pt x="25" y="265"/>
                    <a:pt x="25" y="265"/>
                    <a:pt x="25" y="265"/>
                  </a:cubicBezTo>
                  <a:cubicBezTo>
                    <a:pt x="24" y="265"/>
                    <a:pt x="24" y="265"/>
                    <a:pt x="24" y="265"/>
                  </a:cubicBezTo>
                  <a:cubicBezTo>
                    <a:pt x="17" y="272"/>
                    <a:pt x="17" y="272"/>
                    <a:pt x="17" y="272"/>
                  </a:cubicBezTo>
                  <a:cubicBezTo>
                    <a:pt x="17" y="289"/>
                    <a:pt x="17" y="289"/>
                    <a:pt x="17" y="289"/>
                  </a:cubicBezTo>
                  <a:cubicBezTo>
                    <a:pt x="24" y="296"/>
                    <a:pt x="24" y="296"/>
                    <a:pt x="24" y="296"/>
                  </a:cubicBezTo>
                  <a:lnTo>
                    <a:pt x="25" y="296"/>
                  </a:lnTo>
                  <a:close/>
                  <a:moveTo>
                    <a:pt x="73" y="300"/>
                  </a:moveTo>
                  <a:cubicBezTo>
                    <a:pt x="73" y="296"/>
                    <a:pt x="73" y="296"/>
                    <a:pt x="73" y="296"/>
                  </a:cubicBezTo>
                  <a:cubicBezTo>
                    <a:pt x="73" y="296"/>
                    <a:pt x="73" y="296"/>
                    <a:pt x="73" y="296"/>
                  </a:cubicBezTo>
                  <a:cubicBezTo>
                    <a:pt x="73" y="299"/>
                    <a:pt x="73" y="299"/>
                    <a:pt x="73" y="299"/>
                  </a:cubicBezTo>
                  <a:cubicBezTo>
                    <a:pt x="58" y="299"/>
                    <a:pt x="58" y="299"/>
                    <a:pt x="58" y="299"/>
                  </a:cubicBezTo>
                  <a:cubicBezTo>
                    <a:pt x="58" y="296"/>
                    <a:pt x="58" y="296"/>
                    <a:pt x="58" y="296"/>
                  </a:cubicBezTo>
                  <a:cubicBezTo>
                    <a:pt x="57" y="296"/>
                    <a:pt x="57" y="296"/>
                    <a:pt x="57" y="296"/>
                  </a:cubicBezTo>
                  <a:cubicBezTo>
                    <a:pt x="57" y="299"/>
                    <a:pt x="57" y="299"/>
                    <a:pt x="57" y="299"/>
                  </a:cubicBezTo>
                  <a:cubicBezTo>
                    <a:pt x="41" y="299"/>
                    <a:pt x="41" y="299"/>
                    <a:pt x="41" y="299"/>
                  </a:cubicBezTo>
                  <a:cubicBezTo>
                    <a:pt x="41" y="296"/>
                    <a:pt x="41" y="296"/>
                    <a:pt x="41" y="296"/>
                  </a:cubicBezTo>
                  <a:cubicBezTo>
                    <a:pt x="40" y="296"/>
                    <a:pt x="40" y="296"/>
                    <a:pt x="40" y="296"/>
                  </a:cubicBezTo>
                  <a:cubicBezTo>
                    <a:pt x="40" y="299"/>
                    <a:pt x="40" y="299"/>
                    <a:pt x="40" y="299"/>
                  </a:cubicBezTo>
                  <a:cubicBezTo>
                    <a:pt x="25" y="299"/>
                    <a:pt x="25" y="299"/>
                    <a:pt x="25" y="299"/>
                  </a:cubicBezTo>
                  <a:cubicBezTo>
                    <a:pt x="25" y="296"/>
                    <a:pt x="25" y="296"/>
                    <a:pt x="25" y="296"/>
                  </a:cubicBezTo>
                  <a:cubicBezTo>
                    <a:pt x="25" y="296"/>
                    <a:pt x="25" y="296"/>
                    <a:pt x="25" y="296"/>
                  </a:cubicBezTo>
                  <a:cubicBezTo>
                    <a:pt x="25" y="300"/>
                    <a:pt x="25" y="300"/>
                    <a:pt x="25" y="300"/>
                  </a:cubicBezTo>
                  <a:lnTo>
                    <a:pt x="73" y="300"/>
                  </a:lnTo>
                  <a:close/>
                  <a:moveTo>
                    <a:pt x="81" y="289"/>
                  </a:moveTo>
                  <a:cubicBezTo>
                    <a:pt x="81" y="272"/>
                    <a:pt x="81" y="272"/>
                    <a:pt x="81" y="272"/>
                  </a:cubicBezTo>
                  <a:cubicBezTo>
                    <a:pt x="75" y="265"/>
                    <a:pt x="75" y="265"/>
                    <a:pt x="75" y="265"/>
                  </a:cubicBezTo>
                  <a:cubicBezTo>
                    <a:pt x="73" y="265"/>
                    <a:pt x="73" y="265"/>
                    <a:pt x="73" y="265"/>
                  </a:cubicBezTo>
                  <a:cubicBezTo>
                    <a:pt x="73" y="296"/>
                    <a:pt x="73" y="296"/>
                    <a:pt x="73" y="296"/>
                  </a:cubicBezTo>
                  <a:cubicBezTo>
                    <a:pt x="75" y="296"/>
                    <a:pt x="75" y="296"/>
                    <a:pt x="75" y="296"/>
                  </a:cubicBezTo>
                  <a:lnTo>
                    <a:pt x="81" y="289"/>
                  </a:lnTo>
                  <a:close/>
                  <a:moveTo>
                    <a:pt x="73" y="265"/>
                  </a:moveTo>
                  <a:cubicBezTo>
                    <a:pt x="58" y="265"/>
                    <a:pt x="58" y="265"/>
                    <a:pt x="58" y="265"/>
                  </a:cubicBezTo>
                  <a:cubicBezTo>
                    <a:pt x="58" y="296"/>
                    <a:pt x="58" y="296"/>
                    <a:pt x="58" y="296"/>
                  </a:cubicBezTo>
                  <a:cubicBezTo>
                    <a:pt x="73" y="296"/>
                    <a:pt x="73" y="296"/>
                    <a:pt x="73" y="296"/>
                  </a:cubicBezTo>
                  <a:lnTo>
                    <a:pt x="73" y="265"/>
                  </a:lnTo>
                  <a:close/>
                  <a:moveTo>
                    <a:pt x="25" y="141"/>
                  </a:moveTo>
                  <a:cubicBezTo>
                    <a:pt x="25" y="111"/>
                    <a:pt x="25" y="111"/>
                    <a:pt x="25" y="111"/>
                  </a:cubicBezTo>
                  <a:cubicBezTo>
                    <a:pt x="24" y="111"/>
                    <a:pt x="24" y="111"/>
                    <a:pt x="24" y="111"/>
                  </a:cubicBezTo>
                  <a:cubicBezTo>
                    <a:pt x="17" y="117"/>
                    <a:pt x="17" y="117"/>
                    <a:pt x="17" y="117"/>
                  </a:cubicBezTo>
                  <a:cubicBezTo>
                    <a:pt x="17" y="135"/>
                    <a:pt x="17" y="135"/>
                    <a:pt x="17" y="135"/>
                  </a:cubicBezTo>
                  <a:cubicBezTo>
                    <a:pt x="24" y="141"/>
                    <a:pt x="24" y="141"/>
                    <a:pt x="24" y="141"/>
                  </a:cubicBezTo>
                  <a:lnTo>
                    <a:pt x="25" y="141"/>
                  </a:lnTo>
                  <a:close/>
                  <a:moveTo>
                    <a:pt x="41" y="235"/>
                  </a:moveTo>
                  <a:cubicBezTo>
                    <a:pt x="41" y="265"/>
                    <a:pt x="41" y="265"/>
                    <a:pt x="41" y="265"/>
                  </a:cubicBezTo>
                  <a:cubicBezTo>
                    <a:pt x="43" y="265"/>
                    <a:pt x="43" y="265"/>
                    <a:pt x="43" y="265"/>
                  </a:cubicBezTo>
                  <a:cubicBezTo>
                    <a:pt x="49" y="258"/>
                    <a:pt x="49" y="258"/>
                    <a:pt x="49" y="258"/>
                  </a:cubicBezTo>
                  <a:cubicBezTo>
                    <a:pt x="49" y="241"/>
                    <a:pt x="49" y="241"/>
                    <a:pt x="49" y="241"/>
                  </a:cubicBezTo>
                  <a:cubicBezTo>
                    <a:pt x="43" y="235"/>
                    <a:pt x="43" y="235"/>
                    <a:pt x="43" y="235"/>
                  </a:cubicBezTo>
                  <a:lnTo>
                    <a:pt x="41" y="235"/>
                  </a:lnTo>
                  <a:close/>
                  <a:moveTo>
                    <a:pt x="156" y="0"/>
                  </a:moveTo>
                  <a:cubicBezTo>
                    <a:pt x="6" y="0"/>
                    <a:pt x="6" y="0"/>
                    <a:pt x="6" y="0"/>
                  </a:cubicBezTo>
                  <a:cubicBezTo>
                    <a:pt x="3" y="0"/>
                    <a:pt x="0" y="3"/>
                    <a:pt x="0" y="7"/>
                  </a:cubicBezTo>
                  <a:cubicBezTo>
                    <a:pt x="0" y="307"/>
                    <a:pt x="0" y="307"/>
                    <a:pt x="0" y="307"/>
                  </a:cubicBezTo>
                  <a:cubicBezTo>
                    <a:pt x="0" y="311"/>
                    <a:pt x="3" y="314"/>
                    <a:pt x="6" y="314"/>
                  </a:cubicBezTo>
                  <a:cubicBezTo>
                    <a:pt x="156" y="314"/>
                    <a:pt x="156" y="314"/>
                    <a:pt x="156" y="314"/>
                  </a:cubicBezTo>
                  <a:cubicBezTo>
                    <a:pt x="159" y="314"/>
                    <a:pt x="162" y="311"/>
                    <a:pt x="162" y="307"/>
                  </a:cubicBezTo>
                  <a:cubicBezTo>
                    <a:pt x="162" y="7"/>
                    <a:pt x="162" y="7"/>
                    <a:pt x="162" y="7"/>
                  </a:cubicBezTo>
                  <a:cubicBezTo>
                    <a:pt x="162" y="3"/>
                    <a:pt x="159" y="0"/>
                    <a:pt x="156" y="0"/>
                  </a:cubicBezTo>
                  <a:close/>
                  <a:moveTo>
                    <a:pt x="153" y="305"/>
                  </a:moveTo>
                  <a:cubicBezTo>
                    <a:pt x="9" y="305"/>
                    <a:pt x="9" y="305"/>
                    <a:pt x="9" y="305"/>
                  </a:cubicBezTo>
                  <a:cubicBezTo>
                    <a:pt x="9" y="10"/>
                    <a:pt x="9" y="10"/>
                    <a:pt x="9" y="10"/>
                  </a:cubicBezTo>
                  <a:cubicBezTo>
                    <a:pt x="153" y="10"/>
                    <a:pt x="153" y="10"/>
                    <a:pt x="153" y="10"/>
                  </a:cubicBezTo>
                  <a:lnTo>
                    <a:pt x="153" y="305"/>
                  </a:lnTo>
                  <a:close/>
                  <a:moveTo>
                    <a:pt x="56" y="265"/>
                  </a:moveTo>
                  <a:cubicBezTo>
                    <a:pt x="49" y="272"/>
                    <a:pt x="49" y="272"/>
                    <a:pt x="49" y="272"/>
                  </a:cubicBezTo>
                  <a:cubicBezTo>
                    <a:pt x="49" y="289"/>
                    <a:pt x="49" y="289"/>
                    <a:pt x="49" y="289"/>
                  </a:cubicBezTo>
                  <a:cubicBezTo>
                    <a:pt x="56" y="296"/>
                    <a:pt x="56" y="296"/>
                    <a:pt x="56" y="296"/>
                  </a:cubicBezTo>
                  <a:cubicBezTo>
                    <a:pt x="57" y="296"/>
                    <a:pt x="57" y="296"/>
                    <a:pt x="57" y="296"/>
                  </a:cubicBezTo>
                  <a:cubicBezTo>
                    <a:pt x="57" y="265"/>
                    <a:pt x="57" y="265"/>
                    <a:pt x="57" y="265"/>
                  </a:cubicBezTo>
                  <a:lnTo>
                    <a:pt x="56" y="265"/>
                  </a:lnTo>
                  <a:close/>
                  <a:moveTo>
                    <a:pt x="25" y="203"/>
                  </a:moveTo>
                  <a:cubicBezTo>
                    <a:pt x="25" y="173"/>
                    <a:pt x="25" y="173"/>
                    <a:pt x="25" y="173"/>
                  </a:cubicBezTo>
                  <a:cubicBezTo>
                    <a:pt x="24" y="173"/>
                    <a:pt x="24" y="173"/>
                    <a:pt x="24" y="173"/>
                  </a:cubicBezTo>
                  <a:cubicBezTo>
                    <a:pt x="17" y="179"/>
                    <a:pt x="17" y="179"/>
                    <a:pt x="17" y="179"/>
                  </a:cubicBezTo>
                  <a:cubicBezTo>
                    <a:pt x="17" y="197"/>
                    <a:pt x="17" y="197"/>
                    <a:pt x="17" y="197"/>
                  </a:cubicBezTo>
                  <a:cubicBezTo>
                    <a:pt x="24" y="203"/>
                    <a:pt x="24" y="203"/>
                    <a:pt x="24" y="203"/>
                  </a:cubicBezTo>
                  <a:lnTo>
                    <a:pt x="25" y="203"/>
                  </a:lnTo>
                  <a:close/>
                  <a:moveTo>
                    <a:pt x="25" y="234"/>
                  </a:moveTo>
                  <a:cubicBezTo>
                    <a:pt x="25" y="204"/>
                    <a:pt x="25" y="204"/>
                    <a:pt x="25" y="204"/>
                  </a:cubicBezTo>
                  <a:cubicBezTo>
                    <a:pt x="24" y="204"/>
                    <a:pt x="24" y="204"/>
                    <a:pt x="24" y="204"/>
                  </a:cubicBezTo>
                  <a:cubicBezTo>
                    <a:pt x="17" y="210"/>
                    <a:pt x="17" y="210"/>
                    <a:pt x="17" y="210"/>
                  </a:cubicBezTo>
                  <a:cubicBezTo>
                    <a:pt x="17" y="228"/>
                    <a:pt x="17" y="228"/>
                    <a:pt x="17" y="228"/>
                  </a:cubicBezTo>
                  <a:cubicBezTo>
                    <a:pt x="24" y="234"/>
                    <a:pt x="24" y="234"/>
                    <a:pt x="24" y="234"/>
                  </a:cubicBezTo>
                  <a:lnTo>
                    <a:pt x="25" y="234"/>
                  </a:lnTo>
                  <a:close/>
                  <a:moveTo>
                    <a:pt x="25" y="172"/>
                  </a:moveTo>
                  <a:cubicBezTo>
                    <a:pt x="25" y="142"/>
                    <a:pt x="25" y="142"/>
                    <a:pt x="25" y="142"/>
                  </a:cubicBezTo>
                  <a:cubicBezTo>
                    <a:pt x="24" y="142"/>
                    <a:pt x="24" y="142"/>
                    <a:pt x="24" y="142"/>
                  </a:cubicBezTo>
                  <a:cubicBezTo>
                    <a:pt x="17" y="148"/>
                    <a:pt x="17" y="148"/>
                    <a:pt x="17" y="148"/>
                  </a:cubicBezTo>
                  <a:cubicBezTo>
                    <a:pt x="17" y="166"/>
                    <a:pt x="17" y="166"/>
                    <a:pt x="17" y="166"/>
                  </a:cubicBezTo>
                  <a:cubicBezTo>
                    <a:pt x="24" y="172"/>
                    <a:pt x="24" y="172"/>
                    <a:pt x="24" y="172"/>
                  </a:cubicBezTo>
                  <a:lnTo>
                    <a:pt x="25" y="172"/>
                  </a:lnTo>
                  <a:close/>
                  <a:moveTo>
                    <a:pt x="49" y="289"/>
                  </a:moveTo>
                  <a:cubicBezTo>
                    <a:pt x="49" y="272"/>
                    <a:pt x="49" y="272"/>
                    <a:pt x="49" y="272"/>
                  </a:cubicBezTo>
                  <a:cubicBezTo>
                    <a:pt x="43" y="265"/>
                    <a:pt x="43" y="265"/>
                    <a:pt x="43" y="265"/>
                  </a:cubicBezTo>
                  <a:cubicBezTo>
                    <a:pt x="41" y="265"/>
                    <a:pt x="41" y="265"/>
                    <a:pt x="41" y="265"/>
                  </a:cubicBezTo>
                  <a:cubicBezTo>
                    <a:pt x="41" y="296"/>
                    <a:pt x="41" y="296"/>
                    <a:pt x="41" y="296"/>
                  </a:cubicBezTo>
                  <a:cubicBezTo>
                    <a:pt x="43" y="296"/>
                    <a:pt x="43" y="296"/>
                    <a:pt x="43" y="296"/>
                  </a:cubicBezTo>
                  <a:lnTo>
                    <a:pt x="49" y="289"/>
                  </a:lnTo>
                  <a:close/>
                  <a:moveTo>
                    <a:pt x="40" y="265"/>
                  </a:moveTo>
                  <a:cubicBezTo>
                    <a:pt x="25" y="265"/>
                    <a:pt x="25" y="265"/>
                    <a:pt x="25" y="265"/>
                  </a:cubicBezTo>
                  <a:cubicBezTo>
                    <a:pt x="25" y="296"/>
                    <a:pt x="25" y="296"/>
                    <a:pt x="25" y="296"/>
                  </a:cubicBezTo>
                  <a:cubicBezTo>
                    <a:pt x="40" y="296"/>
                    <a:pt x="40" y="296"/>
                    <a:pt x="40" y="296"/>
                  </a:cubicBezTo>
                  <a:lnTo>
                    <a:pt x="40" y="265"/>
                  </a:lnTo>
                  <a:close/>
                  <a:moveTo>
                    <a:pt x="25" y="265"/>
                  </a:moveTo>
                  <a:cubicBezTo>
                    <a:pt x="25" y="235"/>
                    <a:pt x="25" y="235"/>
                    <a:pt x="25" y="235"/>
                  </a:cubicBezTo>
                  <a:cubicBezTo>
                    <a:pt x="24" y="235"/>
                    <a:pt x="24" y="235"/>
                    <a:pt x="24" y="235"/>
                  </a:cubicBezTo>
                  <a:cubicBezTo>
                    <a:pt x="17" y="241"/>
                    <a:pt x="17" y="241"/>
                    <a:pt x="17" y="241"/>
                  </a:cubicBezTo>
                  <a:cubicBezTo>
                    <a:pt x="17" y="258"/>
                    <a:pt x="17" y="258"/>
                    <a:pt x="17" y="258"/>
                  </a:cubicBezTo>
                  <a:cubicBezTo>
                    <a:pt x="24" y="265"/>
                    <a:pt x="24" y="265"/>
                    <a:pt x="24" y="265"/>
                  </a:cubicBezTo>
                  <a:lnTo>
                    <a:pt x="25" y="265"/>
                  </a:lnTo>
                  <a:close/>
                  <a:moveTo>
                    <a:pt x="40" y="49"/>
                  </a:moveTo>
                  <a:cubicBezTo>
                    <a:pt x="25" y="49"/>
                    <a:pt x="25" y="49"/>
                    <a:pt x="25" y="49"/>
                  </a:cubicBezTo>
                  <a:cubicBezTo>
                    <a:pt x="25" y="80"/>
                    <a:pt x="25" y="80"/>
                    <a:pt x="25" y="80"/>
                  </a:cubicBezTo>
                  <a:cubicBezTo>
                    <a:pt x="40" y="80"/>
                    <a:pt x="40" y="80"/>
                    <a:pt x="40" y="80"/>
                  </a:cubicBezTo>
                  <a:lnTo>
                    <a:pt x="40" y="49"/>
                  </a:lnTo>
                  <a:close/>
                  <a:moveTo>
                    <a:pt x="43" y="204"/>
                  </a:moveTo>
                  <a:cubicBezTo>
                    <a:pt x="41" y="204"/>
                    <a:pt x="41" y="204"/>
                    <a:pt x="41" y="204"/>
                  </a:cubicBezTo>
                  <a:cubicBezTo>
                    <a:pt x="41" y="234"/>
                    <a:pt x="41" y="234"/>
                    <a:pt x="41" y="234"/>
                  </a:cubicBezTo>
                  <a:cubicBezTo>
                    <a:pt x="43" y="234"/>
                    <a:pt x="43" y="234"/>
                    <a:pt x="43" y="234"/>
                  </a:cubicBezTo>
                  <a:cubicBezTo>
                    <a:pt x="49" y="228"/>
                    <a:pt x="49" y="228"/>
                    <a:pt x="49" y="228"/>
                  </a:cubicBezTo>
                  <a:cubicBezTo>
                    <a:pt x="49" y="210"/>
                    <a:pt x="49" y="210"/>
                    <a:pt x="49" y="210"/>
                  </a:cubicBezTo>
                  <a:lnTo>
                    <a:pt x="43" y="204"/>
                  </a:lnTo>
                  <a:close/>
                  <a:moveTo>
                    <a:pt x="75" y="49"/>
                  </a:moveTo>
                  <a:cubicBezTo>
                    <a:pt x="81" y="43"/>
                    <a:pt x="81" y="43"/>
                    <a:pt x="81" y="43"/>
                  </a:cubicBezTo>
                  <a:cubicBezTo>
                    <a:pt x="81" y="25"/>
                    <a:pt x="81" y="25"/>
                    <a:pt x="81" y="25"/>
                  </a:cubicBezTo>
                  <a:cubicBezTo>
                    <a:pt x="75" y="19"/>
                    <a:pt x="75" y="19"/>
                    <a:pt x="75" y="19"/>
                  </a:cubicBezTo>
                  <a:cubicBezTo>
                    <a:pt x="73" y="19"/>
                    <a:pt x="73" y="19"/>
                    <a:pt x="73" y="19"/>
                  </a:cubicBezTo>
                  <a:cubicBezTo>
                    <a:pt x="73" y="49"/>
                    <a:pt x="73" y="49"/>
                    <a:pt x="73" y="49"/>
                  </a:cubicBezTo>
                  <a:lnTo>
                    <a:pt x="75" y="49"/>
                  </a:lnTo>
                  <a:close/>
                  <a:moveTo>
                    <a:pt x="58" y="49"/>
                  </a:moveTo>
                  <a:cubicBezTo>
                    <a:pt x="73" y="49"/>
                    <a:pt x="73" y="49"/>
                    <a:pt x="73" y="49"/>
                  </a:cubicBezTo>
                  <a:cubicBezTo>
                    <a:pt x="73" y="19"/>
                    <a:pt x="73" y="19"/>
                    <a:pt x="73" y="19"/>
                  </a:cubicBezTo>
                  <a:cubicBezTo>
                    <a:pt x="58" y="19"/>
                    <a:pt x="58" y="19"/>
                    <a:pt x="58" y="19"/>
                  </a:cubicBezTo>
                  <a:lnTo>
                    <a:pt x="58" y="49"/>
                  </a:lnTo>
                  <a:close/>
                  <a:moveTo>
                    <a:pt x="43" y="49"/>
                  </a:moveTo>
                  <a:cubicBezTo>
                    <a:pt x="49" y="43"/>
                    <a:pt x="49" y="43"/>
                    <a:pt x="49" y="43"/>
                  </a:cubicBezTo>
                  <a:cubicBezTo>
                    <a:pt x="49" y="25"/>
                    <a:pt x="49" y="25"/>
                    <a:pt x="49" y="25"/>
                  </a:cubicBezTo>
                  <a:cubicBezTo>
                    <a:pt x="43" y="19"/>
                    <a:pt x="43" y="19"/>
                    <a:pt x="43" y="19"/>
                  </a:cubicBezTo>
                  <a:cubicBezTo>
                    <a:pt x="41" y="19"/>
                    <a:pt x="41" y="19"/>
                    <a:pt x="41" y="19"/>
                  </a:cubicBezTo>
                  <a:cubicBezTo>
                    <a:pt x="41" y="49"/>
                    <a:pt x="41" y="49"/>
                    <a:pt x="41" y="49"/>
                  </a:cubicBezTo>
                  <a:lnTo>
                    <a:pt x="43" y="49"/>
                  </a:lnTo>
                  <a:close/>
                  <a:moveTo>
                    <a:pt x="25" y="49"/>
                  </a:moveTo>
                  <a:cubicBezTo>
                    <a:pt x="40" y="49"/>
                    <a:pt x="40" y="49"/>
                    <a:pt x="40" y="49"/>
                  </a:cubicBezTo>
                  <a:cubicBezTo>
                    <a:pt x="40" y="19"/>
                    <a:pt x="40" y="19"/>
                    <a:pt x="40" y="19"/>
                  </a:cubicBezTo>
                  <a:cubicBezTo>
                    <a:pt x="25" y="19"/>
                    <a:pt x="25" y="19"/>
                    <a:pt x="25" y="19"/>
                  </a:cubicBezTo>
                  <a:lnTo>
                    <a:pt x="25" y="49"/>
                  </a:lnTo>
                  <a:close/>
                  <a:moveTo>
                    <a:pt x="25" y="49"/>
                  </a:moveTo>
                  <a:cubicBezTo>
                    <a:pt x="25" y="19"/>
                    <a:pt x="25" y="19"/>
                    <a:pt x="25" y="19"/>
                  </a:cubicBezTo>
                  <a:cubicBezTo>
                    <a:pt x="24" y="19"/>
                    <a:pt x="24" y="19"/>
                    <a:pt x="24" y="19"/>
                  </a:cubicBezTo>
                  <a:cubicBezTo>
                    <a:pt x="17" y="25"/>
                    <a:pt x="17" y="25"/>
                    <a:pt x="17" y="25"/>
                  </a:cubicBezTo>
                  <a:cubicBezTo>
                    <a:pt x="17" y="43"/>
                    <a:pt x="17" y="43"/>
                    <a:pt x="17" y="43"/>
                  </a:cubicBezTo>
                  <a:cubicBezTo>
                    <a:pt x="24" y="49"/>
                    <a:pt x="24" y="49"/>
                    <a:pt x="24" y="49"/>
                  </a:cubicBezTo>
                  <a:lnTo>
                    <a:pt x="25" y="49"/>
                  </a:lnTo>
                  <a:close/>
                  <a:moveTo>
                    <a:pt x="25" y="15"/>
                  </a:moveTo>
                  <a:cubicBezTo>
                    <a:pt x="40" y="15"/>
                    <a:pt x="40" y="15"/>
                    <a:pt x="40" y="15"/>
                  </a:cubicBezTo>
                  <a:cubicBezTo>
                    <a:pt x="40" y="19"/>
                    <a:pt x="40" y="19"/>
                    <a:pt x="40" y="19"/>
                  </a:cubicBezTo>
                  <a:cubicBezTo>
                    <a:pt x="41" y="19"/>
                    <a:pt x="41" y="19"/>
                    <a:pt x="41" y="19"/>
                  </a:cubicBezTo>
                  <a:cubicBezTo>
                    <a:pt x="41" y="15"/>
                    <a:pt x="41" y="15"/>
                    <a:pt x="41" y="15"/>
                  </a:cubicBezTo>
                  <a:cubicBezTo>
                    <a:pt x="57" y="15"/>
                    <a:pt x="57" y="15"/>
                    <a:pt x="57" y="15"/>
                  </a:cubicBezTo>
                  <a:cubicBezTo>
                    <a:pt x="57" y="19"/>
                    <a:pt x="57" y="19"/>
                    <a:pt x="57" y="19"/>
                  </a:cubicBezTo>
                  <a:cubicBezTo>
                    <a:pt x="58" y="19"/>
                    <a:pt x="58" y="19"/>
                    <a:pt x="58" y="19"/>
                  </a:cubicBezTo>
                  <a:cubicBezTo>
                    <a:pt x="58" y="15"/>
                    <a:pt x="58" y="15"/>
                    <a:pt x="58" y="15"/>
                  </a:cubicBezTo>
                  <a:cubicBezTo>
                    <a:pt x="73" y="15"/>
                    <a:pt x="73" y="15"/>
                    <a:pt x="73" y="15"/>
                  </a:cubicBezTo>
                  <a:cubicBezTo>
                    <a:pt x="73" y="19"/>
                    <a:pt x="73" y="19"/>
                    <a:pt x="73" y="19"/>
                  </a:cubicBezTo>
                  <a:cubicBezTo>
                    <a:pt x="73" y="19"/>
                    <a:pt x="73" y="19"/>
                    <a:pt x="73" y="19"/>
                  </a:cubicBezTo>
                  <a:cubicBezTo>
                    <a:pt x="73" y="14"/>
                    <a:pt x="73" y="14"/>
                    <a:pt x="73" y="14"/>
                  </a:cubicBezTo>
                  <a:cubicBezTo>
                    <a:pt x="25" y="14"/>
                    <a:pt x="25" y="14"/>
                    <a:pt x="25" y="14"/>
                  </a:cubicBezTo>
                  <a:cubicBezTo>
                    <a:pt x="25" y="19"/>
                    <a:pt x="25" y="19"/>
                    <a:pt x="25" y="19"/>
                  </a:cubicBezTo>
                  <a:cubicBezTo>
                    <a:pt x="25" y="19"/>
                    <a:pt x="25" y="19"/>
                    <a:pt x="25" y="19"/>
                  </a:cubicBezTo>
                  <a:lnTo>
                    <a:pt x="25" y="15"/>
                  </a:lnTo>
                  <a:close/>
                  <a:moveTo>
                    <a:pt x="49" y="25"/>
                  </a:moveTo>
                  <a:cubicBezTo>
                    <a:pt x="49" y="43"/>
                    <a:pt x="49" y="43"/>
                    <a:pt x="49" y="43"/>
                  </a:cubicBezTo>
                  <a:cubicBezTo>
                    <a:pt x="56" y="49"/>
                    <a:pt x="56" y="49"/>
                    <a:pt x="56" y="49"/>
                  </a:cubicBezTo>
                  <a:cubicBezTo>
                    <a:pt x="57" y="49"/>
                    <a:pt x="57" y="49"/>
                    <a:pt x="57" y="49"/>
                  </a:cubicBezTo>
                  <a:cubicBezTo>
                    <a:pt x="57" y="19"/>
                    <a:pt x="57" y="19"/>
                    <a:pt x="57" y="19"/>
                  </a:cubicBezTo>
                  <a:cubicBezTo>
                    <a:pt x="56" y="19"/>
                    <a:pt x="56" y="19"/>
                    <a:pt x="56" y="19"/>
                  </a:cubicBezTo>
                  <a:lnTo>
                    <a:pt x="49" y="25"/>
                  </a:lnTo>
                  <a:close/>
                  <a:moveTo>
                    <a:pt x="89" y="296"/>
                  </a:moveTo>
                  <a:cubicBezTo>
                    <a:pt x="89" y="265"/>
                    <a:pt x="89" y="265"/>
                    <a:pt x="89" y="265"/>
                  </a:cubicBezTo>
                  <a:cubicBezTo>
                    <a:pt x="88" y="265"/>
                    <a:pt x="88" y="265"/>
                    <a:pt x="88" y="265"/>
                  </a:cubicBezTo>
                  <a:cubicBezTo>
                    <a:pt x="81" y="272"/>
                    <a:pt x="81" y="272"/>
                    <a:pt x="81" y="272"/>
                  </a:cubicBezTo>
                  <a:cubicBezTo>
                    <a:pt x="81" y="289"/>
                    <a:pt x="81" y="289"/>
                    <a:pt x="81" y="289"/>
                  </a:cubicBezTo>
                  <a:cubicBezTo>
                    <a:pt x="88" y="296"/>
                    <a:pt x="88" y="296"/>
                    <a:pt x="88" y="296"/>
                  </a:cubicBezTo>
                  <a:lnTo>
                    <a:pt x="89" y="296"/>
                  </a:lnTo>
                  <a:close/>
                  <a:moveTo>
                    <a:pt x="113" y="289"/>
                  </a:moveTo>
                  <a:cubicBezTo>
                    <a:pt x="113" y="272"/>
                    <a:pt x="113" y="272"/>
                    <a:pt x="113" y="272"/>
                  </a:cubicBezTo>
                  <a:cubicBezTo>
                    <a:pt x="107" y="265"/>
                    <a:pt x="107" y="265"/>
                    <a:pt x="107" y="265"/>
                  </a:cubicBezTo>
                  <a:cubicBezTo>
                    <a:pt x="105" y="265"/>
                    <a:pt x="105" y="265"/>
                    <a:pt x="105" y="265"/>
                  </a:cubicBezTo>
                  <a:cubicBezTo>
                    <a:pt x="105" y="296"/>
                    <a:pt x="105" y="296"/>
                    <a:pt x="105" y="296"/>
                  </a:cubicBezTo>
                  <a:cubicBezTo>
                    <a:pt x="107" y="296"/>
                    <a:pt x="107" y="296"/>
                    <a:pt x="107" y="296"/>
                  </a:cubicBezTo>
                  <a:lnTo>
                    <a:pt x="113" y="289"/>
                  </a:lnTo>
                  <a:close/>
                  <a:moveTo>
                    <a:pt x="137" y="265"/>
                  </a:moveTo>
                  <a:cubicBezTo>
                    <a:pt x="122" y="265"/>
                    <a:pt x="122" y="265"/>
                    <a:pt x="122" y="265"/>
                  </a:cubicBezTo>
                  <a:cubicBezTo>
                    <a:pt x="122" y="296"/>
                    <a:pt x="122" y="296"/>
                    <a:pt x="122" y="296"/>
                  </a:cubicBezTo>
                  <a:cubicBezTo>
                    <a:pt x="137" y="296"/>
                    <a:pt x="137" y="296"/>
                    <a:pt x="137" y="296"/>
                  </a:cubicBezTo>
                  <a:lnTo>
                    <a:pt x="137" y="265"/>
                  </a:lnTo>
                  <a:close/>
                  <a:moveTo>
                    <a:pt x="120" y="265"/>
                  </a:moveTo>
                  <a:cubicBezTo>
                    <a:pt x="113" y="272"/>
                    <a:pt x="113" y="272"/>
                    <a:pt x="113" y="272"/>
                  </a:cubicBezTo>
                  <a:cubicBezTo>
                    <a:pt x="113" y="289"/>
                    <a:pt x="113" y="289"/>
                    <a:pt x="113" y="289"/>
                  </a:cubicBezTo>
                  <a:cubicBezTo>
                    <a:pt x="120" y="296"/>
                    <a:pt x="120" y="296"/>
                    <a:pt x="120" y="296"/>
                  </a:cubicBezTo>
                  <a:cubicBezTo>
                    <a:pt x="121" y="296"/>
                    <a:pt x="121" y="296"/>
                    <a:pt x="121" y="296"/>
                  </a:cubicBezTo>
                  <a:cubicBezTo>
                    <a:pt x="121" y="265"/>
                    <a:pt x="121" y="265"/>
                    <a:pt x="121" y="265"/>
                  </a:cubicBezTo>
                  <a:lnTo>
                    <a:pt x="120" y="265"/>
                  </a:lnTo>
                  <a:close/>
                  <a:moveTo>
                    <a:pt x="145" y="289"/>
                  </a:moveTo>
                  <a:cubicBezTo>
                    <a:pt x="145" y="272"/>
                    <a:pt x="145" y="272"/>
                    <a:pt x="145" y="272"/>
                  </a:cubicBezTo>
                  <a:cubicBezTo>
                    <a:pt x="139" y="265"/>
                    <a:pt x="139" y="265"/>
                    <a:pt x="139" y="265"/>
                  </a:cubicBezTo>
                  <a:cubicBezTo>
                    <a:pt x="138" y="265"/>
                    <a:pt x="138" y="265"/>
                    <a:pt x="138" y="265"/>
                  </a:cubicBezTo>
                  <a:cubicBezTo>
                    <a:pt x="138" y="296"/>
                    <a:pt x="138" y="296"/>
                    <a:pt x="138" y="296"/>
                  </a:cubicBezTo>
                  <a:cubicBezTo>
                    <a:pt x="139" y="296"/>
                    <a:pt x="139" y="296"/>
                    <a:pt x="139" y="296"/>
                  </a:cubicBezTo>
                  <a:lnTo>
                    <a:pt x="145" y="289"/>
                  </a:lnTo>
                  <a:close/>
                  <a:moveTo>
                    <a:pt x="138" y="300"/>
                  </a:moveTo>
                  <a:cubicBezTo>
                    <a:pt x="138" y="296"/>
                    <a:pt x="138" y="296"/>
                    <a:pt x="138" y="296"/>
                  </a:cubicBezTo>
                  <a:cubicBezTo>
                    <a:pt x="137" y="296"/>
                    <a:pt x="137" y="296"/>
                    <a:pt x="137" y="296"/>
                  </a:cubicBezTo>
                  <a:cubicBezTo>
                    <a:pt x="137" y="299"/>
                    <a:pt x="137" y="299"/>
                    <a:pt x="137" y="299"/>
                  </a:cubicBezTo>
                  <a:cubicBezTo>
                    <a:pt x="122" y="299"/>
                    <a:pt x="122" y="299"/>
                    <a:pt x="122" y="299"/>
                  </a:cubicBezTo>
                  <a:cubicBezTo>
                    <a:pt x="122" y="296"/>
                    <a:pt x="122" y="296"/>
                    <a:pt x="122" y="296"/>
                  </a:cubicBezTo>
                  <a:cubicBezTo>
                    <a:pt x="121" y="296"/>
                    <a:pt x="121" y="296"/>
                    <a:pt x="121" y="296"/>
                  </a:cubicBezTo>
                  <a:cubicBezTo>
                    <a:pt x="121" y="299"/>
                    <a:pt x="121" y="299"/>
                    <a:pt x="121" y="299"/>
                  </a:cubicBezTo>
                  <a:cubicBezTo>
                    <a:pt x="105" y="299"/>
                    <a:pt x="105" y="299"/>
                    <a:pt x="105" y="299"/>
                  </a:cubicBezTo>
                  <a:cubicBezTo>
                    <a:pt x="105" y="296"/>
                    <a:pt x="105" y="296"/>
                    <a:pt x="105" y="296"/>
                  </a:cubicBezTo>
                  <a:cubicBezTo>
                    <a:pt x="105" y="296"/>
                    <a:pt x="105" y="296"/>
                    <a:pt x="105" y="296"/>
                  </a:cubicBezTo>
                  <a:cubicBezTo>
                    <a:pt x="105" y="299"/>
                    <a:pt x="105" y="299"/>
                    <a:pt x="105" y="299"/>
                  </a:cubicBezTo>
                  <a:cubicBezTo>
                    <a:pt x="90" y="299"/>
                    <a:pt x="90" y="299"/>
                    <a:pt x="90" y="299"/>
                  </a:cubicBezTo>
                  <a:cubicBezTo>
                    <a:pt x="90" y="296"/>
                    <a:pt x="90" y="296"/>
                    <a:pt x="90" y="296"/>
                  </a:cubicBezTo>
                  <a:cubicBezTo>
                    <a:pt x="89" y="296"/>
                    <a:pt x="89" y="296"/>
                    <a:pt x="89" y="296"/>
                  </a:cubicBezTo>
                  <a:cubicBezTo>
                    <a:pt x="89" y="300"/>
                    <a:pt x="89" y="300"/>
                    <a:pt x="89" y="300"/>
                  </a:cubicBezTo>
                  <a:lnTo>
                    <a:pt x="138" y="300"/>
                  </a:lnTo>
                  <a:close/>
                  <a:moveTo>
                    <a:pt x="73" y="204"/>
                  </a:moveTo>
                  <a:cubicBezTo>
                    <a:pt x="58" y="204"/>
                    <a:pt x="58" y="204"/>
                    <a:pt x="58" y="204"/>
                  </a:cubicBezTo>
                  <a:cubicBezTo>
                    <a:pt x="58" y="234"/>
                    <a:pt x="58" y="234"/>
                    <a:pt x="58" y="234"/>
                  </a:cubicBezTo>
                  <a:cubicBezTo>
                    <a:pt x="73" y="234"/>
                    <a:pt x="73" y="234"/>
                    <a:pt x="73" y="234"/>
                  </a:cubicBezTo>
                  <a:lnTo>
                    <a:pt x="73" y="204"/>
                  </a:lnTo>
                  <a:close/>
                  <a:moveTo>
                    <a:pt x="57" y="111"/>
                  </a:moveTo>
                  <a:cubicBezTo>
                    <a:pt x="56" y="111"/>
                    <a:pt x="56" y="111"/>
                    <a:pt x="56" y="111"/>
                  </a:cubicBezTo>
                  <a:cubicBezTo>
                    <a:pt x="49" y="117"/>
                    <a:pt x="49" y="117"/>
                    <a:pt x="49" y="117"/>
                  </a:cubicBezTo>
                  <a:cubicBezTo>
                    <a:pt x="49" y="135"/>
                    <a:pt x="49" y="135"/>
                    <a:pt x="49" y="135"/>
                  </a:cubicBezTo>
                  <a:cubicBezTo>
                    <a:pt x="56" y="141"/>
                    <a:pt x="56" y="141"/>
                    <a:pt x="56" y="141"/>
                  </a:cubicBezTo>
                  <a:cubicBezTo>
                    <a:pt x="57" y="141"/>
                    <a:pt x="57" y="141"/>
                    <a:pt x="57" y="141"/>
                  </a:cubicBezTo>
                  <a:lnTo>
                    <a:pt x="57" y="111"/>
                  </a:lnTo>
                  <a:close/>
                  <a:moveTo>
                    <a:pt x="57" y="142"/>
                  </a:moveTo>
                  <a:cubicBezTo>
                    <a:pt x="56" y="142"/>
                    <a:pt x="56" y="142"/>
                    <a:pt x="56" y="142"/>
                  </a:cubicBezTo>
                  <a:cubicBezTo>
                    <a:pt x="49" y="148"/>
                    <a:pt x="49" y="148"/>
                    <a:pt x="49" y="148"/>
                  </a:cubicBezTo>
                  <a:cubicBezTo>
                    <a:pt x="49" y="166"/>
                    <a:pt x="49" y="166"/>
                    <a:pt x="49" y="166"/>
                  </a:cubicBezTo>
                  <a:cubicBezTo>
                    <a:pt x="56" y="172"/>
                    <a:pt x="56" y="172"/>
                    <a:pt x="56" y="172"/>
                  </a:cubicBezTo>
                  <a:cubicBezTo>
                    <a:pt x="57" y="172"/>
                    <a:pt x="57" y="172"/>
                    <a:pt x="57" y="172"/>
                  </a:cubicBezTo>
                  <a:lnTo>
                    <a:pt x="57" y="142"/>
                  </a:lnTo>
                  <a:close/>
                  <a:moveTo>
                    <a:pt x="57" y="173"/>
                  </a:moveTo>
                  <a:cubicBezTo>
                    <a:pt x="56" y="173"/>
                    <a:pt x="56" y="173"/>
                    <a:pt x="56" y="173"/>
                  </a:cubicBezTo>
                  <a:cubicBezTo>
                    <a:pt x="49" y="179"/>
                    <a:pt x="49" y="179"/>
                    <a:pt x="49" y="179"/>
                  </a:cubicBezTo>
                  <a:cubicBezTo>
                    <a:pt x="49" y="197"/>
                    <a:pt x="49" y="197"/>
                    <a:pt x="49" y="197"/>
                  </a:cubicBezTo>
                  <a:cubicBezTo>
                    <a:pt x="56" y="203"/>
                    <a:pt x="56" y="203"/>
                    <a:pt x="56" y="203"/>
                  </a:cubicBezTo>
                  <a:cubicBezTo>
                    <a:pt x="57" y="203"/>
                    <a:pt x="57" y="203"/>
                    <a:pt x="57" y="203"/>
                  </a:cubicBezTo>
                  <a:lnTo>
                    <a:pt x="57" y="173"/>
                  </a:lnTo>
                  <a:close/>
                  <a:moveTo>
                    <a:pt x="57" y="49"/>
                  </a:moveTo>
                  <a:cubicBezTo>
                    <a:pt x="56" y="49"/>
                    <a:pt x="56" y="49"/>
                    <a:pt x="56" y="49"/>
                  </a:cubicBezTo>
                  <a:cubicBezTo>
                    <a:pt x="49" y="56"/>
                    <a:pt x="49" y="56"/>
                    <a:pt x="49" y="56"/>
                  </a:cubicBezTo>
                  <a:cubicBezTo>
                    <a:pt x="49" y="73"/>
                    <a:pt x="49" y="73"/>
                    <a:pt x="49" y="73"/>
                  </a:cubicBezTo>
                  <a:cubicBezTo>
                    <a:pt x="56" y="80"/>
                    <a:pt x="56" y="80"/>
                    <a:pt x="56" y="80"/>
                  </a:cubicBezTo>
                  <a:cubicBezTo>
                    <a:pt x="57" y="80"/>
                    <a:pt x="57" y="80"/>
                    <a:pt x="57" y="80"/>
                  </a:cubicBezTo>
                  <a:lnTo>
                    <a:pt x="57" y="49"/>
                  </a:lnTo>
                  <a:close/>
                  <a:moveTo>
                    <a:pt x="49" y="241"/>
                  </a:moveTo>
                  <a:cubicBezTo>
                    <a:pt x="49" y="258"/>
                    <a:pt x="49" y="258"/>
                    <a:pt x="49" y="258"/>
                  </a:cubicBezTo>
                  <a:cubicBezTo>
                    <a:pt x="56" y="265"/>
                    <a:pt x="56" y="265"/>
                    <a:pt x="56" y="265"/>
                  </a:cubicBezTo>
                  <a:cubicBezTo>
                    <a:pt x="57" y="265"/>
                    <a:pt x="57" y="265"/>
                    <a:pt x="57" y="265"/>
                  </a:cubicBezTo>
                  <a:cubicBezTo>
                    <a:pt x="57" y="235"/>
                    <a:pt x="57" y="235"/>
                    <a:pt x="57" y="235"/>
                  </a:cubicBezTo>
                  <a:cubicBezTo>
                    <a:pt x="56" y="235"/>
                    <a:pt x="56" y="235"/>
                    <a:pt x="56" y="235"/>
                  </a:cubicBezTo>
                  <a:lnTo>
                    <a:pt x="49" y="241"/>
                  </a:lnTo>
                  <a:close/>
                  <a:moveTo>
                    <a:pt x="57" y="80"/>
                  </a:moveTo>
                  <a:cubicBezTo>
                    <a:pt x="56" y="80"/>
                    <a:pt x="56" y="80"/>
                    <a:pt x="56" y="80"/>
                  </a:cubicBezTo>
                  <a:cubicBezTo>
                    <a:pt x="49" y="87"/>
                    <a:pt x="49" y="87"/>
                    <a:pt x="49" y="87"/>
                  </a:cubicBezTo>
                  <a:cubicBezTo>
                    <a:pt x="49" y="104"/>
                    <a:pt x="49" y="104"/>
                    <a:pt x="49" y="104"/>
                  </a:cubicBezTo>
                  <a:cubicBezTo>
                    <a:pt x="56" y="111"/>
                    <a:pt x="56" y="111"/>
                    <a:pt x="56" y="111"/>
                  </a:cubicBezTo>
                  <a:cubicBezTo>
                    <a:pt x="57" y="111"/>
                    <a:pt x="57" y="111"/>
                    <a:pt x="57" y="111"/>
                  </a:cubicBezTo>
                  <a:lnTo>
                    <a:pt x="57" y="80"/>
                  </a:lnTo>
                  <a:close/>
                  <a:moveTo>
                    <a:pt x="57" y="204"/>
                  </a:moveTo>
                  <a:cubicBezTo>
                    <a:pt x="56" y="204"/>
                    <a:pt x="56" y="204"/>
                    <a:pt x="56" y="204"/>
                  </a:cubicBezTo>
                  <a:cubicBezTo>
                    <a:pt x="49" y="210"/>
                    <a:pt x="49" y="210"/>
                    <a:pt x="49" y="210"/>
                  </a:cubicBezTo>
                  <a:cubicBezTo>
                    <a:pt x="49" y="228"/>
                    <a:pt x="49" y="228"/>
                    <a:pt x="49" y="228"/>
                  </a:cubicBezTo>
                  <a:cubicBezTo>
                    <a:pt x="56" y="234"/>
                    <a:pt x="56" y="234"/>
                    <a:pt x="56" y="234"/>
                  </a:cubicBezTo>
                  <a:cubicBezTo>
                    <a:pt x="57" y="234"/>
                    <a:pt x="57" y="234"/>
                    <a:pt x="57" y="234"/>
                  </a:cubicBezTo>
                  <a:lnTo>
                    <a:pt x="57" y="204"/>
                  </a:lnTo>
                  <a:close/>
                  <a:moveTo>
                    <a:pt x="73" y="111"/>
                  </a:moveTo>
                  <a:cubicBezTo>
                    <a:pt x="58" y="111"/>
                    <a:pt x="58" y="111"/>
                    <a:pt x="58" y="111"/>
                  </a:cubicBezTo>
                  <a:cubicBezTo>
                    <a:pt x="58" y="141"/>
                    <a:pt x="58" y="141"/>
                    <a:pt x="58" y="141"/>
                  </a:cubicBezTo>
                  <a:cubicBezTo>
                    <a:pt x="73" y="141"/>
                    <a:pt x="73" y="141"/>
                    <a:pt x="73" y="141"/>
                  </a:cubicBezTo>
                  <a:lnTo>
                    <a:pt x="73" y="111"/>
                  </a:lnTo>
                  <a:close/>
                  <a:moveTo>
                    <a:pt x="73" y="142"/>
                  </a:moveTo>
                  <a:cubicBezTo>
                    <a:pt x="58" y="142"/>
                    <a:pt x="58" y="142"/>
                    <a:pt x="58" y="142"/>
                  </a:cubicBezTo>
                  <a:cubicBezTo>
                    <a:pt x="58" y="172"/>
                    <a:pt x="58" y="172"/>
                    <a:pt x="58" y="172"/>
                  </a:cubicBezTo>
                  <a:cubicBezTo>
                    <a:pt x="73" y="172"/>
                    <a:pt x="73" y="172"/>
                    <a:pt x="73" y="172"/>
                  </a:cubicBezTo>
                  <a:lnTo>
                    <a:pt x="73" y="142"/>
                  </a:lnTo>
                  <a:close/>
                  <a:moveTo>
                    <a:pt x="73" y="173"/>
                  </a:moveTo>
                  <a:cubicBezTo>
                    <a:pt x="58" y="173"/>
                    <a:pt x="58" y="173"/>
                    <a:pt x="58" y="173"/>
                  </a:cubicBezTo>
                  <a:cubicBezTo>
                    <a:pt x="58" y="203"/>
                    <a:pt x="58" y="203"/>
                    <a:pt x="58" y="203"/>
                  </a:cubicBezTo>
                  <a:cubicBezTo>
                    <a:pt x="73" y="203"/>
                    <a:pt x="73" y="203"/>
                    <a:pt x="73" y="203"/>
                  </a:cubicBezTo>
                  <a:lnTo>
                    <a:pt x="73" y="173"/>
                  </a:lnTo>
                  <a:close/>
                  <a:moveTo>
                    <a:pt x="73" y="49"/>
                  </a:moveTo>
                  <a:cubicBezTo>
                    <a:pt x="58" y="49"/>
                    <a:pt x="58" y="49"/>
                    <a:pt x="58" y="49"/>
                  </a:cubicBezTo>
                  <a:cubicBezTo>
                    <a:pt x="58" y="80"/>
                    <a:pt x="58" y="80"/>
                    <a:pt x="58" y="80"/>
                  </a:cubicBezTo>
                  <a:cubicBezTo>
                    <a:pt x="73" y="80"/>
                    <a:pt x="73" y="80"/>
                    <a:pt x="73" y="80"/>
                  </a:cubicBezTo>
                  <a:lnTo>
                    <a:pt x="73" y="49"/>
                  </a:lnTo>
                  <a:close/>
                  <a:moveTo>
                    <a:pt x="58" y="265"/>
                  </a:moveTo>
                  <a:cubicBezTo>
                    <a:pt x="73" y="265"/>
                    <a:pt x="73" y="265"/>
                    <a:pt x="73" y="265"/>
                  </a:cubicBezTo>
                  <a:cubicBezTo>
                    <a:pt x="73" y="235"/>
                    <a:pt x="73" y="235"/>
                    <a:pt x="73" y="235"/>
                  </a:cubicBezTo>
                  <a:cubicBezTo>
                    <a:pt x="58" y="235"/>
                    <a:pt x="58" y="235"/>
                    <a:pt x="58" y="235"/>
                  </a:cubicBezTo>
                  <a:lnTo>
                    <a:pt x="58" y="265"/>
                  </a:lnTo>
                  <a:close/>
                  <a:moveTo>
                    <a:pt x="73" y="80"/>
                  </a:moveTo>
                  <a:cubicBezTo>
                    <a:pt x="58" y="80"/>
                    <a:pt x="58" y="80"/>
                    <a:pt x="58" y="80"/>
                  </a:cubicBezTo>
                  <a:cubicBezTo>
                    <a:pt x="58" y="111"/>
                    <a:pt x="58" y="111"/>
                    <a:pt x="58" y="111"/>
                  </a:cubicBezTo>
                  <a:cubicBezTo>
                    <a:pt x="73" y="111"/>
                    <a:pt x="73" y="111"/>
                    <a:pt x="73" y="111"/>
                  </a:cubicBezTo>
                  <a:lnTo>
                    <a:pt x="73" y="80"/>
                  </a:lnTo>
                  <a:close/>
                </a:path>
              </a:pathLst>
            </a:custGeom>
            <a:solidFill>
              <a:srgbClr val="44546A"/>
            </a:solidFill>
            <a:ln>
              <a:noFill/>
            </a:ln>
          </p:spPr>
          <p:txBody>
            <a:bodyPr vert="horz" wrap="square" lIns="91380" tIns="45690" rIns="91380" bIns="45690" numCol="1" anchor="t" anchorCtr="0" compatLnSpc="1">
              <a:prstTxWarp prst="textNoShape">
                <a:avLst/>
              </a:prstTxWarp>
              <a:noAutofit/>
            </a:bodyPr>
            <a:lstStyle/>
            <a:p>
              <a:pPr defTabSz="914011" fontAlgn="ctr">
                <a:defRPr/>
              </a:pPr>
              <a:endParaRPr lang="en-US" altLang="zh-CN" sz="1798" kern="0" dirty="0">
                <a:solidFill>
                  <a:srgbClr val="000000"/>
                </a:solidFill>
                <a:latin typeface="+mj-lt"/>
                <a:ea typeface="方正兰亭黑简体" panose="02000000000000000000" pitchFamily="2" charset="-122"/>
                <a:cs typeface="Huawei Sans" panose="020C0503030203020204" pitchFamily="34" charset="0"/>
                <a:sym typeface="FrutigerNext LT RegularCn" panose="020B0506040504020204" pitchFamily="34" charset="0"/>
              </a:endParaRPr>
            </a:p>
          </p:txBody>
        </p:sp>
      </p:grpSp>
      <p:cxnSp>
        <p:nvCxnSpPr>
          <p:cNvPr id="97" name="肘形连接符 146">
            <a:extLst>
              <a:ext uri="{FF2B5EF4-FFF2-40B4-BE49-F238E27FC236}">
                <a16:creationId xmlns:a16="http://schemas.microsoft.com/office/drawing/2014/main" id="{6B0ADC37-B2D1-41AB-8BB7-8DF370414C3C}"/>
              </a:ext>
            </a:extLst>
          </p:cNvPr>
          <p:cNvCxnSpPr/>
          <p:nvPr/>
        </p:nvCxnSpPr>
        <p:spPr>
          <a:xfrm rot="10800000">
            <a:off x="5987455" y="3084259"/>
            <a:ext cx="2956406" cy="1361"/>
          </a:xfrm>
          <a:prstGeom prst="bentConnector3">
            <a:avLst>
              <a:gd name="adj1" fmla="val 50000"/>
            </a:avLst>
          </a:prstGeom>
          <a:noFill/>
          <a:ln w="19050" cap="flat" cmpd="sng" algn="ctr">
            <a:solidFill>
              <a:sysClr val="windowText" lastClr="000000"/>
            </a:solidFill>
            <a:prstDash val="solid"/>
            <a:miter lim="800000"/>
          </a:ln>
          <a:effectLst/>
        </p:spPr>
      </p:cxnSp>
      <p:cxnSp>
        <p:nvCxnSpPr>
          <p:cNvPr id="98" name="肘形连接符 150">
            <a:extLst>
              <a:ext uri="{FF2B5EF4-FFF2-40B4-BE49-F238E27FC236}">
                <a16:creationId xmlns:a16="http://schemas.microsoft.com/office/drawing/2014/main" id="{1455F2E5-4D51-4C47-9FDF-71DE9836E92D}"/>
              </a:ext>
            </a:extLst>
          </p:cNvPr>
          <p:cNvCxnSpPr/>
          <p:nvPr/>
        </p:nvCxnSpPr>
        <p:spPr>
          <a:xfrm flipV="1">
            <a:off x="5987455" y="3085621"/>
            <a:ext cx="1294121" cy="1089941"/>
          </a:xfrm>
          <a:prstGeom prst="bentConnector3">
            <a:avLst>
              <a:gd name="adj1" fmla="val 113093"/>
            </a:avLst>
          </a:prstGeom>
          <a:noFill/>
          <a:ln w="19050" cap="flat" cmpd="sng" algn="ctr">
            <a:solidFill>
              <a:sysClr val="windowText" lastClr="000000"/>
            </a:solidFill>
            <a:prstDash val="solid"/>
            <a:miter lim="800000"/>
          </a:ln>
          <a:effectLst/>
        </p:spPr>
      </p:cxnSp>
      <p:cxnSp>
        <p:nvCxnSpPr>
          <p:cNvPr id="99" name="肘形连接符 152">
            <a:extLst>
              <a:ext uri="{FF2B5EF4-FFF2-40B4-BE49-F238E27FC236}">
                <a16:creationId xmlns:a16="http://schemas.microsoft.com/office/drawing/2014/main" id="{20C620E2-BE66-4BC2-A987-ECB65B44E0ED}"/>
              </a:ext>
            </a:extLst>
          </p:cNvPr>
          <p:cNvCxnSpPr>
            <a:stCxn id="90" idx="3"/>
          </p:cNvCxnSpPr>
          <p:nvPr/>
        </p:nvCxnSpPr>
        <p:spPr>
          <a:xfrm>
            <a:off x="7551069" y="2063706"/>
            <a:ext cx="1244628" cy="1016194"/>
          </a:xfrm>
          <a:prstGeom prst="bentConnector3">
            <a:avLst>
              <a:gd name="adj1" fmla="val 99745"/>
            </a:avLst>
          </a:prstGeom>
          <a:noFill/>
          <a:ln w="19050" cap="flat" cmpd="sng" algn="ctr">
            <a:solidFill>
              <a:sysClr val="windowText" lastClr="000000"/>
            </a:solidFill>
            <a:prstDash val="solid"/>
            <a:miter lim="800000"/>
          </a:ln>
          <a:effectLst/>
        </p:spPr>
      </p:cxnSp>
      <p:cxnSp>
        <p:nvCxnSpPr>
          <p:cNvPr id="100" name="肘形连接符 165">
            <a:extLst>
              <a:ext uri="{FF2B5EF4-FFF2-40B4-BE49-F238E27FC236}">
                <a16:creationId xmlns:a16="http://schemas.microsoft.com/office/drawing/2014/main" id="{DC2145C7-586B-4B1C-BD28-D2414AF43D42}"/>
              </a:ext>
            </a:extLst>
          </p:cNvPr>
          <p:cNvCxnSpPr>
            <a:stCxn id="90" idx="2"/>
          </p:cNvCxnSpPr>
          <p:nvPr/>
        </p:nvCxnSpPr>
        <p:spPr>
          <a:xfrm rot="16200000" flipH="1">
            <a:off x="6071062" y="3475609"/>
            <a:ext cx="2419631" cy="1396"/>
          </a:xfrm>
          <a:prstGeom prst="bentConnector3">
            <a:avLst/>
          </a:prstGeom>
          <a:noFill/>
          <a:ln w="12700" cap="flat" cmpd="sng" algn="ctr">
            <a:solidFill>
              <a:srgbClr val="5B9BD5"/>
            </a:solidFill>
            <a:prstDash val="dash"/>
            <a:miter lim="800000"/>
          </a:ln>
          <a:effectLst/>
        </p:spPr>
      </p:cxnSp>
      <p:cxnSp>
        <p:nvCxnSpPr>
          <p:cNvPr id="101" name="肘形连接符 168">
            <a:extLst>
              <a:ext uri="{FF2B5EF4-FFF2-40B4-BE49-F238E27FC236}">
                <a16:creationId xmlns:a16="http://schemas.microsoft.com/office/drawing/2014/main" id="{4DB076DB-B502-42D3-B924-FEC66C6CFC13}"/>
              </a:ext>
            </a:extLst>
          </p:cNvPr>
          <p:cNvCxnSpPr>
            <a:cxnSpLocks/>
          </p:cNvCxnSpPr>
          <p:nvPr/>
        </p:nvCxnSpPr>
        <p:spPr>
          <a:xfrm rot="16200000" flipH="1">
            <a:off x="8542056" y="3327042"/>
            <a:ext cx="494282" cy="1"/>
          </a:xfrm>
          <a:prstGeom prst="bentConnector3">
            <a:avLst>
              <a:gd name="adj1" fmla="val 50000"/>
            </a:avLst>
          </a:prstGeom>
          <a:noFill/>
          <a:ln w="19050" cap="flat" cmpd="sng" algn="ctr">
            <a:solidFill>
              <a:sysClr val="windowText" lastClr="000000"/>
            </a:solidFill>
            <a:prstDash val="solid"/>
            <a:miter lim="800000"/>
          </a:ln>
          <a:effectLst/>
        </p:spPr>
      </p:cxnSp>
      <p:cxnSp>
        <p:nvCxnSpPr>
          <p:cNvPr id="102" name="肘形连接符 179">
            <a:extLst>
              <a:ext uri="{FF2B5EF4-FFF2-40B4-BE49-F238E27FC236}">
                <a16:creationId xmlns:a16="http://schemas.microsoft.com/office/drawing/2014/main" id="{FBC19D79-5936-4EF7-90A3-BBF7097898CE}"/>
              </a:ext>
            </a:extLst>
          </p:cNvPr>
          <p:cNvCxnSpPr>
            <a:cxnSpLocks/>
          </p:cNvCxnSpPr>
          <p:nvPr/>
        </p:nvCxnSpPr>
        <p:spPr>
          <a:xfrm flipV="1">
            <a:off x="9232741" y="3082890"/>
            <a:ext cx="2228536" cy="1369"/>
          </a:xfrm>
          <a:prstGeom prst="bentConnector3">
            <a:avLst/>
          </a:prstGeom>
          <a:noFill/>
          <a:ln w="19050" cap="flat" cmpd="sng" algn="ctr">
            <a:solidFill>
              <a:sysClr val="windowText" lastClr="000000"/>
            </a:solidFill>
            <a:prstDash val="solid"/>
            <a:miter lim="800000"/>
          </a:ln>
          <a:effectLst/>
        </p:spPr>
      </p:cxnSp>
      <p:cxnSp>
        <p:nvCxnSpPr>
          <p:cNvPr id="103" name="肘形连接符 181">
            <a:extLst>
              <a:ext uri="{FF2B5EF4-FFF2-40B4-BE49-F238E27FC236}">
                <a16:creationId xmlns:a16="http://schemas.microsoft.com/office/drawing/2014/main" id="{A9C2FCD8-D035-4AF7-B1EA-D74F6BC674D5}"/>
              </a:ext>
            </a:extLst>
          </p:cNvPr>
          <p:cNvCxnSpPr>
            <a:stCxn id="111" idx="8"/>
          </p:cNvCxnSpPr>
          <p:nvPr/>
        </p:nvCxnSpPr>
        <p:spPr>
          <a:xfrm flipH="1">
            <a:off x="7928410" y="3221878"/>
            <a:ext cx="2968470" cy="1919494"/>
          </a:xfrm>
          <a:prstGeom prst="bentConnector3">
            <a:avLst>
              <a:gd name="adj1" fmla="val 123"/>
            </a:avLst>
          </a:prstGeom>
          <a:noFill/>
          <a:ln w="12700" cap="flat" cmpd="sng" algn="ctr">
            <a:solidFill>
              <a:srgbClr val="5B9BD5"/>
            </a:solidFill>
            <a:prstDash val="dash"/>
            <a:miter lim="800000"/>
          </a:ln>
          <a:effectLst/>
        </p:spPr>
      </p:cxnSp>
      <p:pic>
        <p:nvPicPr>
          <p:cNvPr id="104" name="图片 103">
            <a:extLst>
              <a:ext uri="{FF2B5EF4-FFF2-40B4-BE49-F238E27FC236}">
                <a16:creationId xmlns:a16="http://schemas.microsoft.com/office/drawing/2014/main" id="{F61EA7A5-8FD2-476D-B540-5138AB69E84C}"/>
              </a:ext>
            </a:extLst>
          </p:cNvPr>
          <p:cNvPicPr>
            <a:picLocks noChangeAspect="1"/>
          </p:cNvPicPr>
          <p:nvPr/>
        </p:nvPicPr>
        <p:blipFill>
          <a:blip r:embed="rId4"/>
          <a:stretch>
            <a:fillRect/>
          </a:stretch>
        </p:blipFill>
        <p:spPr>
          <a:xfrm>
            <a:off x="9874466" y="1665425"/>
            <a:ext cx="659009" cy="398283"/>
          </a:xfrm>
          <a:prstGeom prst="rect">
            <a:avLst/>
          </a:prstGeom>
        </p:spPr>
      </p:pic>
      <p:cxnSp>
        <p:nvCxnSpPr>
          <p:cNvPr id="105" name="肘形连接符 189">
            <a:extLst>
              <a:ext uri="{FF2B5EF4-FFF2-40B4-BE49-F238E27FC236}">
                <a16:creationId xmlns:a16="http://schemas.microsoft.com/office/drawing/2014/main" id="{A61E4008-3470-4ECD-B858-9145F8ACCF47}"/>
              </a:ext>
            </a:extLst>
          </p:cNvPr>
          <p:cNvCxnSpPr>
            <a:stCxn id="104" idx="2"/>
            <a:endCxn id="121" idx="3"/>
          </p:cNvCxnSpPr>
          <p:nvPr/>
        </p:nvCxnSpPr>
        <p:spPr>
          <a:xfrm rot="5400000">
            <a:off x="7626673" y="2365446"/>
            <a:ext cx="2879036" cy="2275561"/>
          </a:xfrm>
          <a:prstGeom prst="bentConnector2">
            <a:avLst/>
          </a:prstGeom>
          <a:noFill/>
          <a:ln w="12700" cap="flat" cmpd="sng" algn="ctr">
            <a:solidFill>
              <a:srgbClr val="5B9BD5"/>
            </a:solidFill>
            <a:prstDash val="dash"/>
            <a:miter lim="800000"/>
          </a:ln>
          <a:effectLst/>
        </p:spPr>
      </p:cxnSp>
      <p:sp>
        <p:nvSpPr>
          <p:cNvPr id="106" name="文本框 105">
            <a:extLst>
              <a:ext uri="{FF2B5EF4-FFF2-40B4-BE49-F238E27FC236}">
                <a16:creationId xmlns:a16="http://schemas.microsoft.com/office/drawing/2014/main" id="{B4A655D8-AA1A-4215-8646-2F34F9DAB1DB}"/>
              </a:ext>
            </a:extLst>
          </p:cNvPr>
          <p:cNvSpPr txBox="1"/>
          <p:nvPr/>
        </p:nvSpPr>
        <p:spPr>
          <a:xfrm>
            <a:off x="8027870" y="2765340"/>
            <a:ext cx="822120" cy="220126"/>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a:solidFill>
                  <a:srgbClr val="1D1D1A"/>
                </a:solidFill>
                <a:latin typeface="+mj-lt"/>
              </a:rPr>
              <a:t>Power distribution facility</a:t>
            </a:r>
          </a:p>
        </p:txBody>
      </p:sp>
      <p:sp>
        <p:nvSpPr>
          <p:cNvPr id="107" name="文本框 106">
            <a:extLst>
              <a:ext uri="{FF2B5EF4-FFF2-40B4-BE49-F238E27FC236}">
                <a16:creationId xmlns:a16="http://schemas.microsoft.com/office/drawing/2014/main" id="{813E40C8-7D87-4FC9-BD7C-146F6835A1F0}"/>
              </a:ext>
            </a:extLst>
          </p:cNvPr>
          <p:cNvSpPr txBox="1"/>
          <p:nvPr/>
        </p:nvSpPr>
        <p:spPr>
          <a:xfrm>
            <a:off x="10152513" y="2031597"/>
            <a:ext cx="1056280" cy="220126"/>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err="1">
                <a:solidFill>
                  <a:srgbClr val="1D1D1A"/>
                </a:solidFill>
                <a:latin typeface="+mj-lt"/>
              </a:rPr>
              <a:t>SmartPVMS</a:t>
            </a:r>
            <a:endParaRPr lang="en-US" sz="800" b="1" dirty="0">
              <a:solidFill>
                <a:srgbClr val="1D1D1A"/>
              </a:solidFill>
              <a:latin typeface="+mj-lt"/>
            </a:endParaRPr>
          </a:p>
        </p:txBody>
      </p:sp>
      <p:sp>
        <p:nvSpPr>
          <p:cNvPr id="108" name="文本框 107">
            <a:extLst>
              <a:ext uri="{FF2B5EF4-FFF2-40B4-BE49-F238E27FC236}">
                <a16:creationId xmlns:a16="http://schemas.microsoft.com/office/drawing/2014/main" id="{F41004D3-48F4-427E-A3BE-67A23E0318F8}"/>
              </a:ext>
            </a:extLst>
          </p:cNvPr>
          <p:cNvSpPr txBox="1"/>
          <p:nvPr/>
        </p:nvSpPr>
        <p:spPr>
          <a:xfrm>
            <a:off x="11026637" y="3192791"/>
            <a:ext cx="603684" cy="220126"/>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a:solidFill>
                  <a:srgbClr val="1D1D1A"/>
                </a:solidFill>
                <a:latin typeface="+mj-lt"/>
              </a:rPr>
              <a:t>Utility power grid</a:t>
            </a:r>
          </a:p>
        </p:txBody>
      </p:sp>
      <p:cxnSp>
        <p:nvCxnSpPr>
          <p:cNvPr id="109" name="直接连接符 108">
            <a:extLst>
              <a:ext uri="{FF2B5EF4-FFF2-40B4-BE49-F238E27FC236}">
                <a16:creationId xmlns:a16="http://schemas.microsoft.com/office/drawing/2014/main" id="{3684110C-2D68-48E6-90DF-79BC41648B33}"/>
              </a:ext>
            </a:extLst>
          </p:cNvPr>
          <p:cNvCxnSpPr/>
          <p:nvPr/>
        </p:nvCxnSpPr>
        <p:spPr>
          <a:xfrm>
            <a:off x="8943861" y="3084740"/>
            <a:ext cx="193430" cy="0"/>
          </a:xfrm>
          <a:prstGeom prst="line">
            <a:avLst/>
          </a:prstGeom>
          <a:noFill/>
          <a:ln w="19050" cap="flat" cmpd="sng" algn="ctr">
            <a:solidFill>
              <a:sysClr val="windowText" lastClr="000000"/>
            </a:solidFill>
            <a:prstDash val="solid"/>
            <a:miter lim="800000"/>
          </a:ln>
          <a:effectLst/>
        </p:spPr>
      </p:cxnSp>
      <p:cxnSp>
        <p:nvCxnSpPr>
          <p:cNvPr id="110" name="直接连接符 109">
            <a:extLst>
              <a:ext uri="{FF2B5EF4-FFF2-40B4-BE49-F238E27FC236}">
                <a16:creationId xmlns:a16="http://schemas.microsoft.com/office/drawing/2014/main" id="{E80F943E-72BD-4D16-9F7E-7079EAAC9E61}"/>
              </a:ext>
            </a:extLst>
          </p:cNvPr>
          <p:cNvCxnSpPr/>
          <p:nvPr/>
        </p:nvCxnSpPr>
        <p:spPr>
          <a:xfrm flipV="1">
            <a:off x="9137291" y="3024970"/>
            <a:ext cx="81464" cy="60650"/>
          </a:xfrm>
          <a:prstGeom prst="line">
            <a:avLst/>
          </a:prstGeom>
          <a:noFill/>
          <a:ln w="19050" cap="flat" cmpd="sng" algn="ctr">
            <a:solidFill>
              <a:sysClr val="windowText" lastClr="000000"/>
            </a:solidFill>
            <a:prstDash val="solid"/>
            <a:miter lim="800000"/>
          </a:ln>
          <a:effectLst/>
        </p:spPr>
      </p:cxnSp>
      <p:sp>
        <p:nvSpPr>
          <p:cNvPr id="111" name="Freeform 10">
            <a:extLst>
              <a:ext uri="{FF2B5EF4-FFF2-40B4-BE49-F238E27FC236}">
                <a16:creationId xmlns:a16="http://schemas.microsoft.com/office/drawing/2014/main" id="{F614D3FD-0A8F-4ECA-925D-E8E41E295FD6}"/>
              </a:ext>
            </a:extLst>
          </p:cNvPr>
          <p:cNvSpPr>
            <a:spLocks noChangeAspect="1" noEditPoints="1"/>
          </p:cNvSpPr>
          <p:nvPr/>
        </p:nvSpPr>
        <p:spPr bwMode="auto">
          <a:xfrm>
            <a:off x="10772982" y="2977816"/>
            <a:ext cx="228924" cy="247360"/>
          </a:xfrm>
          <a:custGeom>
            <a:avLst/>
            <a:gdLst>
              <a:gd name="T0" fmla="*/ 187 w 279"/>
              <a:gd name="T1" fmla="*/ 105 h 300"/>
              <a:gd name="T2" fmla="*/ 171 w 279"/>
              <a:gd name="T3" fmla="*/ 83 h 300"/>
              <a:gd name="T4" fmla="*/ 171 w 279"/>
              <a:gd name="T5" fmla="*/ 109 h 300"/>
              <a:gd name="T6" fmla="*/ 181 w 279"/>
              <a:gd name="T7" fmla="*/ 104 h 300"/>
              <a:gd name="T8" fmla="*/ 140 w 279"/>
              <a:gd name="T9" fmla="*/ 0 h 300"/>
              <a:gd name="T10" fmla="*/ 96 w 279"/>
              <a:gd name="T11" fmla="*/ 296 h 300"/>
              <a:gd name="T12" fmla="*/ 118 w 279"/>
              <a:gd name="T13" fmla="*/ 296 h 300"/>
              <a:gd name="T14" fmla="*/ 129 w 279"/>
              <a:gd name="T15" fmla="*/ 296 h 300"/>
              <a:gd name="T16" fmla="*/ 151 w 279"/>
              <a:gd name="T17" fmla="*/ 296 h 300"/>
              <a:gd name="T18" fmla="*/ 162 w 279"/>
              <a:gd name="T19" fmla="*/ 296 h 300"/>
              <a:gd name="T20" fmla="*/ 184 w 279"/>
              <a:gd name="T21" fmla="*/ 296 h 300"/>
              <a:gd name="T22" fmla="*/ 140 w 279"/>
              <a:gd name="T23" fmla="*/ 0 h 300"/>
              <a:gd name="T24" fmla="*/ 140 w 279"/>
              <a:gd name="T25" fmla="*/ 11 h 300"/>
              <a:gd name="T26" fmla="*/ 158 w 279"/>
              <a:gd name="T27" fmla="*/ 193 h 300"/>
              <a:gd name="T28" fmla="*/ 155 w 279"/>
              <a:gd name="T29" fmla="*/ 163 h 300"/>
              <a:gd name="T30" fmla="*/ 132 w 279"/>
              <a:gd name="T31" fmla="*/ 163 h 300"/>
              <a:gd name="T32" fmla="*/ 138 w 279"/>
              <a:gd name="T33" fmla="*/ 205 h 300"/>
              <a:gd name="T34" fmla="*/ 128 w 279"/>
              <a:gd name="T35" fmla="*/ 237 h 300"/>
              <a:gd name="T36" fmla="*/ 146 w 279"/>
              <a:gd name="T37" fmla="*/ 109 h 300"/>
              <a:gd name="T38" fmla="*/ 162 w 279"/>
              <a:gd name="T39" fmla="*/ 86 h 300"/>
              <a:gd name="T40" fmla="*/ 142 w 279"/>
              <a:gd name="T41" fmla="*/ 86 h 300"/>
              <a:gd name="T42" fmla="*/ 148 w 279"/>
              <a:gd name="T43" fmla="*/ 88 h 300"/>
              <a:gd name="T44" fmla="*/ 148 w 279"/>
              <a:gd name="T45" fmla="*/ 104 h 300"/>
              <a:gd name="T46" fmla="*/ 74 w 279"/>
              <a:gd name="T47" fmla="*/ 69 h 300"/>
              <a:gd name="T48" fmla="*/ 74 w 279"/>
              <a:gd name="T49" fmla="*/ 149 h 300"/>
              <a:gd name="T50" fmla="*/ 213 w 279"/>
              <a:gd name="T51" fmla="*/ 76 h 300"/>
              <a:gd name="T52" fmla="*/ 206 w 279"/>
              <a:gd name="T53" fmla="*/ 144 h 300"/>
              <a:gd name="T54" fmla="*/ 72 w 279"/>
              <a:gd name="T55" fmla="*/ 76 h 300"/>
              <a:gd name="T56" fmla="*/ 208 w 279"/>
              <a:gd name="T57" fmla="*/ 76 h 300"/>
              <a:gd name="T58" fmla="*/ 108 w 279"/>
              <a:gd name="T59" fmla="*/ 109 h 300"/>
              <a:gd name="T60" fmla="*/ 108 w 279"/>
              <a:gd name="T61" fmla="*/ 83 h 300"/>
              <a:gd name="T62" fmla="*/ 92 w 279"/>
              <a:gd name="T63" fmla="*/ 105 h 300"/>
              <a:gd name="T64" fmla="*/ 106 w 279"/>
              <a:gd name="T65" fmla="*/ 88 h 300"/>
              <a:gd name="T66" fmla="*/ 98 w 279"/>
              <a:gd name="T67" fmla="*/ 88 h 300"/>
              <a:gd name="T68" fmla="*/ 77 w 279"/>
              <a:gd name="T69" fmla="*/ 118 h 300"/>
              <a:gd name="T70" fmla="*/ 198 w 279"/>
              <a:gd name="T71" fmla="*/ 136 h 300"/>
              <a:gd name="T72" fmla="*/ 198 w 279"/>
              <a:gd name="T73" fmla="*/ 115 h 300"/>
              <a:gd name="T74" fmla="*/ 83 w 279"/>
              <a:gd name="T75" fmla="*/ 120 h 300"/>
              <a:gd name="T76" fmla="*/ 121 w 279"/>
              <a:gd name="T77" fmla="*/ 109 h 300"/>
              <a:gd name="T78" fmla="*/ 137 w 279"/>
              <a:gd name="T79" fmla="*/ 86 h 300"/>
              <a:gd name="T80" fmla="*/ 117 w 279"/>
              <a:gd name="T81" fmla="*/ 86 h 300"/>
              <a:gd name="T82" fmla="*/ 123 w 279"/>
              <a:gd name="T83" fmla="*/ 88 h 300"/>
              <a:gd name="T84" fmla="*/ 123 w 279"/>
              <a:gd name="T85" fmla="*/ 104 h 300"/>
              <a:gd name="T86" fmla="*/ 22 w 279"/>
              <a:gd name="T87" fmla="*/ 139 h 300"/>
              <a:gd name="T88" fmla="*/ 140 w 279"/>
              <a:gd name="T89" fmla="*/ 22 h 300"/>
              <a:gd name="T90" fmla="*/ 140 w 279"/>
              <a:gd name="T91" fmla="*/ 2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9" h="300">
                <a:moveTo>
                  <a:pt x="171" y="109"/>
                </a:moveTo>
                <a:cubicBezTo>
                  <a:pt x="183" y="109"/>
                  <a:pt x="183" y="109"/>
                  <a:pt x="183" y="109"/>
                </a:cubicBezTo>
                <a:cubicBezTo>
                  <a:pt x="185" y="109"/>
                  <a:pt x="187" y="107"/>
                  <a:pt x="187" y="105"/>
                </a:cubicBezTo>
                <a:cubicBezTo>
                  <a:pt x="187" y="86"/>
                  <a:pt x="187" y="86"/>
                  <a:pt x="187" y="86"/>
                </a:cubicBezTo>
                <a:cubicBezTo>
                  <a:pt x="187" y="84"/>
                  <a:pt x="185" y="83"/>
                  <a:pt x="183" y="83"/>
                </a:cubicBezTo>
                <a:cubicBezTo>
                  <a:pt x="171" y="83"/>
                  <a:pt x="171" y="83"/>
                  <a:pt x="171" y="83"/>
                </a:cubicBezTo>
                <a:cubicBezTo>
                  <a:pt x="169" y="83"/>
                  <a:pt x="167" y="84"/>
                  <a:pt x="167" y="86"/>
                </a:cubicBezTo>
                <a:cubicBezTo>
                  <a:pt x="167" y="105"/>
                  <a:pt x="167" y="105"/>
                  <a:pt x="167" y="105"/>
                </a:cubicBezTo>
                <a:cubicBezTo>
                  <a:pt x="167" y="107"/>
                  <a:pt x="169" y="109"/>
                  <a:pt x="171" y="109"/>
                </a:cubicBezTo>
                <a:close/>
                <a:moveTo>
                  <a:pt x="173" y="88"/>
                </a:moveTo>
                <a:cubicBezTo>
                  <a:pt x="181" y="88"/>
                  <a:pt x="181" y="88"/>
                  <a:pt x="181" y="88"/>
                </a:cubicBezTo>
                <a:cubicBezTo>
                  <a:pt x="181" y="104"/>
                  <a:pt x="181" y="104"/>
                  <a:pt x="181" y="104"/>
                </a:cubicBezTo>
                <a:cubicBezTo>
                  <a:pt x="173" y="104"/>
                  <a:pt x="173" y="104"/>
                  <a:pt x="173" y="104"/>
                </a:cubicBezTo>
                <a:lnTo>
                  <a:pt x="173" y="88"/>
                </a:lnTo>
                <a:close/>
                <a:moveTo>
                  <a:pt x="140" y="0"/>
                </a:moveTo>
                <a:cubicBezTo>
                  <a:pt x="63" y="0"/>
                  <a:pt x="0" y="62"/>
                  <a:pt x="0" y="139"/>
                </a:cubicBezTo>
                <a:cubicBezTo>
                  <a:pt x="0" y="201"/>
                  <a:pt x="40" y="253"/>
                  <a:pt x="96" y="271"/>
                </a:cubicBezTo>
                <a:cubicBezTo>
                  <a:pt x="96" y="296"/>
                  <a:pt x="96" y="296"/>
                  <a:pt x="96" y="296"/>
                </a:cubicBezTo>
                <a:cubicBezTo>
                  <a:pt x="96" y="298"/>
                  <a:pt x="97" y="300"/>
                  <a:pt x="99" y="300"/>
                </a:cubicBezTo>
                <a:cubicBezTo>
                  <a:pt x="114" y="300"/>
                  <a:pt x="114" y="300"/>
                  <a:pt x="114" y="300"/>
                </a:cubicBezTo>
                <a:cubicBezTo>
                  <a:pt x="116" y="300"/>
                  <a:pt x="118" y="298"/>
                  <a:pt x="118" y="296"/>
                </a:cubicBezTo>
                <a:cubicBezTo>
                  <a:pt x="118" y="277"/>
                  <a:pt x="118" y="277"/>
                  <a:pt x="118" y="277"/>
                </a:cubicBezTo>
                <a:cubicBezTo>
                  <a:pt x="121" y="277"/>
                  <a:pt x="125" y="278"/>
                  <a:pt x="129" y="278"/>
                </a:cubicBezTo>
                <a:cubicBezTo>
                  <a:pt x="129" y="296"/>
                  <a:pt x="129" y="296"/>
                  <a:pt x="129" y="296"/>
                </a:cubicBezTo>
                <a:cubicBezTo>
                  <a:pt x="129" y="298"/>
                  <a:pt x="130" y="300"/>
                  <a:pt x="132" y="300"/>
                </a:cubicBezTo>
                <a:cubicBezTo>
                  <a:pt x="147" y="300"/>
                  <a:pt x="147" y="300"/>
                  <a:pt x="147" y="300"/>
                </a:cubicBezTo>
                <a:cubicBezTo>
                  <a:pt x="149" y="300"/>
                  <a:pt x="151" y="298"/>
                  <a:pt x="151" y="296"/>
                </a:cubicBezTo>
                <a:cubicBezTo>
                  <a:pt x="151" y="278"/>
                  <a:pt x="151" y="278"/>
                  <a:pt x="151" y="278"/>
                </a:cubicBezTo>
                <a:cubicBezTo>
                  <a:pt x="154" y="278"/>
                  <a:pt x="158" y="277"/>
                  <a:pt x="162" y="277"/>
                </a:cubicBezTo>
                <a:cubicBezTo>
                  <a:pt x="162" y="296"/>
                  <a:pt x="162" y="296"/>
                  <a:pt x="162" y="296"/>
                </a:cubicBezTo>
                <a:cubicBezTo>
                  <a:pt x="162" y="298"/>
                  <a:pt x="163" y="300"/>
                  <a:pt x="165" y="300"/>
                </a:cubicBezTo>
                <a:cubicBezTo>
                  <a:pt x="180" y="300"/>
                  <a:pt x="180" y="300"/>
                  <a:pt x="180" y="300"/>
                </a:cubicBezTo>
                <a:cubicBezTo>
                  <a:pt x="182" y="300"/>
                  <a:pt x="184" y="298"/>
                  <a:pt x="184" y="296"/>
                </a:cubicBezTo>
                <a:cubicBezTo>
                  <a:pt x="184" y="271"/>
                  <a:pt x="184" y="271"/>
                  <a:pt x="184" y="271"/>
                </a:cubicBezTo>
                <a:cubicBezTo>
                  <a:pt x="239" y="253"/>
                  <a:pt x="279" y="201"/>
                  <a:pt x="279" y="139"/>
                </a:cubicBezTo>
                <a:cubicBezTo>
                  <a:pt x="279" y="62"/>
                  <a:pt x="217" y="0"/>
                  <a:pt x="140" y="0"/>
                </a:cubicBezTo>
                <a:close/>
                <a:moveTo>
                  <a:pt x="140" y="267"/>
                </a:moveTo>
                <a:cubicBezTo>
                  <a:pt x="69" y="267"/>
                  <a:pt x="11" y="210"/>
                  <a:pt x="11" y="139"/>
                </a:cubicBezTo>
                <a:cubicBezTo>
                  <a:pt x="11" y="68"/>
                  <a:pt x="69" y="11"/>
                  <a:pt x="140" y="11"/>
                </a:cubicBezTo>
                <a:cubicBezTo>
                  <a:pt x="210" y="11"/>
                  <a:pt x="268" y="68"/>
                  <a:pt x="268" y="139"/>
                </a:cubicBezTo>
                <a:cubicBezTo>
                  <a:pt x="268" y="210"/>
                  <a:pt x="210" y="267"/>
                  <a:pt x="140" y="267"/>
                </a:cubicBezTo>
                <a:close/>
                <a:moveTo>
                  <a:pt x="158" y="193"/>
                </a:moveTo>
                <a:cubicBezTo>
                  <a:pt x="144" y="193"/>
                  <a:pt x="144" y="193"/>
                  <a:pt x="144" y="193"/>
                </a:cubicBezTo>
                <a:cubicBezTo>
                  <a:pt x="142" y="193"/>
                  <a:pt x="141" y="191"/>
                  <a:pt x="142" y="189"/>
                </a:cubicBezTo>
                <a:cubicBezTo>
                  <a:pt x="155" y="163"/>
                  <a:pt x="155" y="163"/>
                  <a:pt x="155" y="163"/>
                </a:cubicBezTo>
                <a:cubicBezTo>
                  <a:pt x="156" y="161"/>
                  <a:pt x="155" y="160"/>
                  <a:pt x="153" y="160"/>
                </a:cubicBezTo>
                <a:cubicBezTo>
                  <a:pt x="137" y="160"/>
                  <a:pt x="137" y="160"/>
                  <a:pt x="137" y="160"/>
                </a:cubicBezTo>
                <a:cubicBezTo>
                  <a:pt x="135" y="160"/>
                  <a:pt x="133" y="161"/>
                  <a:pt x="132" y="163"/>
                </a:cubicBezTo>
                <a:cubicBezTo>
                  <a:pt x="119" y="201"/>
                  <a:pt x="119" y="201"/>
                  <a:pt x="119" y="201"/>
                </a:cubicBezTo>
                <a:cubicBezTo>
                  <a:pt x="118" y="203"/>
                  <a:pt x="119" y="205"/>
                  <a:pt x="121" y="205"/>
                </a:cubicBezTo>
                <a:cubicBezTo>
                  <a:pt x="138" y="205"/>
                  <a:pt x="138" y="205"/>
                  <a:pt x="138" y="205"/>
                </a:cubicBezTo>
                <a:cubicBezTo>
                  <a:pt x="140" y="205"/>
                  <a:pt x="141" y="206"/>
                  <a:pt x="140" y="208"/>
                </a:cubicBezTo>
                <a:cubicBezTo>
                  <a:pt x="127" y="236"/>
                  <a:pt x="127" y="236"/>
                  <a:pt x="127" y="236"/>
                </a:cubicBezTo>
                <a:cubicBezTo>
                  <a:pt x="126" y="238"/>
                  <a:pt x="126" y="238"/>
                  <a:pt x="128" y="237"/>
                </a:cubicBezTo>
                <a:cubicBezTo>
                  <a:pt x="160" y="196"/>
                  <a:pt x="160" y="196"/>
                  <a:pt x="160" y="196"/>
                </a:cubicBezTo>
                <a:cubicBezTo>
                  <a:pt x="161" y="194"/>
                  <a:pt x="160" y="193"/>
                  <a:pt x="158" y="193"/>
                </a:cubicBezTo>
                <a:close/>
                <a:moveTo>
                  <a:pt x="146" y="109"/>
                </a:moveTo>
                <a:cubicBezTo>
                  <a:pt x="158" y="109"/>
                  <a:pt x="158" y="109"/>
                  <a:pt x="158" y="109"/>
                </a:cubicBezTo>
                <a:cubicBezTo>
                  <a:pt x="160" y="109"/>
                  <a:pt x="162" y="107"/>
                  <a:pt x="162" y="105"/>
                </a:cubicBezTo>
                <a:cubicBezTo>
                  <a:pt x="162" y="86"/>
                  <a:pt x="162" y="86"/>
                  <a:pt x="162" y="86"/>
                </a:cubicBezTo>
                <a:cubicBezTo>
                  <a:pt x="162" y="84"/>
                  <a:pt x="160" y="83"/>
                  <a:pt x="158" y="83"/>
                </a:cubicBezTo>
                <a:cubicBezTo>
                  <a:pt x="146" y="83"/>
                  <a:pt x="146" y="83"/>
                  <a:pt x="146" y="83"/>
                </a:cubicBezTo>
                <a:cubicBezTo>
                  <a:pt x="144" y="83"/>
                  <a:pt x="142" y="84"/>
                  <a:pt x="142" y="86"/>
                </a:cubicBezTo>
                <a:cubicBezTo>
                  <a:pt x="142" y="105"/>
                  <a:pt x="142" y="105"/>
                  <a:pt x="142" y="105"/>
                </a:cubicBezTo>
                <a:cubicBezTo>
                  <a:pt x="142" y="107"/>
                  <a:pt x="144" y="109"/>
                  <a:pt x="146" y="109"/>
                </a:cubicBezTo>
                <a:close/>
                <a:moveTo>
                  <a:pt x="148" y="88"/>
                </a:moveTo>
                <a:cubicBezTo>
                  <a:pt x="156" y="88"/>
                  <a:pt x="156" y="88"/>
                  <a:pt x="156" y="88"/>
                </a:cubicBezTo>
                <a:cubicBezTo>
                  <a:pt x="156" y="104"/>
                  <a:pt x="156" y="104"/>
                  <a:pt x="156" y="104"/>
                </a:cubicBezTo>
                <a:cubicBezTo>
                  <a:pt x="148" y="104"/>
                  <a:pt x="148" y="104"/>
                  <a:pt x="148" y="104"/>
                </a:cubicBezTo>
                <a:lnTo>
                  <a:pt x="148" y="88"/>
                </a:lnTo>
                <a:close/>
                <a:moveTo>
                  <a:pt x="206" y="69"/>
                </a:moveTo>
                <a:cubicBezTo>
                  <a:pt x="74" y="69"/>
                  <a:pt x="74" y="69"/>
                  <a:pt x="74" y="69"/>
                </a:cubicBezTo>
                <a:cubicBezTo>
                  <a:pt x="69" y="69"/>
                  <a:pt x="66" y="72"/>
                  <a:pt x="66" y="76"/>
                </a:cubicBezTo>
                <a:cubicBezTo>
                  <a:pt x="66" y="142"/>
                  <a:pt x="66" y="142"/>
                  <a:pt x="66" y="142"/>
                </a:cubicBezTo>
                <a:cubicBezTo>
                  <a:pt x="66" y="146"/>
                  <a:pt x="69" y="149"/>
                  <a:pt x="74" y="149"/>
                </a:cubicBezTo>
                <a:cubicBezTo>
                  <a:pt x="206" y="149"/>
                  <a:pt x="206" y="149"/>
                  <a:pt x="206" y="149"/>
                </a:cubicBezTo>
                <a:cubicBezTo>
                  <a:pt x="210" y="149"/>
                  <a:pt x="213" y="146"/>
                  <a:pt x="213" y="142"/>
                </a:cubicBezTo>
                <a:cubicBezTo>
                  <a:pt x="213" y="76"/>
                  <a:pt x="213" y="76"/>
                  <a:pt x="213" y="76"/>
                </a:cubicBezTo>
                <a:cubicBezTo>
                  <a:pt x="213" y="72"/>
                  <a:pt x="210" y="69"/>
                  <a:pt x="206" y="69"/>
                </a:cubicBezTo>
                <a:close/>
                <a:moveTo>
                  <a:pt x="208" y="142"/>
                </a:moveTo>
                <a:cubicBezTo>
                  <a:pt x="208" y="143"/>
                  <a:pt x="207" y="144"/>
                  <a:pt x="206" y="144"/>
                </a:cubicBezTo>
                <a:cubicBezTo>
                  <a:pt x="74" y="144"/>
                  <a:pt x="74" y="144"/>
                  <a:pt x="74" y="144"/>
                </a:cubicBezTo>
                <a:cubicBezTo>
                  <a:pt x="73" y="144"/>
                  <a:pt x="72" y="143"/>
                  <a:pt x="72" y="142"/>
                </a:cubicBezTo>
                <a:cubicBezTo>
                  <a:pt x="72" y="76"/>
                  <a:pt x="72" y="76"/>
                  <a:pt x="72" y="76"/>
                </a:cubicBezTo>
                <a:cubicBezTo>
                  <a:pt x="72" y="75"/>
                  <a:pt x="73" y="74"/>
                  <a:pt x="74" y="74"/>
                </a:cubicBezTo>
                <a:cubicBezTo>
                  <a:pt x="206" y="74"/>
                  <a:pt x="206" y="74"/>
                  <a:pt x="206" y="74"/>
                </a:cubicBezTo>
                <a:cubicBezTo>
                  <a:pt x="207" y="74"/>
                  <a:pt x="208" y="75"/>
                  <a:pt x="208" y="76"/>
                </a:cubicBezTo>
                <a:lnTo>
                  <a:pt x="208" y="142"/>
                </a:lnTo>
                <a:close/>
                <a:moveTo>
                  <a:pt x="96" y="109"/>
                </a:moveTo>
                <a:cubicBezTo>
                  <a:pt x="108" y="109"/>
                  <a:pt x="108" y="109"/>
                  <a:pt x="108" y="109"/>
                </a:cubicBezTo>
                <a:cubicBezTo>
                  <a:pt x="110" y="109"/>
                  <a:pt x="112" y="107"/>
                  <a:pt x="112" y="105"/>
                </a:cubicBezTo>
                <a:cubicBezTo>
                  <a:pt x="112" y="86"/>
                  <a:pt x="112" y="86"/>
                  <a:pt x="112" y="86"/>
                </a:cubicBezTo>
                <a:cubicBezTo>
                  <a:pt x="112" y="84"/>
                  <a:pt x="110" y="83"/>
                  <a:pt x="108" y="83"/>
                </a:cubicBezTo>
                <a:cubicBezTo>
                  <a:pt x="96" y="83"/>
                  <a:pt x="96" y="83"/>
                  <a:pt x="96" y="83"/>
                </a:cubicBezTo>
                <a:cubicBezTo>
                  <a:pt x="94" y="83"/>
                  <a:pt x="92" y="84"/>
                  <a:pt x="92" y="86"/>
                </a:cubicBezTo>
                <a:cubicBezTo>
                  <a:pt x="92" y="105"/>
                  <a:pt x="92" y="105"/>
                  <a:pt x="92" y="105"/>
                </a:cubicBezTo>
                <a:cubicBezTo>
                  <a:pt x="92" y="107"/>
                  <a:pt x="94" y="109"/>
                  <a:pt x="96" y="109"/>
                </a:cubicBezTo>
                <a:close/>
                <a:moveTo>
                  <a:pt x="98" y="88"/>
                </a:moveTo>
                <a:cubicBezTo>
                  <a:pt x="106" y="88"/>
                  <a:pt x="106" y="88"/>
                  <a:pt x="106" y="88"/>
                </a:cubicBezTo>
                <a:cubicBezTo>
                  <a:pt x="106" y="104"/>
                  <a:pt x="106" y="104"/>
                  <a:pt x="106" y="104"/>
                </a:cubicBezTo>
                <a:cubicBezTo>
                  <a:pt x="98" y="104"/>
                  <a:pt x="98" y="104"/>
                  <a:pt x="98" y="104"/>
                </a:cubicBezTo>
                <a:lnTo>
                  <a:pt x="98" y="88"/>
                </a:lnTo>
                <a:close/>
                <a:moveTo>
                  <a:pt x="198" y="115"/>
                </a:moveTo>
                <a:cubicBezTo>
                  <a:pt x="81" y="115"/>
                  <a:pt x="81" y="115"/>
                  <a:pt x="81" y="115"/>
                </a:cubicBezTo>
                <a:cubicBezTo>
                  <a:pt x="79" y="115"/>
                  <a:pt x="77" y="116"/>
                  <a:pt x="77" y="118"/>
                </a:cubicBezTo>
                <a:cubicBezTo>
                  <a:pt x="77" y="132"/>
                  <a:pt x="77" y="132"/>
                  <a:pt x="77" y="132"/>
                </a:cubicBezTo>
                <a:cubicBezTo>
                  <a:pt x="77" y="134"/>
                  <a:pt x="79" y="136"/>
                  <a:pt x="81" y="136"/>
                </a:cubicBezTo>
                <a:cubicBezTo>
                  <a:pt x="198" y="136"/>
                  <a:pt x="198" y="136"/>
                  <a:pt x="198" y="136"/>
                </a:cubicBezTo>
                <a:cubicBezTo>
                  <a:pt x="201" y="136"/>
                  <a:pt x="202" y="134"/>
                  <a:pt x="202" y="132"/>
                </a:cubicBezTo>
                <a:cubicBezTo>
                  <a:pt x="202" y="118"/>
                  <a:pt x="202" y="118"/>
                  <a:pt x="202" y="118"/>
                </a:cubicBezTo>
                <a:cubicBezTo>
                  <a:pt x="202" y="116"/>
                  <a:pt x="201" y="115"/>
                  <a:pt x="198" y="115"/>
                </a:cubicBezTo>
                <a:close/>
                <a:moveTo>
                  <a:pt x="197" y="130"/>
                </a:moveTo>
                <a:cubicBezTo>
                  <a:pt x="83" y="130"/>
                  <a:pt x="83" y="130"/>
                  <a:pt x="83" y="130"/>
                </a:cubicBezTo>
                <a:cubicBezTo>
                  <a:pt x="83" y="120"/>
                  <a:pt x="83" y="120"/>
                  <a:pt x="83" y="120"/>
                </a:cubicBezTo>
                <a:cubicBezTo>
                  <a:pt x="197" y="120"/>
                  <a:pt x="197" y="120"/>
                  <a:pt x="197" y="120"/>
                </a:cubicBezTo>
                <a:lnTo>
                  <a:pt x="197" y="130"/>
                </a:lnTo>
                <a:close/>
                <a:moveTo>
                  <a:pt x="121" y="109"/>
                </a:moveTo>
                <a:cubicBezTo>
                  <a:pt x="133" y="109"/>
                  <a:pt x="133" y="109"/>
                  <a:pt x="133" y="109"/>
                </a:cubicBezTo>
                <a:cubicBezTo>
                  <a:pt x="135" y="109"/>
                  <a:pt x="137" y="107"/>
                  <a:pt x="137" y="105"/>
                </a:cubicBezTo>
                <a:cubicBezTo>
                  <a:pt x="137" y="86"/>
                  <a:pt x="137" y="86"/>
                  <a:pt x="137" y="86"/>
                </a:cubicBezTo>
                <a:cubicBezTo>
                  <a:pt x="137" y="84"/>
                  <a:pt x="135" y="83"/>
                  <a:pt x="133" y="83"/>
                </a:cubicBezTo>
                <a:cubicBezTo>
                  <a:pt x="121" y="83"/>
                  <a:pt x="121" y="83"/>
                  <a:pt x="121" y="83"/>
                </a:cubicBezTo>
                <a:cubicBezTo>
                  <a:pt x="119" y="83"/>
                  <a:pt x="117" y="84"/>
                  <a:pt x="117" y="86"/>
                </a:cubicBezTo>
                <a:cubicBezTo>
                  <a:pt x="117" y="105"/>
                  <a:pt x="117" y="105"/>
                  <a:pt x="117" y="105"/>
                </a:cubicBezTo>
                <a:cubicBezTo>
                  <a:pt x="117" y="107"/>
                  <a:pt x="119" y="109"/>
                  <a:pt x="121" y="109"/>
                </a:cubicBezTo>
                <a:close/>
                <a:moveTo>
                  <a:pt x="123" y="88"/>
                </a:moveTo>
                <a:cubicBezTo>
                  <a:pt x="131" y="88"/>
                  <a:pt x="131" y="88"/>
                  <a:pt x="131" y="88"/>
                </a:cubicBezTo>
                <a:cubicBezTo>
                  <a:pt x="131" y="104"/>
                  <a:pt x="131" y="104"/>
                  <a:pt x="131" y="104"/>
                </a:cubicBezTo>
                <a:cubicBezTo>
                  <a:pt x="123" y="104"/>
                  <a:pt x="123" y="104"/>
                  <a:pt x="123" y="104"/>
                </a:cubicBezTo>
                <a:lnTo>
                  <a:pt x="123" y="88"/>
                </a:lnTo>
                <a:close/>
                <a:moveTo>
                  <a:pt x="140" y="22"/>
                </a:moveTo>
                <a:cubicBezTo>
                  <a:pt x="75" y="22"/>
                  <a:pt x="22" y="74"/>
                  <a:pt x="22" y="139"/>
                </a:cubicBezTo>
                <a:cubicBezTo>
                  <a:pt x="22" y="204"/>
                  <a:pt x="75" y="256"/>
                  <a:pt x="140" y="256"/>
                </a:cubicBezTo>
                <a:cubicBezTo>
                  <a:pt x="204" y="256"/>
                  <a:pt x="257" y="204"/>
                  <a:pt x="257" y="139"/>
                </a:cubicBezTo>
                <a:cubicBezTo>
                  <a:pt x="257" y="74"/>
                  <a:pt x="204" y="22"/>
                  <a:pt x="140" y="22"/>
                </a:cubicBezTo>
                <a:close/>
                <a:moveTo>
                  <a:pt x="140" y="251"/>
                </a:moveTo>
                <a:cubicBezTo>
                  <a:pt x="78" y="251"/>
                  <a:pt x="28" y="201"/>
                  <a:pt x="28" y="139"/>
                </a:cubicBezTo>
                <a:cubicBezTo>
                  <a:pt x="28" y="78"/>
                  <a:pt x="78" y="27"/>
                  <a:pt x="140" y="27"/>
                </a:cubicBezTo>
                <a:cubicBezTo>
                  <a:pt x="201" y="27"/>
                  <a:pt x="251" y="78"/>
                  <a:pt x="251" y="139"/>
                </a:cubicBezTo>
                <a:cubicBezTo>
                  <a:pt x="251" y="201"/>
                  <a:pt x="201" y="251"/>
                  <a:pt x="140" y="251"/>
                </a:cubicBezTo>
                <a:close/>
              </a:path>
            </a:pathLst>
          </a:custGeom>
          <a:solidFill>
            <a:srgbClr val="E9002F">
              <a:lumMod val="75000"/>
            </a:srgbClr>
          </a:solidFill>
          <a:ln>
            <a:noFill/>
          </a:ln>
        </p:spPr>
        <p:txBody>
          <a:bodyPr vert="horz" wrap="square" lIns="91380" tIns="45690" rIns="91380" bIns="45690" numCol="1" anchor="t" anchorCtr="0" compatLnSpc="1">
            <a:prstTxWarp prst="textNoShape">
              <a:avLst/>
            </a:prstTxWarp>
            <a:noAutofit/>
          </a:bodyPr>
          <a:lstStyle/>
          <a:p>
            <a:pPr defTabSz="914011" fontAlgn="ctr">
              <a:defRPr/>
            </a:pPr>
            <a:endParaRPr lang="en-US" altLang="zh-CN" sz="1200" kern="0" dirty="0">
              <a:solidFill>
                <a:prstClr val="black"/>
              </a:solidFill>
              <a:latin typeface="+mj-lt"/>
              <a:ea typeface="方正兰亭黑简体" panose="02000000000000000000" pitchFamily="2" charset="-122"/>
              <a:cs typeface="Huawei Sans" panose="020C0503030203020204" pitchFamily="34" charset="0"/>
            </a:endParaRPr>
          </a:p>
        </p:txBody>
      </p:sp>
      <p:sp>
        <p:nvSpPr>
          <p:cNvPr id="112" name="object 21">
            <a:extLst>
              <a:ext uri="{FF2B5EF4-FFF2-40B4-BE49-F238E27FC236}">
                <a16:creationId xmlns:a16="http://schemas.microsoft.com/office/drawing/2014/main" id="{C08CD2F4-F54C-4621-8AF7-1C5B8678A213}"/>
              </a:ext>
            </a:extLst>
          </p:cNvPr>
          <p:cNvSpPr txBox="1"/>
          <p:nvPr/>
        </p:nvSpPr>
        <p:spPr>
          <a:xfrm>
            <a:off x="6706920" y="2299402"/>
            <a:ext cx="503808" cy="140971"/>
          </a:xfrm>
          <a:prstGeom prst="rect">
            <a:avLst/>
          </a:prstGeom>
        </p:spPr>
        <p:txBody>
          <a:bodyPr vert="horz" wrap="square" lIns="0" tIns="12700" rIns="0" bIns="0" rtlCol="0">
            <a:noAutofit/>
          </a:bodyPr>
          <a:lstStyle/>
          <a:p>
            <a:pPr marL="129539" marR="5080" lvl="0" indent="-117475" algn="ctr" defTabSz="914478" eaLnBrk="1" fontAlgn="ctr" latinLnBrk="0" hangingPunct="1">
              <a:lnSpc>
                <a:spcPct val="100000"/>
              </a:lnSpc>
              <a:spcBef>
                <a:spcPts val="10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mj-lt"/>
              </a:rPr>
              <a:t>Inverter</a:t>
            </a:r>
            <a:endParaRPr kumimoji="0" lang="en-US" altLang="zh-CN" sz="800" b="1" i="0" u="none" strike="noStrike" kern="0" cap="none" spc="-5" normalizeH="0" baseline="0" noProof="0" dirty="0">
              <a:ln>
                <a:noFill/>
              </a:ln>
              <a:solidFill>
                <a:prstClr val="black"/>
              </a:solidFill>
              <a:effectLst/>
              <a:uLnTx/>
              <a:uFillTx/>
              <a:latin typeface="+mj-lt"/>
              <a:ea typeface="宋体" panose="02010600030101010101" pitchFamily="2" charset="-122"/>
              <a:cs typeface="微软雅黑"/>
            </a:endParaRPr>
          </a:p>
        </p:txBody>
      </p:sp>
      <p:cxnSp>
        <p:nvCxnSpPr>
          <p:cNvPr id="113" name="肘形连接符 230">
            <a:extLst>
              <a:ext uri="{FF2B5EF4-FFF2-40B4-BE49-F238E27FC236}">
                <a16:creationId xmlns:a16="http://schemas.microsoft.com/office/drawing/2014/main" id="{40214EDD-129A-4788-B88A-F6C3A606DE23}"/>
              </a:ext>
            </a:extLst>
          </p:cNvPr>
          <p:cNvCxnSpPr>
            <a:cxnSpLocks/>
          </p:cNvCxnSpPr>
          <p:nvPr/>
        </p:nvCxnSpPr>
        <p:spPr>
          <a:xfrm rot="5400000" flipH="1" flipV="1">
            <a:off x="7694504" y="3319554"/>
            <a:ext cx="1701049" cy="1270316"/>
          </a:xfrm>
          <a:prstGeom prst="bentConnector3">
            <a:avLst>
              <a:gd name="adj1" fmla="val 6346"/>
            </a:avLst>
          </a:prstGeom>
          <a:noFill/>
          <a:ln w="12700" cap="flat" cmpd="sng" algn="ctr">
            <a:solidFill>
              <a:srgbClr val="5B9BD5"/>
            </a:solidFill>
            <a:prstDash val="dash"/>
            <a:miter lim="800000"/>
          </a:ln>
          <a:effectLst/>
        </p:spPr>
      </p:cxnSp>
      <p:sp>
        <p:nvSpPr>
          <p:cNvPr id="114" name="矩形 122">
            <a:extLst>
              <a:ext uri="{FF2B5EF4-FFF2-40B4-BE49-F238E27FC236}">
                <a16:creationId xmlns:a16="http://schemas.microsoft.com/office/drawing/2014/main" id="{F21B8E30-91B9-4830-8214-3B766425D7FB}"/>
              </a:ext>
            </a:extLst>
          </p:cNvPr>
          <p:cNvSpPr/>
          <p:nvPr/>
        </p:nvSpPr>
        <p:spPr>
          <a:xfrm>
            <a:off x="9198652" y="4362345"/>
            <a:ext cx="627043" cy="220126"/>
          </a:xfrm>
          <a:prstGeom prst="rect">
            <a:avLst/>
          </a:prstGeom>
        </p:spPr>
        <p:txBody>
          <a:bodyPr wrap="square" anchor="ctr">
            <a:noAutofit/>
          </a:bodyPr>
          <a:lstStyle/>
          <a:p>
            <a:pPr marL="0" marR="0" lvl="0" indent="0" algn="ctr" defTabSz="547873" eaLnBrk="1" fontAlgn="ctr"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1D1D1A"/>
                </a:solidFill>
                <a:effectLst/>
                <a:uLnTx/>
                <a:uFillTx/>
                <a:latin typeface="+mj-lt"/>
              </a:rPr>
              <a:t>Common loads</a:t>
            </a:r>
            <a:endParaRPr kumimoji="0" lang="en-US" altLang="zh-CN" sz="8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p:txBody>
      </p:sp>
      <p:cxnSp>
        <p:nvCxnSpPr>
          <p:cNvPr id="115" name="肘形连接符 255">
            <a:extLst>
              <a:ext uri="{FF2B5EF4-FFF2-40B4-BE49-F238E27FC236}">
                <a16:creationId xmlns:a16="http://schemas.microsoft.com/office/drawing/2014/main" id="{DF79E652-DB33-4285-930F-DDD9A32BB40A}"/>
              </a:ext>
            </a:extLst>
          </p:cNvPr>
          <p:cNvCxnSpPr>
            <a:endCxn id="116" idx="23"/>
          </p:cNvCxnSpPr>
          <p:nvPr/>
        </p:nvCxnSpPr>
        <p:spPr>
          <a:xfrm rot="16200000" flipH="1">
            <a:off x="9136308" y="3472813"/>
            <a:ext cx="833674" cy="47851"/>
          </a:xfrm>
          <a:prstGeom prst="bentConnector4">
            <a:avLst>
              <a:gd name="adj1" fmla="val 50000"/>
              <a:gd name="adj2" fmla="val -1900"/>
            </a:avLst>
          </a:prstGeom>
          <a:noFill/>
          <a:ln w="19050" cap="flat" cmpd="sng" algn="ctr">
            <a:solidFill>
              <a:sysClr val="windowText" lastClr="000000"/>
            </a:solidFill>
            <a:prstDash val="solid"/>
            <a:miter lim="800000"/>
          </a:ln>
          <a:effectLst/>
        </p:spPr>
      </p:cxnSp>
      <p:sp>
        <p:nvSpPr>
          <p:cNvPr id="116" name="Freeform 8">
            <a:extLst>
              <a:ext uri="{FF2B5EF4-FFF2-40B4-BE49-F238E27FC236}">
                <a16:creationId xmlns:a16="http://schemas.microsoft.com/office/drawing/2014/main" id="{AF67E262-89B2-4221-9A3B-2D258D8E88FF}"/>
              </a:ext>
            </a:extLst>
          </p:cNvPr>
          <p:cNvSpPr>
            <a:spLocks noChangeAspect="1" noEditPoints="1"/>
          </p:cNvSpPr>
          <p:nvPr/>
        </p:nvSpPr>
        <p:spPr bwMode="auto">
          <a:xfrm>
            <a:off x="9232741" y="3913577"/>
            <a:ext cx="592955" cy="428800"/>
          </a:xfrm>
          <a:custGeom>
            <a:avLst/>
            <a:gdLst>
              <a:gd name="T0" fmla="*/ 570 w 570"/>
              <a:gd name="T1" fmla="*/ 505 h 524"/>
              <a:gd name="T2" fmla="*/ 433 w 570"/>
              <a:gd name="T3" fmla="*/ 429 h 524"/>
              <a:gd name="T4" fmla="*/ 551 w 570"/>
              <a:gd name="T5" fmla="*/ 153 h 524"/>
              <a:gd name="T6" fmla="*/ 459 w 570"/>
              <a:gd name="T7" fmla="*/ 153 h 524"/>
              <a:gd name="T8" fmla="*/ 532 w 570"/>
              <a:gd name="T9" fmla="*/ 174 h 524"/>
              <a:gd name="T10" fmla="*/ 482 w 570"/>
              <a:gd name="T11" fmla="*/ 226 h 524"/>
              <a:gd name="T12" fmla="*/ 482 w 570"/>
              <a:gd name="T13" fmla="*/ 226 h 524"/>
              <a:gd name="T14" fmla="*/ 482 w 570"/>
              <a:gd name="T15" fmla="*/ 326 h 524"/>
              <a:gd name="T16" fmla="*/ 532 w 570"/>
              <a:gd name="T17" fmla="*/ 380 h 524"/>
              <a:gd name="T18" fmla="*/ 473 w 570"/>
              <a:gd name="T19" fmla="*/ 174 h 524"/>
              <a:gd name="T20" fmla="*/ 421 w 570"/>
              <a:gd name="T21" fmla="*/ 226 h 524"/>
              <a:gd name="T22" fmla="*/ 421 w 570"/>
              <a:gd name="T23" fmla="*/ 226 h 524"/>
              <a:gd name="T24" fmla="*/ 421 w 570"/>
              <a:gd name="T25" fmla="*/ 326 h 524"/>
              <a:gd name="T26" fmla="*/ 473 w 570"/>
              <a:gd name="T27" fmla="*/ 380 h 524"/>
              <a:gd name="T28" fmla="*/ 412 w 570"/>
              <a:gd name="T29" fmla="*/ 174 h 524"/>
              <a:gd name="T30" fmla="*/ 362 w 570"/>
              <a:gd name="T31" fmla="*/ 226 h 524"/>
              <a:gd name="T32" fmla="*/ 362 w 570"/>
              <a:gd name="T33" fmla="*/ 226 h 524"/>
              <a:gd name="T34" fmla="*/ 362 w 570"/>
              <a:gd name="T35" fmla="*/ 326 h 524"/>
              <a:gd name="T36" fmla="*/ 412 w 570"/>
              <a:gd name="T37" fmla="*/ 380 h 524"/>
              <a:gd name="T38" fmla="*/ 532 w 570"/>
              <a:gd name="T39" fmla="*/ 389 h 524"/>
              <a:gd name="T40" fmla="*/ 414 w 570"/>
              <a:gd name="T41" fmla="*/ 408 h 524"/>
              <a:gd name="T42" fmla="*/ 19 w 570"/>
              <a:gd name="T43" fmla="*/ 486 h 524"/>
              <a:gd name="T44" fmla="*/ 194 w 570"/>
              <a:gd name="T45" fmla="*/ 486 h 524"/>
              <a:gd name="T46" fmla="*/ 331 w 570"/>
              <a:gd name="T47" fmla="*/ 0 h 524"/>
              <a:gd name="T48" fmla="*/ 19 w 570"/>
              <a:gd name="T49" fmla="*/ 486 h 524"/>
              <a:gd name="T50" fmla="*/ 251 w 570"/>
              <a:gd name="T51" fmla="*/ 118 h 524"/>
              <a:gd name="T52" fmla="*/ 312 w 570"/>
              <a:gd name="T53" fmla="*/ 184 h 524"/>
              <a:gd name="T54" fmla="*/ 312 w 570"/>
              <a:gd name="T55" fmla="*/ 193 h 524"/>
              <a:gd name="T56" fmla="*/ 251 w 570"/>
              <a:gd name="T57" fmla="*/ 259 h 524"/>
              <a:gd name="T58" fmla="*/ 251 w 570"/>
              <a:gd name="T59" fmla="*/ 259 h 524"/>
              <a:gd name="T60" fmla="*/ 251 w 570"/>
              <a:gd name="T61" fmla="*/ 380 h 524"/>
              <a:gd name="T62" fmla="*/ 241 w 570"/>
              <a:gd name="T63" fmla="*/ 118 h 524"/>
              <a:gd name="T64" fmla="*/ 241 w 570"/>
              <a:gd name="T65" fmla="*/ 127 h 524"/>
              <a:gd name="T66" fmla="*/ 180 w 570"/>
              <a:gd name="T67" fmla="*/ 193 h 524"/>
              <a:gd name="T68" fmla="*/ 180 w 570"/>
              <a:gd name="T69" fmla="*/ 193 h 524"/>
              <a:gd name="T70" fmla="*/ 180 w 570"/>
              <a:gd name="T71" fmla="*/ 316 h 524"/>
              <a:gd name="T72" fmla="*/ 241 w 570"/>
              <a:gd name="T73" fmla="*/ 380 h 524"/>
              <a:gd name="T74" fmla="*/ 171 w 570"/>
              <a:gd name="T75" fmla="*/ 63 h 524"/>
              <a:gd name="T76" fmla="*/ 109 w 570"/>
              <a:gd name="T77" fmla="*/ 127 h 524"/>
              <a:gd name="T78" fmla="*/ 109 w 570"/>
              <a:gd name="T79" fmla="*/ 127 h 524"/>
              <a:gd name="T80" fmla="*/ 109 w 570"/>
              <a:gd name="T81" fmla="*/ 250 h 524"/>
              <a:gd name="T82" fmla="*/ 171 w 570"/>
              <a:gd name="T83" fmla="*/ 316 h 524"/>
              <a:gd name="T84" fmla="*/ 171 w 570"/>
              <a:gd name="T85" fmla="*/ 326 h 524"/>
              <a:gd name="T86" fmla="*/ 38 w 570"/>
              <a:gd name="T87" fmla="*/ 63 h 524"/>
              <a:gd name="T88" fmla="*/ 38 w 570"/>
              <a:gd name="T89" fmla="*/ 63 h 524"/>
              <a:gd name="T90" fmla="*/ 38 w 570"/>
              <a:gd name="T91" fmla="*/ 184 h 524"/>
              <a:gd name="T92" fmla="*/ 100 w 570"/>
              <a:gd name="T93" fmla="*/ 250 h 524"/>
              <a:gd name="T94" fmla="*/ 100 w 570"/>
              <a:gd name="T95" fmla="*/ 259 h 524"/>
              <a:gd name="T96" fmla="*/ 38 w 570"/>
              <a:gd name="T97" fmla="*/ 326 h 524"/>
              <a:gd name="T98" fmla="*/ 38 w 570"/>
              <a:gd name="T99" fmla="*/ 326 h 524"/>
              <a:gd name="T100" fmla="*/ 215 w 570"/>
              <a:gd name="T101" fmla="*/ 467 h 524"/>
              <a:gd name="T102" fmla="*/ 38 w 570"/>
              <a:gd name="T103" fmla="*/ 46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524">
                <a:moveTo>
                  <a:pt x="3" y="505"/>
                </a:moveTo>
                <a:lnTo>
                  <a:pt x="3" y="524"/>
                </a:lnTo>
                <a:lnTo>
                  <a:pt x="570" y="524"/>
                </a:lnTo>
                <a:lnTo>
                  <a:pt x="570" y="505"/>
                </a:lnTo>
                <a:lnTo>
                  <a:pt x="3" y="505"/>
                </a:lnTo>
                <a:close/>
                <a:moveTo>
                  <a:pt x="341" y="486"/>
                </a:moveTo>
                <a:lnTo>
                  <a:pt x="433" y="486"/>
                </a:lnTo>
                <a:lnTo>
                  <a:pt x="433" y="429"/>
                </a:lnTo>
                <a:lnTo>
                  <a:pt x="461" y="429"/>
                </a:lnTo>
                <a:lnTo>
                  <a:pt x="461" y="486"/>
                </a:lnTo>
                <a:lnTo>
                  <a:pt x="551" y="486"/>
                </a:lnTo>
                <a:lnTo>
                  <a:pt x="551" y="153"/>
                </a:lnTo>
                <a:lnTo>
                  <a:pt x="532" y="153"/>
                </a:lnTo>
                <a:lnTo>
                  <a:pt x="532" y="134"/>
                </a:lnTo>
                <a:lnTo>
                  <a:pt x="459" y="134"/>
                </a:lnTo>
                <a:lnTo>
                  <a:pt x="459" y="153"/>
                </a:lnTo>
                <a:lnTo>
                  <a:pt x="341" y="153"/>
                </a:lnTo>
                <a:lnTo>
                  <a:pt x="341" y="486"/>
                </a:lnTo>
                <a:close/>
                <a:moveTo>
                  <a:pt x="482" y="174"/>
                </a:moveTo>
                <a:lnTo>
                  <a:pt x="532" y="174"/>
                </a:lnTo>
                <a:lnTo>
                  <a:pt x="532" y="217"/>
                </a:lnTo>
                <a:lnTo>
                  <a:pt x="482" y="217"/>
                </a:lnTo>
                <a:lnTo>
                  <a:pt x="482" y="174"/>
                </a:lnTo>
                <a:close/>
                <a:moveTo>
                  <a:pt x="482" y="226"/>
                </a:moveTo>
                <a:lnTo>
                  <a:pt x="532" y="226"/>
                </a:lnTo>
                <a:lnTo>
                  <a:pt x="532" y="271"/>
                </a:lnTo>
                <a:lnTo>
                  <a:pt x="482" y="271"/>
                </a:lnTo>
                <a:lnTo>
                  <a:pt x="482" y="226"/>
                </a:lnTo>
                <a:close/>
                <a:moveTo>
                  <a:pt x="482" y="281"/>
                </a:moveTo>
                <a:lnTo>
                  <a:pt x="532" y="281"/>
                </a:lnTo>
                <a:lnTo>
                  <a:pt x="532" y="326"/>
                </a:lnTo>
                <a:lnTo>
                  <a:pt x="482" y="326"/>
                </a:lnTo>
                <a:lnTo>
                  <a:pt x="482" y="281"/>
                </a:lnTo>
                <a:close/>
                <a:moveTo>
                  <a:pt x="482" y="335"/>
                </a:moveTo>
                <a:lnTo>
                  <a:pt x="532" y="335"/>
                </a:lnTo>
                <a:lnTo>
                  <a:pt x="532" y="380"/>
                </a:lnTo>
                <a:lnTo>
                  <a:pt x="482" y="380"/>
                </a:lnTo>
                <a:lnTo>
                  <a:pt x="482" y="335"/>
                </a:lnTo>
                <a:close/>
                <a:moveTo>
                  <a:pt x="421" y="174"/>
                </a:moveTo>
                <a:lnTo>
                  <a:pt x="473" y="174"/>
                </a:lnTo>
                <a:lnTo>
                  <a:pt x="473" y="217"/>
                </a:lnTo>
                <a:lnTo>
                  <a:pt x="421" y="217"/>
                </a:lnTo>
                <a:lnTo>
                  <a:pt x="421" y="174"/>
                </a:lnTo>
                <a:close/>
                <a:moveTo>
                  <a:pt x="421" y="226"/>
                </a:moveTo>
                <a:lnTo>
                  <a:pt x="473" y="226"/>
                </a:lnTo>
                <a:lnTo>
                  <a:pt x="473" y="271"/>
                </a:lnTo>
                <a:lnTo>
                  <a:pt x="421" y="271"/>
                </a:lnTo>
                <a:lnTo>
                  <a:pt x="421" y="226"/>
                </a:lnTo>
                <a:close/>
                <a:moveTo>
                  <a:pt x="421" y="281"/>
                </a:moveTo>
                <a:lnTo>
                  <a:pt x="473" y="281"/>
                </a:lnTo>
                <a:lnTo>
                  <a:pt x="473" y="326"/>
                </a:lnTo>
                <a:lnTo>
                  <a:pt x="421" y="326"/>
                </a:lnTo>
                <a:lnTo>
                  <a:pt x="421" y="281"/>
                </a:lnTo>
                <a:close/>
                <a:moveTo>
                  <a:pt x="421" y="335"/>
                </a:moveTo>
                <a:lnTo>
                  <a:pt x="473" y="335"/>
                </a:lnTo>
                <a:lnTo>
                  <a:pt x="473" y="380"/>
                </a:lnTo>
                <a:lnTo>
                  <a:pt x="421" y="380"/>
                </a:lnTo>
                <a:lnTo>
                  <a:pt x="421" y="335"/>
                </a:lnTo>
                <a:close/>
                <a:moveTo>
                  <a:pt x="362" y="174"/>
                </a:moveTo>
                <a:lnTo>
                  <a:pt x="412" y="174"/>
                </a:lnTo>
                <a:lnTo>
                  <a:pt x="412" y="217"/>
                </a:lnTo>
                <a:lnTo>
                  <a:pt x="362" y="217"/>
                </a:lnTo>
                <a:lnTo>
                  <a:pt x="362" y="174"/>
                </a:lnTo>
                <a:close/>
                <a:moveTo>
                  <a:pt x="362" y="226"/>
                </a:moveTo>
                <a:lnTo>
                  <a:pt x="412" y="226"/>
                </a:lnTo>
                <a:lnTo>
                  <a:pt x="412" y="271"/>
                </a:lnTo>
                <a:lnTo>
                  <a:pt x="362" y="271"/>
                </a:lnTo>
                <a:lnTo>
                  <a:pt x="362" y="226"/>
                </a:lnTo>
                <a:close/>
                <a:moveTo>
                  <a:pt x="362" y="281"/>
                </a:moveTo>
                <a:lnTo>
                  <a:pt x="412" y="281"/>
                </a:lnTo>
                <a:lnTo>
                  <a:pt x="412" y="326"/>
                </a:lnTo>
                <a:lnTo>
                  <a:pt x="362" y="326"/>
                </a:lnTo>
                <a:lnTo>
                  <a:pt x="362" y="281"/>
                </a:lnTo>
                <a:close/>
                <a:moveTo>
                  <a:pt x="362" y="335"/>
                </a:moveTo>
                <a:lnTo>
                  <a:pt x="412" y="335"/>
                </a:lnTo>
                <a:lnTo>
                  <a:pt x="412" y="380"/>
                </a:lnTo>
                <a:lnTo>
                  <a:pt x="362" y="380"/>
                </a:lnTo>
                <a:lnTo>
                  <a:pt x="362" y="335"/>
                </a:lnTo>
                <a:close/>
                <a:moveTo>
                  <a:pt x="362" y="389"/>
                </a:moveTo>
                <a:lnTo>
                  <a:pt x="532" y="389"/>
                </a:lnTo>
                <a:lnTo>
                  <a:pt x="532" y="467"/>
                </a:lnTo>
                <a:lnTo>
                  <a:pt x="480" y="467"/>
                </a:lnTo>
                <a:lnTo>
                  <a:pt x="480" y="408"/>
                </a:lnTo>
                <a:lnTo>
                  <a:pt x="414" y="408"/>
                </a:lnTo>
                <a:lnTo>
                  <a:pt x="414" y="467"/>
                </a:lnTo>
                <a:lnTo>
                  <a:pt x="362" y="467"/>
                </a:lnTo>
                <a:lnTo>
                  <a:pt x="362" y="389"/>
                </a:lnTo>
                <a:close/>
                <a:moveTo>
                  <a:pt x="19" y="486"/>
                </a:moveTo>
                <a:lnTo>
                  <a:pt x="156" y="486"/>
                </a:lnTo>
                <a:lnTo>
                  <a:pt x="156" y="429"/>
                </a:lnTo>
                <a:lnTo>
                  <a:pt x="194" y="429"/>
                </a:lnTo>
                <a:lnTo>
                  <a:pt x="194" y="486"/>
                </a:lnTo>
                <a:lnTo>
                  <a:pt x="331" y="486"/>
                </a:lnTo>
                <a:lnTo>
                  <a:pt x="331" y="40"/>
                </a:lnTo>
                <a:lnTo>
                  <a:pt x="352" y="40"/>
                </a:lnTo>
                <a:lnTo>
                  <a:pt x="331" y="0"/>
                </a:lnTo>
                <a:lnTo>
                  <a:pt x="19" y="0"/>
                </a:lnTo>
                <a:lnTo>
                  <a:pt x="0" y="40"/>
                </a:lnTo>
                <a:lnTo>
                  <a:pt x="19" y="40"/>
                </a:lnTo>
                <a:lnTo>
                  <a:pt x="19" y="486"/>
                </a:lnTo>
                <a:close/>
                <a:moveTo>
                  <a:pt x="251" y="63"/>
                </a:moveTo>
                <a:lnTo>
                  <a:pt x="312" y="63"/>
                </a:lnTo>
                <a:lnTo>
                  <a:pt x="312" y="118"/>
                </a:lnTo>
                <a:lnTo>
                  <a:pt x="251" y="118"/>
                </a:lnTo>
                <a:lnTo>
                  <a:pt x="251" y="63"/>
                </a:lnTo>
                <a:close/>
                <a:moveTo>
                  <a:pt x="251" y="127"/>
                </a:moveTo>
                <a:lnTo>
                  <a:pt x="312" y="127"/>
                </a:lnTo>
                <a:lnTo>
                  <a:pt x="312" y="184"/>
                </a:lnTo>
                <a:lnTo>
                  <a:pt x="251" y="184"/>
                </a:lnTo>
                <a:lnTo>
                  <a:pt x="251" y="127"/>
                </a:lnTo>
                <a:close/>
                <a:moveTo>
                  <a:pt x="251" y="193"/>
                </a:moveTo>
                <a:lnTo>
                  <a:pt x="312" y="193"/>
                </a:lnTo>
                <a:lnTo>
                  <a:pt x="312" y="250"/>
                </a:lnTo>
                <a:lnTo>
                  <a:pt x="251" y="250"/>
                </a:lnTo>
                <a:lnTo>
                  <a:pt x="251" y="193"/>
                </a:lnTo>
                <a:close/>
                <a:moveTo>
                  <a:pt x="251" y="259"/>
                </a:moveTo>
                <a:lnTo>
                  <a:pt x="312" y="259"/>
                </a:lnTo>
                <a:lnTo>
                  <a:pt x="312" y="316"/>
                </a:lnTo>
                <a:lnTo>
                  <a:pt x="251" y="316"/>
                </a:lnTo>
                <a:lnTo>
                  <a:pt x="251" y="259"/>
                </a:lnTo>
                <a:close/>
                <a:moveTo>
                  <a:pt x="251" y="326"/>
                </a:moveTo>
                <a:lnTo>
                  <a:pt x="312" y="326"/>
                </a:lnTo>
                <a:lnTo>
                  <a:pt x="312" y="380"/>
                </a:lnTo>
                <a:lnTo>
                  <a:pt x="251" y="380"/>
                </a:lnTo>
                <a:lnTo>
                  <a:pt x="251" y="326"/>
                </a:lnTo>
                <a:close/>
                <a:moveTo>
                  <a:pt x="180" y="63"/>
                </a:moveTo>
                <a:lnTo>
                  <a:pt x="241" y="63"/>
                </a:lnTo>
                <a:lnTo>
                  <a:pt x="241" y="118"/>
                </a:lnTo>
                <a:lnTo>
                  <a:pt x="180" y="118"/>
                </a:lnTo>
                <a:lnTo>
                  <a:pt x="180" y="63"/>
                </a:lnTo>
                <a:close/>
                <a:moveTo>
                  <a:pt x="180" y="127"/>
                </a:moveTo>
                <a:lnTo>
                  <a:pt x="241" y="127"/>
                </a:lnTo>
                <a:lnTo>
                  <a:pt x="241" y="184"/>
                </a:lnTo>
                <a:lnTo>
                  <a:pt x="180" y="184"/>
                </a:lnTo>
                <a:lnTo>
                  <a:pt x="180" y="127"/>
                </a:lnTo>
                <a:close/>
                <a:moveTo>
                  <a:pt x="180" y="193"/>
                </a:moveTo>
                <a:lnTo>
                  <a:pt x="241" y="193"/>
                </a:lnTo>
                <a:lnTo>
                  <a:pt x="241" y="250"/>
                </a:lnTo>
                <a:lnTo>
                  <a:pt x="180" y="250"/>
                </a:lnTo>
                <a:lnTo>
                  <a:pt x="180" y="193"/>
                </a:lnTo>
                <a:close/>
                <a:moveTo>
                  <a:pt x="180" y="259"/>
                </a:moveTo>
                <a:lnTo>
                  <a:pt x="241" y="259"/>
                </a:lnTo>
                <a:lnTo>
                  <a:pt x="241" y="316"/>
                </a:lnTo>
                <a:lnTo>
                  <a:pt x="180" y="316"/>
                </a:lnTo>
                <a:lnTo>
                  <a:pt x="180" y="259"/>
                </a:lnTo>
                <a:close/>
                <a:moveTo>
                  <a:pt x="180" y="326"/>
                </a:moveTo>
                <a:lnTo>
                  <a:pt x="241" y="326"/>
                </a:lnTo>
                <a:lnTo>
                  <a:pt x="241" y="380"/>
                </a:lnTo>
                <a:lnTo>
                  <a:pt x="180" y="380"/>
                </a:lnTo>
                <a:lnTo>
                  <a:pt x="180" y="326"/>
                </a:lnTo>
                <a:close/>
                <a:moveTo>
                  <a:pt x="109" y="63"/>
                </a:moveTo>
                <a:lnTo>
                  <a:pt x="171" y="63"/>
                </a:lnTo>
                <a:lnTo>
                  <a:pt x="171" y="118"/>
                </a:lnTo>
                <a:lnTo>
                  <a:pt x="109" y="118"/>
                </a:lnTo>
                <a:lnTo>
                  <a:pt x="109" y="63"/>
                </a:lnTo>
                <a:close/>
                <a:moveTo>
                  <a:pt x="109" y="127"/>
                </a:moveTo>
                <a:lnTo>
                  <a:pt x="171" y="127"/>
                </a:lnTo>
                <a:lnTo>
                  <a:pt x="171" y="184"/>
                </a:lnTo>
                <a:lnTo>
                  <a:pt x="109" y="184"/>
                </a:lnTo>
                <a:lnTo>
                  <a:pt x="109" y="127"/>
                </a:lnTo>
                <a:close/>
                <a:moveTo>
                  <a:pt x="109" y="193"/>
                </a:moveTo>
                <a:lnTo>
                  <a:pt x="171" y="193"/>
                </a:lnTo>
                <a:lnTo>
                  <a:pt x="171" y="250"/>
                </a:lnTo>
                <a:lnTo>
                  <a:pt x="109" y="250"/>
                </a:lnTo>
                <a:lnTo>
                  <a:pt x="109" y="193"/>
                </a:lnTo>
                <a:close/>
                <a:moveTo>
                  <a:pt x="109" y="259"/>
                </a:moveTo>
                <a:lnTo>
                  <a:pt x="171" y="259"/>
                </a:lnTo>
                <a:lnTo>
                  <a:pt x="171" y="316"/>
                </a:lnTo>
                <a:lnTo>
                  <a:pt x="109" y="316"/>
                </a:lnTo>
                <a:lnTo>
                  <a:pt x="109" y="259"/>
                </a:lnTo>
                <a:close/>
                <a:moveTo>
                  <a:pt x="109" y="326"/>
                </a:moveTo>
                <a:lnTo>
                  <a:pt x="171" y="326"/>
                </a:lnTo>
                <a:lnTo>
                  <a:pt x="171" y="380"/>
                </a:lnTo>
                <a:lnTo>
                  <a:pt x="109" y="380"/>
                </a:lnTo>
                <a:lnTo>
                  <a:pt x="109" y="326"/>
                </a:lnTo>
                <a:close/>
                <a:moveTo>
                  <a:pt x="38" y="63"/>
                </a:moveTo>
                <a:lnTo>
                  <a:pt x="100" y="63"/>
                </a:lnTo>
                <a:lnTo>
                  <a:pt x="100" y="118"/>
                </a:lnTo>
                <a:lnTo>
                  <a:pt x="38" y="118"/>
                </a:lnTo>
                <a:lnTo>
                  <a:pt x="38" y="63"/>
                </a:lnTo>
                <a:close/>
                <a:moveTo>
                  <a:pt x="38" y="127"/>
                </a:moveTo>
                <a:lnTo>
                  <a:pt x="100" y="127"/>
                </a:lnTo>
                <a:lnTo>
                  <a:pt x="100" y="184"/>
                </a:lnTo>
                <a:lnTo>
                  <a:pt x="38" y="184"/>
                </a:lnTo>
                <a:lnTo>
                  <a:pt x="38" y="127"/>
                </a:lnTo>
                <a:close/>
                <a:moveTo>
                  <a:pt x="38" y="193"/>
                </a:moveTo>
                <a:lnTo>
                  <a:pt x="100" y="193"/>
                </a:lnTo>
                <a:lnTo>
                  <a:pt x="100" y="250"/>
                </a:lnTo>
                <a:lnTo>
                  <a:pt x="38" y="250"/>
                </a:lnTo>
                <a:lnTo>
                  <a:pt x="38" y="193"/>
                </a:lnTo>
                <a:close/>
                <a:moveTo>
                  <a:pt x="38" y="259"/>
                </a:moveTo>
                <a:lnTo>
                  <a:pt x="100" y="259"/>
                </a:lnTo>
                <a:lnTo>
                  <a:pt x="100" y="316"/>
                </a:lnTo>
                <a:lnTo>
                  <a:pt x="38" y="316"/>
                </a:lnTo>
                <a:lnTo>
                  <a:pt x="38" y="259"/>
                </a:lnTo>
                <a:close/>
                <a:moveTo>
                  <a:pt x="38" y="326"/>
                </a:moveTo>
                <a:lnTo>
                  <a:pt x="100" y="326"/>
                </a:lnTo>
                <a:lnTo>
                  <a:pt x="100" y="380"/>
                </a:lnTo>
                <a:lnTo>
                  <a:pt x="38" y="380"/>
                </a:lnTo>
                <a:lnTo>
                  <a:pt x="38" y="326"/>
                </a:lnTo>
                <a:close/>
                <a:moveTo>
                  <a:pt x="38" y="389"/>
                </a:moveTo>
                <a:lnTo>
                  <a:pt x="312" y="389"/>
                </a:lnTo>
                <a:lnTo>
                  <a:pt x="312" y="467"/>
                </a:lnTo>
                <a:lnTo>
                  <a:pt x="215" y="467"/>
                </a:lnTo>
                <a:lnTo>
                  <a:pt x="215" y="408"/>
                </a:lnTo>
                <a:lnTo>
                  <a:pt x="137" y="408"/>
                </a:lnTo>
                <a:lnTo>
                  <a:pt x="137" y="467"/>
                </a:lnTo>
                <a:lnTo>
                  <a:pt x="38" y="467"/>
                </a:lnTo>
                <a:lnTo>
                  <a:pt x="38" y="389"/>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44" tIns="45672" rIns="91344" bIns="45672" numCol="1" anchor="t" anchorCtr="0" compatLnSpc="1">
            <a:prstTxWarp prst="textNoShape">
              <a:avLst/>
            </a:prstTxWarp>
            <a:noAutofit/>
          </a:bodyPr>
          <a:lstStyle/>
          <a:p>
            <a:pPr fontAlgn="ctr">
              <a:defRPr/>
            </a:pPr>
            <a:endParaRPr lang="en-US" altLang="zh-CN" sz="1200" kern="0" dirty="0">
              <a:solidFill>
                <a:srgbClr val="1D1D1A"/>
              </a:solidFill>
              <a:latin typeface="+mj-lt"/>
              <a:ea typeface="宋体" panose="02010600030101010101" pitchFamily="2" charset="-122"/>
            </a:endParaRPr>
          </a:p>
        </p:txBody>
      </p:sp>
      <p:cxnSp>
        <p:nvCxnSpPr>
          <p:cNvPr id="117" name="直接连接符 116">
            <a:extLst>
              <a:ext uri="{FF2B5EF4-FFF2-40B4-BE49-F238E27FC236}">
                <a16:creationId xmlns:a16="http://schemas.microsoft.com/office/drawing/2014/main" id="{3577AFF5-F46A-4973-852C-2C9C190C7CB3}"/>
              </a:ext>
            </a:extLst>
          </p:cNvPr>
          <p:cNvCxnSpPr>
            <a:cxnSpLocks/>
          </p:cNvCxnSpPr>
          <p:nvPr/>
        </p:nvCxnSpPr>
        <p:spPr>
          <a:xfrm>
            <a:off x="5903106" y="5064467"/>
            <a:ext cx="1113114" cy="708"/>
          </a:xfrm>
          <a:prstGeom prst="line">
            <a:avLst/>
          </a:prstGeom>
          <a:noFill/>
          <a:ln w="12700" cap="flat" cmpd="sng" algn="ctr">
            <a:solidFill>
              <a:srgbClr val="FF0000"/>
            </a:solidFill>
            <a:prstDash val="solid"/>
            <a:miter lim="800000"/>
          </a:ln>
          <a:effectLst/>
        </p:spPr>
      </p:cxnSp>
      <p:cxnSp>
        <p:nvCxnSpPr>
          <p:cNvPr id="118" name="直接连接符 117">
            <a:extLst>
              <a:ext uri="{FF2B5EF4-FFF2-40B4-BE49-F238E27FC236}">
                <a16:creationId xmlns:a16="http://schemas.microsoft.com/office/drawing/2014/main" id="{2D0D46F6-D363-4F89-9E4A-8225EEC48E49}"/>
              </a:ext>
            </a:extLst>
          </p:cNvPr>
          <p:cNvCxnSpPr>
            <a:cxnSpLocks/>
            <a:stCxn id="120" idx="0"/>
          </p:cNvCxnSpPr>
          <p:nvPr/>
        </p:nvCxnSpPr>
        <p:spPr>
          <a:xfrm flipV="1">
            <a:off x="5694521" y="4350700"/>
            <a:ext cx="3917" cy="503546"/>
          </a:xfrm>
          <a:prstGeom prst="line">
            <a:avLst/>
          </a:prstGeom>
          <a:noFill/>
          <a:ln w="12700" cap="flat" cmpd="sng" algn="ctr">
            <a:solidFill>
              <a:srgbClr val="FF0000"/>
            </a:solidFill>
            <a:prstDash val="solid"/>
            <a:miter lim="800000"/>
          </a:ln>
          <a:effectLst/>
        </p:spPr>
      </p:cxnSp>
      <p:sp>
        <p:nvSpPr>
          <p:cNvPr id="119" name="文本框 118">
            <a:extLst>
              <a:ext uri="{FF2B5EF4-FFF2-40B4-BE49-F238E27FC236}">
                <a16:creationId xmlns:a16="http://schemas.microsoft.com/office/drawing/2014/main" id="{6BD44AED-49C3-4857-86E1-717DDAE385B7}"/>
              </a:ext>
            </a:extLst>
          </p:cNvPr>
          <p:cNvSpPr txBox="1"/>
          <p:nvPr/>
        </p:nvSpPr>
        <p:spPr>
          <a:xfrm>
            <a:off x="5117105" y="5018627"/>
            <a:ext cx="432083" cy="220126"/>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a:solidFill>
                  <a:srgbClr val="1D1D1A"/>
                </a:solidFill>
                <a:latin typeface="+mj-lt"/>
              </a:rPr>
              <a:t>UPS</a:t>
            </a:r>
            <a:endParaRPr lang="en-US" altLang="zh-CN" sz="800" b="1" kern="0" dirty="0">
              <a:solidFill>
                <a:srgbClr val="1D1D1A"/>
              </a:solidFill>
              <a:latin typeface="+mj-lt"/>
            </a:endParaRPr>
          </a:p>
        </p:txBody>
      </p:sp>
      <p:pic>
        <p:nvPicPr>
          <p:cNvPr id="120" name="Picture 4" descr="C:\Users\m00631554\AppData\Roaming\eSpace_Desktop\UserData\m00631554\imagefiles\72230AF9-2A0D-4B8B-92A5-AB0F8364C126.png">
            <a:extLst>
              <a:ext uri="{FF2B5EF4-FFF2-40B4-BE49-F238E27FC236}">
                <a16:creationId xmlns:a16="http://schemas.microsoft.com/office/drawing/2014/main" id="{705EEB9D-B006-4E1C-9170-D5D4DA5C521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98" t="6323" r="4320" b="2928"/>
          <a:stretch/>
        </p:blipFill>
        <p:spPr bwMode="auto">
          <a:xfrm>
            <a:off x="5476522" y="4854245"/>
            <a:ext cx="435999" cy="545991"/>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m00631554\AppData\Roaming\eSpace_Desktop\UserData\m00631554\imagefiles\7159AC8C-E567-47C2-B06D-8080347123E4.png">
            <a:extLst>
              <a:ext uri="{FF2B5EF4-FFF2-40B4-BE49-F238E27FC236}">
                <a16:creationId xmlns:a16="http://schemas.microsoft.com/office/drawing/2014/main" id="{7BAD7A4C-D864-4C1E-B569-02042BED630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193" t="2911" r="2477"/>
          <a:stretch/>
        </p:blipFill>
        <p:spPr bwMode="auto">
          <a:xfrm>
            <a:off x="7042714" y="4583111"/>
            <a:ext cx="885696" cy="719266"/>
          </a:xfrm>
          <a:prstGeom prst="rect">
            <a:avLst/>
          </a:prstGeom>
          <a:noFill/>
          <a:extLst>
            <a:ext uri="{909E8E84-426E-40DD-AFC4-6F175D3DCCD1}">
              <a14:hiddenFill xmlns:a14="http://schemas.microsoft.com/office/drawing/2010/main">
                <a:solidFill>
                  <a:srgbClr val="FFFFFF"/>
                </a:solidFill>
              </a14:hiddenFill>
            </a:ext>
          </a:extLst>
        </p:spPr>
      </p:pic>
      <p:pic>
        <p:nvPicPr>
          <p:cNvPr id="122" name="图片 62">
            <a:extLst>
              <a:ext uri="{FF2B5EF4-FFF2-40B4-BE49-F238E27FC236}">
                <a16:creationId xmlns:a16="http://schemas.microsoft.com/office/drawing/2014/main" id="{6CD3EEBE-ABC4-4E86-A396-8280A9F8BA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3048" y="2608520"/>
            <a:ext cx="875641" cy="1024777"/>
          </a:xfrm>
          <a:prstGeom prst="rect">
            <a:avLst/>
          </a:prstGeom>
          <a:noFill/>
          <a:effectLst>
            <a:outerShdw blurRad="50800" dist="38100" dir="2700000" algn="tl" rotWithShape="0">
              <a:prstClr val="black">
                <a:alpha val="40000"/>
              </a:prstClr>
            </a:outerShdw>
          </a:effectLst>
        </p:spPr>
      </p:pic>
      <p:pic>
        <p:nvPicPr>
          <p:cNvPr id="123" name="图片 62">
            <a:extLst>
              <a:ext uri="{FF2B5EF4-FFF2-40B4-BE49-F238E27FC236}">
                <a16:creationId xmlns:a16="http://schemas.microsoft.com/office/drawing/2014/main" id="{2C4B972C-54E4-4710-BC22-8E62380C36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7923" y="3732703"/>
            <a:ext cx="875641" cy="1024777"/>
          </a:xfrm>
          <a:prstGeom prst="rect">
            <a:avLst/>
          </a:prstGeom>
          <a:noFill/>
          <a:effectLst>
            <a:outerShdw blurRad="50800" dist="38100" dir="2700000" algn="tl" rotWithShape="0">
              <a:prstClr val="black">
                <a:alpha val="40000"/>
              </a:prstClr>
            </a:outerShdw>
          </a:effectLst>
        </p:spPr>
      </p:pic>
      <p:cxnSp>
        <p:nvCxnSpPr>
          <p:cNvPr id="124" name="肘形连接符 125">
            <a:extLst>
              <a:ext uri="{FF2B5EF4-FFF2-40B4-BE49-F238E27FC236}">
                <a16:creationId xmlns:a16="http://schemas.microsoft.com/office/drawing/2014/main" id="{43458708-E379-412A-960B-AA73AADB1534}"/>
              </a:ext>
            </a:extLst>
          </p:cNvPr>
          <p:cNvCxnSpPr/>
          <p:nvPr/>
        </p:nvCxnSpPr>
        <p:spPr>
          <a:xfrm rot="16200000" flipV="1">
            <a:off x="8559516" y="3919632"/>
            <a:ext cx="168250" cy="1"/>
          </a:xfrm>
          <a:prstGeom prst="bentConnector3">
            <a:avLst>
              <a:gd name="adj1" fmla="val 50000"/>
            </a:avLst>
          </a:prstGeom>
          <a:noFill/>
          <a:ln w="19050" cap="flat" cmpd="sng" algn="ctr">
            <a:solidFill>
              <a:sysClr val="windowText" lastClr="000000"/>
            </a:solidFill>
            <a:prstDash val="solid"/>
            <a:miter lim="800000"/>
          </a:ln>
          <a:effectLst/>
        </p:spPr>
      </p:cxnSp>
      <p:sp>
        <p:nvSpPr>
          <p:cNvPr id="125" name="矩形 122">
            <a:extLst>
              <a:ext uri="{FF2B5EF4-FFF2-40B4-BE49-F238E27FC236}">
                <a16:creationId xmlns:a16="http://schemas.microsoft.com/office/drawing/2014/main" id="{C902F446-1745-4317-8C19-20DD3A17C9C8}"/>
              </a:ext>
            </a:extLst>
          </p:cNvPr>
          <p:cNvSpPr/>
          <p:nvPr/>
        </p:nvSpPr>
        <p:spPr>
          <a:xfrm>
            <a:off x="8286490" y="4372105"/>
            <a:ext cx="854811" cy="220126"/>
          </a:xfrm>
          <a:prstGeom prst="rect">
            <a:avLst/>
          </a:prstGeom>
        </p:spPr>
        <p:txBody>
          <a:bodyPr wrap="square" anchor="ctr">
            <a:noAutofit/>
          </a:bodyPr>
          <a:lstStyle/>
          <a:p>
            <a:pPr marL="0" marR="0" lvl="0" indent="0" algn="ctr" defTabSz="547873" eaLnBrk="1" fontAlgn="ctr"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1D1D1A"/>
                </a:solidFill>
                <a:effectLst/>
                <a:uLnTx/>
                <a:uFillTx/>
                <a:latin typeface="+mj-lt"/>
              </a:rPr>
              <a:t>Critical loads</a:t>
            </a:r>
            <a:endParaRPr kumimoji="0" lang="en-US" altLang="zh-CN" sz="800" b="1" i="0" u="none" strike="noStrike" kern="0" cap="none" spc="0" normalizeH="0" baseline="0" noProof="0" dirty="0">
              <a:ln>
                <a:noFill/>
              </a:ln>
              <a:solidFill>
                <a:srgbClr val="1D1D1A"/>
              </a:solidFill>
              <a:effectLst/>
              <a:uLnTx/>
              <a:uFillTx/>
              <a:latin typeface="+mj-lt"/>
              <a:cs typeface="Huawei Sans" panose="020C0503030203020204" pitchFamily="34" charset="0"/>
            </a:endParaRPr>
          </a:p>
        </p:txBody>
      </p:sp>
      <p:sp>
        <p:nvSpPr>
          <p:cNvPr id="126" name="Freeform 8">
            <a:extLst>
              <a:ext uri="{FF2B5EF4-FFF2-40B4-BE49-F238E27FC236}">
                <a16:creationId xmlns:a16="http://schemas.microsoft.com/office/drawing/2014/main" id="{17663794-D79A-48C2-BD95-05522016B872}"/>
              </a:ext>
            </a:extLst>
          </p:cNvPr>
          <p:cNvSpPr>
            <a:spLocks noChangeAspect="1" noEditPoints="1"/>
          </p:cNvSpPr>
          <p:nvPr/>
        </p:nvSpPr>
        <p:spPr bwMode="auto">
          <a:xfrm>
            <a:off x="8408844" y="3969057"/>
            <a:ext cx="592955" cy="428800"/>
          </a:xfrm>
          <a:custGeom>
            <a:avLst/>
            <a:gdLst>
              <a:gd name="T0" fmla="*/ 570 w 570"/>
              <a:gd name="T1" fmla="*/ 505 h 524"/>
              <a:gd name="T2" fmla="*/ 433 w 570"/>
              <a:gd name="T3" fmla="*/ 429 h 524"/>
              <a:gd name="T4" fmla="*/ 551 w 570"/>
              <a:gd name="T5" fmla="*/ 153 h 524"/>
              <a:gd name="T6" fmla="*/ 459 w 570"/>
              <a:gd name="T7" fmla="*/ 153 h 524"/>
              <a:gd name="T8" fmla="*/ 532 w 570"/>
              <a:gd name="T9" fmla="*/ 174 h 524"/>
              <a:gd name="T10" fmla="*/ 482 w 570"/>
              <a:gd name="T11" fmla="*/ 226 h 524"/>
              <a:gd name="T12" fmla="*/ 482 w 570"/>
              <a:gd name="T13" fmla="*/ 226 h 524"/>
              <a:gd name="T14" fmla="*/ 482 w 570"/>
              <a:gd name="T15" fmla="*/ 326 h 524"/>
              <a:gd name="T16" fmla="*/ 532 w 570"/>
              <a:gd name="T17" fmla="*/ 380 h 524"/>
              <a:gd name="T18" fmla="*/ 473 w 570"/>
              <a:gd name="T19" fmla="*/ 174 h 524"/>
              <a:gd name="T20" fmla="*/ 421 w 570"/>
              <a:gd name="T21" fmla="*/ 226 h 524"/>
              <a:gd name="T22" fmla="*/ 421 w 570"/>
              <a:gd name="T23" fmla="*/ 226 h 524"/>
              <a:gd name="T24" fmla="*/ 421 w 570"/>
              <a:gd name="T25" fmla="*/ 326 h 524"/>
              <a:gd name="T26" fmla="*/ 473 w 570"/>
              <a:gd name="T27" fmla="*/ 380 h 524"/>
              <a:gd name="T28" fmla="*/ 412 w 570"/>
              <a:gd name="T29" fmla="*/ 174 h 524"/>
              <a:gd name="T30" fmla="*/ 362 w 570"/>
              <a:gd name="T31" fmla="*/ 226 h 524"/>
              <a:gd name="T32" fmla="*/ 362 w 570"/>
              <a:gd name="T33" fmla="*/ 226 h 524"/>
              <a:gd name="T34" fmla="*/ 362 w 570"/>
              <a:gd name="T35" fmla="*/ 326 h 524"/>
              <a:gd name="T36" fmla="*/ 412 w 570"/>
              <a:gd name="T37" fmla="*/ 380 h 524"/>
              <a:gd name="T38" fmla="*/ 532 w 570"/>
              <a:gd name="T39" fmla="*/ 389 h 524"/>
              <a:gd name="T40" fmla="*/ 414 w 570"/>
              <a:gd name="T41" fmla="*/ 408 h 524"/>
              <a:gd name="T42" fmla="*/ 19 w 570"/>
              <a:gd name="T43" fmla="*/ 486 h 524"/>
              <a:gd name="T44" fmla="*/ 194 w 570"/>
              <a:gd name="T45" fmla="*/ 486 h 524"/>
              <a:gd name="T46" fmla="*/ 331 w 570"/>
              <a:gd name="T47" fmla="*/ 0 h 524"/>
              <a:gd name="T48" fmla="*/ 19 w 570"/>
              <a:gd name="T49" fmla="*/ 486 h 524"/>
              <a:gd name="T50" fmla="*/ 251 w 570"/>
              <a:gd name="T51" fmla="*/ 118 h 524"/>
              <a:gd name="T52" fmla="*/ 312 w 570"/>
              <a:gd name="T53" fmla="*/ 184 h 524"/>
              <a:gd name="T54" fmla="*/ 312 w 570"/>
              <a:gd name="T55" fmla="*/ 193 h 524"/>
              <a:gd name="T56" fmla="*/ 251 w 570"/>
              <a:gd name="T57" fmla="*/ 259 h 524"/>
              <a:gd name="T58" fmla="*/ 251 w 570"/>
              <a:gd name="T59" fmla="*/ 259 h 524"/>
              <a:gd name="T60" fmla="*/ 251 w 570"/>
              <a:gd name="T61" fmla="*/ 380 h 524"/>
              <a:gd name="T62" fmla="*/ 241 w 570"/>
              <a:gd name="T63" fmla="*/ 118 h 524"/>
              <a:gd name="T64" fmla="*/ 241 w 570"/>
              <a:gd name="T65" fmla="*/ 127 h 524"/>
              <a:gd name="T66" fmla="*/ 180 w 570"/>
              <a:gd name="T67" fmla="*/ 193 h 524"/>
              <a:gd name="T68" fmla="*/ 180 w 570"/>
              <a:gd name="T69" fmla="*/ 193 h 524"/>
              <a:gd name="T70" fmla="*/ 180 w 570"/>
              <a:gd name="T71" fmla="*/ 316 h 524"/>
              <a:gd name="T72" fmla="*/ 241 w 570"/>
              <a:gd name="T73" fmla="*/ 380 h 524"/>
              <a:gd name="T74" fmla="*/ 171 w 570"/>
              <a:gd name="T75" fmla="*/ 63 h 524"/>
              <a:gd name="T76" fmla="*/ 109 w 570"/>
              <a:gd name="T77" fmla="*/ 127 h 524"/>
              <a:gd name="T78" fmla="*/ 109 w 570"/>
              <a:gd name="T79" fmla="*/ 127 h 524"/>
              <a:gd name="T80" fmla="*/ 109 w 570"/>
              <a:gd name="T81" fmla="*/ 250 h 524"/>
              <a:gd name="T82" fmla="*/ 171 w 570"/>
              <a:gd name="T83" fmla="*/ 316 h 524"/>
              <a:gd name="T84" fmla="*/ 171 w 570"/>
              <a:gd name="T85" fmla="*/ 326 h 524"/>
              <a:gd name="T86" fmla="*/ 38 w 570"/>
              <a:gd name="T87" fmla="*/ 63 h 524"/>
              <a:gd name="T88" fmla="*/ 38 w 570"/>
              <a:gd name="T89" fmla="*/ 63 h 524"/>
              <a:gd name="T90" fmla="*/ 38 w 570"/>
              <a:gd name="T91" fmla="*/ 184 h 524"/>
              <a:gd name="T92" fmla="*/ 100 w 570"/>
              <a:gd name="T93" fmla="*/ 250 h 524"/>
              <a:gd name="T94" fmla="*/ 100 w 570"/>
              <a:gd name="T95" fmla="*/ 259 h 524"/>
              <a:gd name="T96" fmla="*/ 38 w 570"/>
              <a:gd name="T97" fmla="*/ 326 h 524"/>
              <a:gd name="T98" fmla="*/ 38 w 570"/>
              <a:gd name="T99" fmla="*/ 326 h 524"/>
              <a:gd name="T100" fmla="*/ 215 w 570"/>
              <a:gd name="T101" fmla="*/ 467 h 524"/>
              <a:gd name="T102" fmla="*/ 38 w 570"/>
              <a:gd name="T103" fmla="*/ 46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524">
                <a:moveTo>
                  <a:pt x="3" y="505"/>
                </a:moveTo>
                <a:lnTo>
                  <a:pt x="3" y="524"/>
                </a:lnTo>
                <a:lnTo>
                  <a:pt x="570" y="524"/>
                </a:lnTo>
                <a:lnTo>
                  <a:pt x="570" y="505"/>
                </a:lnTo>
                <a:lnTo>
                  <a:pt x="3" y="505"/>
                </a:lnTo>
                <a:close/>
                <a:moveTo>
                  <a:pt x="341" y="486"/>
                </a:moveTo>
                <a:lnTo>
                  <a:pt x="433" y="486"/>
                </a:lnTo>
                <a:lnTo>
                  <a:pt x="433" y="429"/>
                </a:lnTo>
                <a:lnTo>
                  <a:pt x="461" y="429"/>
                </a:lnTo>
                <a:lnTo>
                  <a:pt x="461" y="486"/>
                </a:lnTo>
                <a:lnTo>
                  <a:pt x="551" y="486"/>
                </a:lnTo>
                <a:lnTo>
                  <a:pt x="551" y="153"/>
                </a:lnTo>
                <a:lnTo>
                  <a:pt x="532" y="153"/>
                </a:lnTo>
                <a:lnTo>
                  <a:pt x="532" y="134"/>
                </a:lnTo>
                <a:lnTo>
                  <a:pt x="459" y="134"/>
                </a:lnTo>
                <a:lnTo>
                  <a:pt x="459" y="153"/>
                </a:lnTo>
                <a:lnTo>
                  <a:pt x="341" y="153"/>
                </a:lnTo>
                <a:lnTo>
                  <a:pt x="341" y="486"/>
                </a:lnTo>
                <a:close/>
                <a:moveTo>
                  <a:pt x="482" y="174"/>
                </a:moveTo>
                <a:lnTo>
                  <a:pt x="532" y="174"/>
                </a:lnTo>
                <a:lnTo>
                  <a:pt x="532" y="217"/>
                </a:lnTo>
                <a:lnTo>
                  <a:pt x="482" y="217"/>
                </a:lnTo>
                <a:lnTo>
                  <a:pt x="482" y="174"/>
                </a:lnTo>
                <a:close/>
                <a:moveTo>
                  <a:pt x="482" y="226"/>
                </a:moveTo>
                <a:lnTo>
                  <a:pt x="532" y="226"/>
                </a:lnTo>
                <a:lnTo>
                  <a:pt x="532" y="271"/>
                </a:lnTo>
                <a:lnTo>
                  <a:pt x="482" y="271"/>
                </a:lnTo>
                <a:lnTo>
                  <a:pt x="482" y="226"/>
                </a:lnTo>
                <a:close/>
                <a:moveTo>
                  <a:pt x="482" y="281"/>
                </a:moveTo>
                <a:lnTo>
                  <a:pt x="532" y="281"/>
                </a:lnTo>
                <a:lnTo>
                  <a:pt x="532" y="326"/>
                </a:lnTo>
                <a:lnTo>
                  <a:pt x="482" y="326"/>
                </a:lnTo>
                <a:lnTo>
                  <a:pt x="482" y="281"/>
                </a:lnTo>
                <a:close/>
                <a:moveTo>
                  <a:pt x="482" y="335"/>
                </a:moveTo>
                <a:lnTo>
                  <a:pt x="532" y="335"/>
                </a:lnTo>
                <a:lnTo>
                  <a:pt x="532" y="380"/>
                </a:lnTo>
                <a:lnTo>
                  <a:pt x="482" y="380"/>
                </a:lnTo>
                <a:lnTo>
                  <a:pt x="482" y="335"/>
                </a:lnTo>
                <a:close/>
                <a:moveTo>
                  <a:pt x="421" y="174"/>
                </a:moveTo>
                <a:lnTo>
                  <a:pt x="473" y="174"/>
                </a:lnTo>
                <a:lnTo>
                  <a:pt x="473" y="217"/>
                </a:lnTo>
                <a:lnTo>
                  <a:pt x="421" y="217"/>
                </a:lnTo>
                <a:lnTo>
                  <a:pt x="421" y="174"/>
                </a:lnTo>
                <a:close/>
                <a:moveTo>
                  <a:pt x="421" y="226"/>
                </a:moveTo>
                <a:lnTo>
                  <a:pt x="473" y="226"/>
                </a:lnTo>
                <a:lnTo>
                  <a:pt x="473" y="271"/>
                </a:lnTo>
                <a:lnTo>
                  <a:pt x="421" y="271"/>
                </a:lnTo>
                <a:lnTo>
                  <a:pt x="421" y="226"/>
                </a:lnTo>
                <a:close/>
                <a:moveTo>
                  <a:pt x="421" y="281"/>
                </a:moveTo>
                <a:lnTo>
                  <a:pt x="473" y="281"/>
                </a:lnTo>
                <a:lnTo>
                  <a:pt x="473" y="326"/>
                </a:lnTo>
                <a:lnTo>
                  <a:pt x="421" y="326"/>
                </a:lnTo>
                <a:lnTo>
                  <a:pt x="421" y="281"/>
                </a:lnTo>
                <a:close/>
                <a:moveTo>
                  <a:pt x="421" y="335"/>
                </a:moveTo>
                <a:lnTo>
                  <a:pt x="473" y="335"/>
                </a:lnTo>
                <a:lnTo>
                  <a:pt x="473" y="380"/>
                </a:lnTo>
                <a:lnTo>
                  <a:pt x="421" y="380"/>
                </a:lnTo>
                <a:lnTo>
                  <a:pt x="421" y="335"/>
                </a:lnTo>
                <a:close/>
                <a:moveTo>
                  <a:pt x="362" y="174"/>
                </a:moveTo>
                <a:lnTo>
                  <a:pt x="412" y="174"/>
                </a:lnTo>
                <a:lnTo>
                  <a:pt x="412" y="217"/>
                </a:lnTo>
                <a:lnTo>
                  <a:pt x="362" y="217"/>
                </a:lnTo>
                <a:lnTo>
                  <a:pt x="362" y="174"/>
                </a:lnTo>
                <a:close/>
                <a:moveTo>
                  <a:pt x="362" y="226"/>
                </a:moveTo>
                <a:lnTo>
                  <a:pt x="412" y="226"/>
                </a:lnTo>
                <a:lnTo>
                  <a:pt x="412" y="271"/>
                </a:lnTo>
                <a:lnTo>
                  <a:pt x="362" y="271"/>
                </a:lnTo>
                <a:lnTo>
                  <a:pt x="362" y="226"/>
                </a:lnTo>
                <a:close/>
                <a:moveTo>
                  <a:pt x="362" y="281"/>
                </a:moveTo>
                <a:lnTo>
                  <a:pt x="412" y="281"/>
                </a:lnTo>
                <a:lnTo>
                  <a:pt x="412" y="326"/>
                </a:lnTo>
                <a:lnTo>
                  <a:pt x="362" y="326"/>
                </a:lnTo>
                <a:lnTo>
                  <a:pt x="362" y="281"/>
                </a:lnTo>
                <a:close/>
                <a:moveTo>
                  <a:pt x="362" y="335"/>
                </a:moveTo>
                <a:lnTo>
                  <a:pt x="412" y="335"/>
                </a:lnTo>
                <a:lnTo>
                  <a:pt x="412" y="380"/>
                </a:lnTo>
                <a:lnTo>
                  <a:pt x="362" y="380"/>
                </a:lnTo>
                <a:lnTo>
                  <a:pt x="362" y="335"/>
                </a:lnTo>
                <a:close/>
                <a:moveTo>
                  <a:pt x="362" y="389"/>
                </a:moveTo>
                <a:lnTo>
                  <a:pt x="532" y="389"/>
                </a:lnTo>
                <a:lnTo>
                  <a:pt x="532" y="467"/>
                </a:lnTo>
                <a:lnTo>
                  <a:pt x="480" y="467"/>
                </a:lnTo>
                <a:lnTo>
                  <a:pt x="480" y="408"/>
                </a:lnTo>
                <a:lnTo>
                  <a:pt x="414" y="408"/>
                </a:lnTo>
                <a:lnTo>
                  <a:pt x="414" y="467"/>
                </a:lnTo>
                <a:lnTo>
                  <a:pt x="362" y="467"/>
                </a:lnTo>
                <a:lnTo>
                  <a:pt x="362" y="389"/>
                </a:lnTo>
                <a:close/>
                <a:moveTo>
                  <a:pt x="19" y="486"/>
                </a:moveTo>
                <a:lnTo>
                  <a:pt x="156" y="486"/>
                </a:lnTo>
                <a:lnTo>
                  <a:pt x="156" y="429"/>
                </a:lnTo>
                <a:lnTo>
                  <a:pt x="194" y="429"/>
                </a:lnTo>
                <a:lnTo>
                  <a:pt x="194" y="486"/>
                </a:lnTo>
                <a:lnTo>
                  <a:pt x="331" y="486"/>
                </a:lnTo>
                <a:lnTo>
                  <a:pt x="331" y="40"/>
                </a:lnTo>
                <a:lnTo>
                  <a:pt x="352" y="40"/>
                </a:lnTo>
                <a:lnTo>
                  <a:pt x="331" y="0"/>
                </a:lnTo>
                <a:lnTo>
                  <a:pt x="19" y="0"/>
                </a:lnTo>
                <a:lnTo>
                  <a:pt x="0" y="40"/>
                </a:lnTo>
                <a:lnTo>
                  <a:pt x="19" y="40"/>
                </a:lnTo>
                <a:lnTo>
                  <a:pt x="19" y="486"/>
                </a:lnTo>
                <a:close/>
                <a:moveTo>
                  <a:pt x="251" y="63"/>
                </a:moveTo>
                <a:lnTo>
                  <a:pt x="312" y="63"/>
                </a:lnTo>
                <a:lnTo>
                  <a:pt x="312" y="118"/>
                </a:lnTo>
                <a:lnTo>
                  <a:pt x="251" y="118"/>
                </a:lnTo>
                <a:lnTo>
                  <a:pt x="251" y="63"/>
                </a:lnTo>
                <a:close/>
                <a:moveTo>
                  <a:pt x="251" y="127"/>
                </a:moveTo>
                <a:lnTo>
                  <a:pt x="312" y="127"/>
                </a:lnTo>
                <a:lnTo>
                  <a:pt x="312" y="184"/>
                </a:lnTo>
                <a:lnTo>
                  <a:pt x="251" y="184"/>
                </a:lnTo>
                <a:lnTo>
                  <a:pt x="251" y="127"/>
                </a:lnTo>
                <a:close/>
                <a:moveTo>
                  <a:pt x="251" y="193"/>
                </a:moveTo>
                <a:lnTo>
                  <a:pt x="312" y="193"/>
                </a:lnTo>
                <a:lnTo>
                  <a:pt x="312" y="250"/>
                </a:lnTo>
                <a:lnTo>
                  <a:pt x="251" y="250"/>
                </a:lnTo>
                <a:lnTo>
                  <a:pt x="251" y="193"/>
                </a:lnTo>
                <a:close/>
                <a:moveTo>
                  <a:pt x="251" y="259"/>
                </a:moveTo>
                <a:lnTo>
                  <a:pt x="312" y="259"/>
                </a:lnTo>
                <a:lnTo>
                  <a:pt x="312" y="316"/>
                </a:lnTo>
                <a:lnTo>
                  <a:pt x="251" y="316"/>
                </a:lnTo>
                <a:lnTo>
                  <a:pt x="251" y="259"/>
                </a:lnTo>
                <a:close/>
                <a:moveTo>
                  <a:pt x="251" y="326"/>
                </a:moveTo>
                <a:lnTo>
                  <a:pt x="312" y="326"/>
                </a:lnTo>
                <a:lnTo>
                  <a:pt x="312" y="380"/>
                </a:lnTo>
                <a:lnTo>
                  <a:pt x="251" y="380"/>
                </a:lnTo>
                <a:lnTo>
                  <a:pt x="251" y="326"/>
                </a:lnTo>
                <a:close/>
                <a:moveTo>
                  <a:pt x="180" y="63"/>
                </a:moveTo>
                <a:lnTo>
                  <a:pt x="241" y="63"/>
                </a:lnTo>
                <a:lnTo>
                  <a:pt x="241" y="118"/>
                </a:lnTo>
                <a:lnTo>
                  <a:pt x="180" y="118"/>
                </a:lnTo>
                <a:lnTo>
                  <a:pt x="180" y="63"/>
                </a:lnTo>
                <a:close/>
                <a:moveTo>
                  <a:pt x="180" y="127"/>
                </a:moveTo>
                <a:lnTo>
                  <a:pt x="241" y="127"/>
                </a:lnTo>
                <a:lnTo>
                  <a:pt x="241" y="184"/>
                </a:lnTo>
                <a:lnTo>
                  <a:pt x="180" y="184"/>
                </a:lnTo>
                <a:lnTo>
                  <a:pt x="180" y="127"/>
                </a:lnTo>
                <a:close/>
                <a:moveTo>
                  <a:pt x="180" y="193"/>
                </a:moveTo>
                <a:lnTo>
                  <a:pt x="241" y="193"/>
                </a:lnTo>
                <a:lnTo>
                  <a:pt x="241" y="250"/>
                </a:lnTo>
                <a:lnTo>
                  <a:pt x="180" y="250"/>
                </a:lnTo>
                <a:lnTo>
                  <a:pt x="180" y="193"/>
                </a:lnTo>
                <a:close/>
                <a:moveTo>
                  <a:pt x="180" y="259"/>
                </a:moveTo>
                <a:lnTo>
                  <a:pt x="241" y="259"/>
                </a:lnTo>
                <a:lnTo>
                  <a:pt x="241" y="316"/>
                </a:lnTo>
                <a:lnTo>
                  <a:pt x="180" y="316"/>
                </a:lnTo>
                <a:lnTo>
                  <a:pt x="180" y="259"/>
                </a:lnTo>
                <a:close/>
                <a:moveTo>
                  <a:pt x="180" y="326"/>
                </a:moveTo>
                <a:lnTo>
                  <a:pt x="241" y="326"/>
                </a:lnTo>
                <a:lnTo>
                  <a:pt x="241" y="380"/>
                </a:lnTo>
                <a:lnTo>
                  <a:pt x="180" y="380"/>
                </a:lnTo>
                <a:lnTo>
                  <a:pt x="180" y="326"/>
                </a:lnTo>
                <a:close/>
                <a:moveTo>
                  <a:pt x="109" y="63"/>
                </a:moveTo>
                <a:lnTo>
                  <a:pt x="171" y="63"/>
                </a:lnTo>
                <a:lnTo>
                  <a:pt x="171" y="118"/>
                </a:lnTo>
                <a:lnTo>
                  <a:pt x="109" y="118"/>
                </a:lnTo>
                <a:lnTo>
                  <a:pt x="109" y="63"/>
                </a:lnTo>
                <a:close/>
                <a:moveTo>
                  <a:pt x="109" y="127"/>
                </a:moveTo>
                <a:lnTo>
                  <a:pt x="171" y="127"/>
                </a:lnTo>
                <a:lnTo>
                  <a:pt x="171" y="184"/>
                </a:lnTo>
                <a:lnTo>
                  <a:pt x="109" y="184"/>
                </a:lnTo>
                <a:lnTo>
                  <a:pt x="109" y="127"/>
                </a:lnTo>
                <a:close/>
                <a:moveTo>
                  <a:pt x="109" y="193"/>
                </a:moveTo>
                <a:lnTo>
                  <a:pt x="171" y="193"/>
                </a:lnTo>
                <a:lnTo>
                  <a:pt x="171" y="250"/>
                </a:lnTo>
                <a:lnTo>
                  <a:pt x="109" y="250"/>
                </a:lnTo>
                <a:lnTo>
                  <a:pt x="109" y="193"/>
                </a:lnTo>
                <a:close/>
                <a:moveTo>
                  <a:pt x="109" y="259"/>
                </a:moveTo>
                <a:lnTo>
                  <a:pt x="171" y="259"/>
                </a:lnTo>
                <a:lnTo>
                  <a:pt x="171" y="316"/>
                </a:lnTo>
                <a:lnTo>
                  <a:pt x="109" y="316"/>
                </a:lnTo>
                <a:lnTo>
                  <a:pt x="109" y="259"/>
                </a:lnTo>
                <a:close/>
                <a:moveTo>
                  <a:pt x="109" y="326"/>
                </a:moveTo>
                <a:lnTo>
                  <a:pt x="171" y="326"/>
                </a:lnTo>
                <a:lnTo>
                  <a:pt x="171" y="380"/>
                </a:lnTo>
                <a:lnTo>
                  <a:pt x="109" y="380"/>
                </a:lnTo>
                <a:lnTo>
                  <a:pt x="109" y="326"/>
                </a:lnTo>
                <a:close/>
                <a:moveTo>
                  <a:pt x="38" y="63"/>
                </a:moveTo>
                <a:lnTo>
                  <a:pt x="100" y="63"/>
                </a:lnTo>
                <a:lnTo>
                  <a:pt x="100" y="118"/>
                </a:lnTo>
                <a:lnTo>
                  <a:pt x="38" y="118"/>
                </a:lnTo>
                <a:lnTo>
                  <a:pt x="38" y="63"/>
                </a:lnTo>
                <a:close/>
                <a:moveTo>
                  <a:pt x="38" y="127"/>
                </a:moveTo>
                <a:lnTo>
                  <a:pt x="100" y="127"/>
                </a:lnTo>
                <a:lnTo>
                  <a:pt x="100" y="184"/>
                </a:lnTo>
                <a:lnTo>
                  <a:pt x="38" y="184"/>
                </a:lnTo>
                <a:lnTo>
                  <a:pt x="38" y="127"/>
                </a:lnTo>
                <a:close/>
                <a:moveTo>
                  <a:pt x="38" y="193"/>
                </a:moveTo>
                <a:lnTo>
                  <a:pt x="100" y="193"/>
                </a:lnTo>
                <a:lnTo>
                  <a:pt x="100" y="250"/>
                </a:lnTo>
                <a:lnTo>
                  <a:pt x="38" y="250"/>
                </a:lnTo>
                <a:lnTo>
                  <a:pt x="38" y="193"/>
                </a:lnTo>
                <a:close/>
                <a:moveTo>
                  <a:pt x="38" y="259"/>
                </a:moveTo>
                <a:lnTo>
                  <a:pt x="100" y="259"/>
                </a:lnTo>
                <a:lnTo>
                  <a:pt x="100" y="316"/>
                </a:lnTo>
                <a:lnTo>
                  <a:pt x="38" y="316"/>
                </a:lnTo>
                <a:lnTo>
                  <a:pt x="38" y="259"/>
                </a:lnTo>
                <a:close/>
                <a:moveTo>
                  <a:pt x="38" y="326"/>
                </a:moveTo>
                <a:lnTo>
                  <a:pt x="100" y="326"/>
                </a:lnTo>
                <a:lnTo>
                  <a:pt x="100" y="380"/>
                </a:lnTo>
                <a:lnTo>
                  <a:pt x="38" y="380"/>
                </a:lnTo>
                <a:lnTo>
                  <a:pt x="38" y="326"/>
                </a:lnTo>
                <a:close/>
                <a:moveTo>
                  <a:pt x="38" y="389"/>
                </a:moveTo>
                <a:lnTo>
                  <a:pt x="312" y="389"/>
                </a:lnTo>
                <a:lnTo>
                  <a:pt x="312" y="467"/>
                </a:lnTo>
                <a:lnTo>
                  <a:pt x="215" y="467"/>
                </a:lnTo>
                <a:lnTo>
                  <a:pt x="215" y="408"/>
                </a:lnTo>
                <a:lnTo>
                  <a:pt x="137" y="408"/>
                </a:lnTo>
                <a:lnTo>
                  <a:pt x="137" y="467"/>
                </a:lnTo>
                <a:lnTo>
                  <a:pt x="38" y="467"/>
                </a:lnTo>
                <a:lnTo>
                  <a:pt x="38" y="389"/>
                </a:lnTo>
                <a:close/>
              </a:path>
            </a:pathLst>
          </a:custGeom>
          <a:solidFill>
            <a:srgbClr val="4E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44" tIns="45672" rIns="91344" bIns="45672" numCol="1" anchor="t" anchorCtr="0" compatLnSpc="1">
            <a:prstTxWarp prst="textNoShape">
              <a:avLst/>
            </a:prstTxWarp>
            <a:noAutofit/>
          </a:bodyPr>
          <a:lstStyle/>
          <a:p>
            <a:pPr fontAlgn="ctr">
              <a:defRPr/>
            </a:pPr>
            <a:endParaRPr lang="en-US" altLang="zh-CN" sz="1200" kern="0" dirty="0">
              <a:solidFill>
                <a:srgbClr val="1D1D1A"/>
              </a:solidFill>
              <a:latin typeface="+mj-lt"/>
              <a:ea typeface="宋体" panose="02010600030101010101" pitchFamily="2" charset="-122"/>
            </a:endParaRPr>
          </a:p>
        </p:txBody>
      </p:sp>
      <p:pic>
        <p:nvPicPr>
          <p:cNvPr id="127" name="图片 126">
            <a:extLst>
              <a:ext uri="{FF2B5EF4-FFF2-40B4-BE49-F238E27FC236}">
                <a16:creationId xmlns:a16="http://schemas.microsoft.com/office/drawing/2014/main" id="{01CF2F5D-6D6E-4A51-93E8-7F08F582B694}"/>
              </a:ext>
            </a:extLst>
          </p:cNvPr>
          <p:cNvPicPr>
            <a:picLocks noChangeAspect="1"/>
          </p:cNvPicPr>
          <p:nvPr/>
        </p:nvPicPr>
        <p:blipFill>
          <a:blip r:embed="rId8"/>
          <a:stretch>
            <a:fillRect/>
          </a:stretch>
        </p:blipFill>
        <p:spPr>
          <a:xfrm>
            <a:off x="7591169" y="3871630"/>
            <a:ext cx="495238" cy="371429"/>
          </a:xfrm>
          <a:prstGeom prst="rect">
            <a:avLst/>
          </a:prstGeom>
        </p:spPr>
      </p:pic>
      <p:cxnSp>
        <p:nvCxnSpPr>
          <p:cNvPr id="128" name="肘形连接符 124">
            <a:extLst>
              <a:ext uri="{FF2B5EF4-FFF2-40B4-BE49-F238E27FC236}">
                <a16:creationId xmlns:a16="http://schemas.microsoft.com/office/drawing/2014/main" id="{5F8F0195-4908-4184-B523-721B2B5B1B8E}"/>
              </a:ext>
            </a:extLst>
          </p:cNvPr>
          <p:cNvCxnSpPr/>
          <p:nvPr/>
        </p:nvCxnSpPr>
        <p:spPr>
          <a:xfrm flipV="1">
            <a:off x="7779853" y="3568180"/>
            <a:ext cx="729786" cy="324967"/>
          </a:xfrm>
          <a:prstGeom prst="bentConnector3">
            <a:avLst>
              <a:gd name="adj1" fmla="val 1708"/>
            </a:avLst>
          </a:prstGeom>
          <a:noFill/>
          <a:ln w="19050" cap="flat" cmpd="sng" algn="ctr">
            <a:solidFill>
              <a:sysClr val="windowText" lastClr="000000"/>
            </a:solidFill>
            <a:prstDash val="solid"/>
            <a:miter lim="800000"/>
          </a:ln>
          <a:effectLst/>
        </p:spPr>
      </p:cxnSp>
      <p:cxnSp>
        <p:nvCxnSpPr>
          <p:cNvPr id="129" name="直接连接符 128">
            <a:extLst>
              <a:ext uri="{FF2B5EF4-FFF2-40B4-BE49-F238E27FC236}">
                <a16:creationId xmlns:a16="http://schemas.microsoft.com/office/drawing/2014/main" id="{14528CD0-7BC9-425C-AA2D-AE77AABDB270}"/>
              </a:ext>
            </a:extLst>
          </p:cNvPr>
          <p:cNvCxnSpPr/>
          <p:nvPr/>
        </p:nvCxnSpPr>
        <p:spPr>
          <a:xfrm flipV="1">
            <a:off x="8762812" y="3632150"/>
            <a:ext cx="54102" cy="110400"/>
          </a:xfrm>
          <a:prstGeom prst="line">
            <a:avLst/>
          </a:prstGeom>
          <a:noFill/>
          <a:ln w="19050" cap="flat" cmpd="sng" algn="ctr">
            <a:solidFill>
              <a:sysClr val="windowText" lastClr="000000"/>
            </a:solidFill>
            <a:prstDash val="solid"/>
            <a:miter lim="800000"/>
          </a:ln>
          <a:effectLst/>
        </p:spPr>
      </p:cxnSp>
      <p:sp>
        <p:nvSpPr>
          <p:cNvPr id="130" name="文本框 129">
            <a:extLst>
              <a:ext uri="{FF2B5EF4-FFF2-40B4-BE49-F238E27FC236}">
                <a16:creationId xmlns:a16="http://schemas.microsoft.com/office/drawing/2014/main" id="{0EDE46A4-7BC7-4D13-848A-4EE616D9046A}"/>
              </a:ext>
            </a:extLst>
          </p:cNvPr>
          <p:cNvSpPr txBox="1"/>
          <p:nvPr/>
        </p:nvSpPr>
        <p:spPr>
          <a:xfrm>
            <a:off x="8143941" y="3588597"/>
            <a:ext cx="388547" cy="220126"/>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a:solidFill>
                  <a:srgbClr val="1D1D1A"/>
                </a:solidFill>
                <a:latin typeface="+mj-lt"/>
              </a:rPr>
              <a:t>ATS</a:t>
            </a:r>
            <a:endParaRPr lang="en-US" altLang="zh-CN" sz="800" b="1" kern="0" dirty="0">
              <a:solidFill>
                <a:srgbClr val="1D1D1A"/>
              </a:solidFill>
              <a:latin typeface="+mj-lt"/>
            </a:endParaRPr>
          </a:p>
        </p:txBody>
      </p:sp>
      <p:sp>
        <p:nvSpPr>
          <p:cNvPr id="131" name="文本框 130">
            <a:extLst>
              <a:ext uri="{FF2B5EF4-FFF2-40B4-BE49-F238E27FC236}">
                <a16:creationId xmlns:a16="http://schemas.microsoft.com/office/drawing/2014/main" id="{3FBF446A-F11D-4282-8A4E-E010DDA155A1}"/>
              </a:ext>
            </a:extLst>
          </p:cNvPr>
          <p:cNvSpPr txBox="1"/>
          <p:nvPr/>
        </p:nvSpPr>
        <p:spPr>
          <a:xfrm>
            <a:off x="7576354" y="4212570"/>
            <a:ext cx="562613" cy="215444"/>
          </a:xfrm>
          <a:prstGeom prst="rect">
            <a:avLst/>
          </a:prstGeom>
        </p:spPr>
        <p:txBody>
          <a:bodyPr wrap="square" anchor="ctr">
            <a:noAutofit/>
          </a:bodyPr>
          <a:lstStyle>
            <a:defPPr>
              <a:defRPr lang="en-US"/>
            </a:defPPr>
            <a:lvl1pPr algn="ctr" defTabSz="548695">
              <a:defRPr sz="1400">
                <a:solidFill>
                  <a:prstClr val="black"/>
                </a:solidFill>
                <a:latin typeface="Arial" panose="020B0503020204020204" pitchFamily="34" charset="-122"/>
                <a:ea typeface="微软雅黑" panose="020B0503020204020204" pitchFamily="34" charset="-122"/>
                <a:cs typeface="Huawei Sans" panose="020C0503030203020204" pitchFamily="34" charset="0"/>
              </a:defRPr>
            </a:lvl1pPr>
          </a:lstStyle>
          <a:p>
            <a:pPr fontAlgn="ctr">
              <a:defRPr/>
            </a:pPr>
            <a:r>
              <a:rPr lang="en-US" sz="800" b="1" dirty="0">
                <a:solidFill>
                  <a:srgbClr val="1D1D1A"/>
                </a:solidFill>
                <a:latin typeface="+mj-lt"/>
              </a:rPr>
              <a:t>Genset</a:t>
            </a:r>
            <a:endParaRPr lang="en-US" altLang="zh-CN" sz="800" b="1" kern="0" dirty="0">
              <a:solidFill>
                <a:srgbClr val="1D1D1A"/>
              </a:solidFill>
              <a:latin typeface="+mj-lt"/>
            </a:endParaRPr>
          </a:p>
        </p:txBody>
      </p:sp>
      <p:cxnSp>
        <p:nvCxnSpPr>
          <p:cNvPr id="132" name="直接连接符 131">
            <a:extLst>
              <a:ext uri="{FF2B5EF4-FFF2-40B4-BE49-F238E27FC236}">
                <a16:creationId xmlns:a16="http://schemas.microsoft.com/office/drawing/2014/main" id="{C4EB3330-B1D3-44CE-97B8-668E874D790C}"/>
              </a:ext>
            </a:extLst>
          </p:cNvPr>
          <p:cNvCxnSpPr/>
          <p:nvPr/>
        </p:nvCxnSpPr>
        <p:spPr>
          <a:xfrm>
            <a:off x="8411955" y="3825087"/>
            <a:ext cx="455642" cy="0"/>
          </a:xfrm>
          <a:prstGeom prst="line">
            <a:avLst/>
          </a:prstGeom>
          <a:noFill/>
          <a:ln w="19050" cap="flat" cmpd="sng" algn="ctr">
            <a:solidFill>
              <a:sysClr val="windowText" lastClr="000000"/>
            </a:solidFill>
            <a:prstDash val="solid"/>
            <a:miter lim="800000"/>
          </a:ln>
          <a:effectLst/>
        </p:spPr>
      </p:cxnSp>
      <p:cxnSp>
        <p:nvCxnSpPr>
          <p:cNvPr id="133" name="直接连接符 132">
            <a:extLst>
              <a:ext uri="{FF2B5EF4-FFF2-40B4-BE49-F238E27FC236}">
                <a16:creationId xmlns:a16="http://schemas.microsoft.com/office/drawing/2014/main" id="{CDC62166-1194-41D2-879D-556CE2B655DF}"/>
              </a:ext>
            </a:extLst>
          </p:cNvPr>
          <p:cNvCxnSpPr/>
          <p:nvPr/>
        </p:nvCxnSpPr>
        <p:spPr>
          <a:xfrm flipH="1" flipV="1">
            <a:off x="8760400" y="3742549"/>
            <a:ext cx="389" cy="74306"/>
          </a:xfrm>
          <a:prstGeom prst="line">
            <a:avLst/>
          </a:prstGeom>
          <a:noFill/>
          <a:ln w="19050" cap="flat" cmpd="sng" algn="ctr">
            <a:solidFill>
              <a:sysClr val="windowText" lastClr="000000"/>
            </a:solidFill>
            <a:prstDash val="solid"/>
            <a:miter lim="800000"/>
          </a:ln>
          <a:effectLst/>
        </p:spPr>
      </p:cxnSp>
      <p:cxnSp>
        <p:nvCxnSpPr>
          <p:cNvPr id="134" name="直接连接符 133">
            <a:extLst>
              <a:ext uri="{FF2B5EF4-FFF2-40B4-BE49-F238E27FC236}">
                <a16:creationId xmlns:a16="http://schemas.microsoft.com/office/drawing/2014/main" id="{A0E3B423-FDCE-43F6-BFB1-7E17FA8E40F6}"/>
              </a:ext>
            </a:extLst>
          </p:cNvPr>
          <p:cNvCxnSpPr/>
          <p:nvPr/>
        </p:nvCxnSpPr>
        <p:spPr>
          <a:xfrm flipV="1">
            <a:off x="8511287" y="3634909"/>
            <a:ext cx="51159" cy="112930"/>
          </a:xfrm>
          <a:prstGeom prst="line">
            <a:avLst/>
          </a:prstGeom>
          <a:noFill/>
          <a:ln w="19050" cap="flat" cmpd="sng" algn="ctr">
            <a:solidFill>
              <a:sysClr val="windowText" lastClr="000000"/>
            </a:solidFill>
            <a:prstDash val="solid"/>
            <a:miter lim="800000"/>
          </a:ln>
          <a:effectLst/>
        </p:spPr>
      </p:cxnSp>
      <p:cxnSp>
        <p:nvCxnSpPr>
          <p:cNvPr id="135" name="直接连接符 134">
            <a:extLst>
              <a:ext uri="{FF2B5EF4-FFF2-40B4-BE49-F238E27FC236}">
                <a16:creationId xmlns:a16="http://schemas.microsoft.com/office/drawing/2014/main" id="{CE3A6511-9D9A-4A93-A76A-80C4AF757D81}"/>
              </a:ext>
            </a:extLst>
          </p:cNvPr>
          <p:cNvCxnSpPr/>
          <p:nvPr/>
        </p:nvCxnSpPr>
        <p:spPr>
          <a:xfrm flipH="1" flipV="1">
            <a:off x="8512050" y="3747838"/>
            <a:ext cx="389" cy="74306"/>
          </a:xfrm>
          <a:prstGeom prst="line">
            <a:avLst/>
          </a:prstGeom>
          <a:noFill/>
          <a:ln w="19050" cap="flat" cmpd="sng" algn="ctr">
            <a:solidFill>
              <a:sysClr val="windowText" lastClr="000000"/>
            </a:solidFill>
            <a:prstDash val="solid"/>
            <a:miter lim="800000"/>
          </a:ln>
          <a:effectLst/>
        </p:spPr>
      </p:cxnSp>
      <p:cxnSp>
        <p:nvCxnSpPr>
          <p:cNvPr id="136" name="直接连接符 135">
            <a:extLst>
              <a:ext uri="{FF2B5EF4-FFF2-40B4-BE49-F238E27FC236}">
                <a16:creationId xmlns:a16="http://schemas.microsoft.com/office/drawing/2014/main" id="{858B3217-E3AF-46C1-BA3A-41A65C0871D9}"/>
              </a:ext>
            </a:extLst>
          </p:cNvPr>
          <p:cNvCxnSpPr/>
          <p:nvPr/>
        </p:nvCxnSpPr>
        <p:spPr>
          <a:xfrm flipH="1" flipV="1">
            <a:off x="8508709" y="3565799"/>
            <a:ext cx="389" cy="74306"/>
          </a:xfrm>
          <a:prstGeom prst="line">
            <a:avLst/>
          </a:prstGeom>
          <a:noFill/>
          <a:ln w="19050" cap="flat" cmpd="sng" algn="ctr">
            <a:solidFill>
              <a:sysClr val="windowText" lastClr="000000"/>
            </a:solidFill>
            <a:prstDash val="solid"/>
            <a:miter lim="800000"/>
          </a:ln>
          <a:effectLst/>
        </p:spPr>
      </p:cxnSp>
    </p:spTree>
    <p:extLst>
      <p:ext uri="{BB962C8B-B14F-4D97-AF65-F5344CB8AC3E}">
        <p14:creationId xmlns:p14="http://schemas.microsoft.com/office/powerpoint/2010/main" val="340801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0E052F-EC61-43B2-AE50-DB74606DBE19}"/>
              </a:ext>
            </a:extLst>
          </p:cNvPr>
          <p:cNvSpPr>
            <a:spLocks noGrp="1"/>
          </p:cNvSpPr>
          <p:nvPr>
            <p:ph type="title"/>
          </p:nvPr>
        </p:nvSpPr>
        <p:spPr>
          <a:xfrm>
            <a:off x="518118" y="311635"/>
            <a:ext cx="11155768" cy="419136"/>
          </a:xfrm>
        </p:spPr>
        <p:txBody>
          <a:bodyPr/>
          <a:lstStyle/>
          <a:p>
            <a:r>
              <a:rPr lang="en-US" altLang="zh-CN" dirty="0">
                <a:solidFill>
                  <a:prstClr val="black">
                    <a:lumMod val="85000"/>
                    <a:lumOff val="15000"/>
                  </a:prstClr>
                </a:solidFill>
                <a:latin typeface="+mn-ea"/>
                <a:ea typeface="+mn-ea"/>
                <a:cs typeface="+mn-ea"/>
                <a:sym typeface="+mn-lt"/>
              </a:rPr>
              <a:t>3. C&amp;I Hybrid Cooling Grid Forming ESS Site Requirements</a:t>
            </a:r>
            <a:endParaRPr lang="zh-CN" altLang="en-US" dirty="0">
              <a:solidFill>
                <a:prstClr val="black">
                  <a:lumMod val="85000"/>
                  <a:lumOff val="15000"/>
                </a:prstClr>
              </a:solidFill>
              <a:latin typeface="+mn-ea"/>
              <a:ea typeface="+mn-ea"/>
              <a:cs typeface="+mn-ea"/>
              <a:sym typeface="+mn-lt"/>
            </a:endParaRPr>
          </a:p>
        </p:txBody>
      </p:sp>
      <p:pic>
        <p:nvPicPr>
          <p:cNvPr id="5" name="图片 4">
            <a:extLst>
              <a:ext uri="{FF2B5EF4-FFF2-40B4-BE49-F238E27FC236}">
                <a16:creationId xmlns:a16="http://schemas.microsoft.com/office/drawing/2014/main" id="{10253725-1CB1-4866-B646-D13ECC2832B9}"/>
              </a:ext>
            </a:extLst>
          </p:cNvPr>
          <p:cNvPicPr>
            <a:picLocks noChangeAspect="1"/>
          </p:cNvPicPr>
          <p:nvPr/>
        </p:nvPicPr>
        <p:blipFill>
          <a:blip r:embed="rId3"/>
          <a:stretch>
            <a:fillRect/>
          </a:stretch>
        </p:blipFill>
        <p:spPr>
          <a:xfrm>
            <a:off x="631879" y="730771"/>
            <a:ext cx="9803040" cy="5665849"/>
          </a:xfrm>
          <a:prstGeom prst="rect">
            <a:avLst/>
          </a:prstGeom>
        </p:spPr>
      </p:pic>
    </p:spTree>
    <p:extLst>
      <p:ext uri="{BB962C8B-B14F-4D97-AF65-F5344CB8AC3E}">
        <p14:creationId xmlns:p14="http://schemas.microsoft.com/office/powerpoint/2010/main" val="173554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0E052F-EC61-43B2-AE50-DB74606DBE19}"/>
              </a:ext>
            </a:extLst>
          </p:cNvPr>
          <p:cNvSpPr>
            <a:spLocks noGrp="1"/>
          </p:cNvSpPr>
          <p:nvPr>
            <p:ph type="title"/>
          </p:nvPr>
        </p:nvSpPr>
        <p:spPr>
          <a:xfrm>
            <a:off x="518118" y="311635"/>
            <a:ext cx="11155768" cy="419136"/>
          </a:xfrm>
        </p:spPr>
        <p:txBody>
          <a:bodyPr/>
          <a:lstStyle/>
          <a:p>
            <a:r>
              <a:rPr lang="en-US" altLang="zh-CN" dirty="0">
                <a:latin typeface="Arial" panose="020B0604020202020204" pitchFamily="34" charset="0"/>
                <a:cs typeface="+mn-ea"/>
                <a:sym typeface="Arial" panose="020B0604020202020204" pitchFamily="34" charset="0"/>
              </a:rPr>
              <a:t>4. C&amp;I Hybrid Cooling Grid Forming ESS safety constraints</a:t>
            </a:r>
            <a:endParaRPr lang="zh-CN" altLang="en-US" sz="2000" dirty="0">
              <a:cs typeface="+mn-ea"/>
              <a:sym typeface="+mn-lt"/>
            </a:endParaRPr>
          </a:p>
        </p:txBody>
      </p:sp>
      <p:graphicFrame>
        <p:nvGraphicFramePr>
          <p:cNvPr id="3" name="表格 2">
            <a:extLst>
              <a:ext uri="{FF2B5EF4-FFF2-40B4-BE49-F238E27FC236}">
                <a16:creationId xmlns:a16="http://schemas.microsoft.com/office/drawing/2014/main" id="{3955A360-DB6E-4661-BC95-8C0469A17B9E}"/>
              </a:ext>
            </a:extLst>
          </p:cNvPr>
          <p:cNvGraphicFramePr>
            <a:graphicFrameLocks noGrp="1"/>
          </p:cNvGraphicFramePr>
          <p:nvPr>
            <p:extLst>
              <p:ext uri="{D42A27DB-BD31-4B8C-83A1-F6EECF244321}">
                <p14:modId xmlns:p14="http://schemas.microsoft.com/office/powerpoint/2010/main" val="620662869"/>
              </p:ext>
            </p:extLst>
          </p:nvPr>
        </p:nvGraphicFramePr>
        <p:xfrm>
          <a:off x="515937" y="864481"/>
          <a:ext cx="10837863" cy="5382641"/>
        </p:xfrm>
        <a:graphic>
          <a:graphicData uri="http://schemas.openxmlformats.org/drawingml/2006/table">
            <a:tbl>
              <a:tblPr/>
              <a:tblGrid>
                <a:gridCol w="940330">
                  <a:extLst>
                    <a:ext uri="{9D8B030D-6E8A-4147-A177-3AD203B41FA5}">
                      <a16:colId xmlns:a16="http://schemas.microsoft.com/office/drawing/2014/main" val="2723421223"/>
                    </a:ext>
                  </a:extLst>
                </a:gridCol>
                <a:gridCol w="1561253">
                  <a:extLst>
                    <a:ext uri="{9D8B030D-6E8A-4147-A177-3AD203B41FA5}">
                      <a16:colId xmlns:a16="http://schemas.microsoft.com/office/drawing/2014/main" val="60800178"/>
                    </a:ext>
                  </a:extLst>
                </a:gridCol>
                <a:gridCol w="8336280">
                  <a:extLst>
                    <a:ext uri="{9D8B030D-6E8A-4147-A177-3AD203B41FA5}">
                      <a16:colId xmlns:a16="http://schemas.microsoft.com/office/drawing/2014/main" val="3948939373"/>
                    </a:ext>
                  </a:extLst>
                </a:gridCol>
              </a:tblGrid>
              <a:tr h="251669">
                <a:tc>
                  <a:txBody>
                    <a:bodyPr/>
                    <a:lstStyle/>
                    <a:p>
                      <a:pPr algn="ctr" rtl="0" fontAlgn="ctr"/>
                      <a:r>
                        <a:rPr lang="en-US" altLang="zh-CN" sz="1000" b="1" i="0" u="none" strike="noStrike" dirty="0">
                          <a:effectLst/>
                          <a:latin typeface="微软雅黑" panose="020B0503020204020204" pitchFamily="34" charset="-122"/>
                          <a:ea typeface="微软雅黑" panose="020B0503020204020204" pitchFamily="34" charset="-122"/>
                        </a:rPr>
                        <a:t>Classifieds</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altLang="zh-CN" sz="1000" b="1" i="0" u="none" strike="noStrike" dirty="0">
                          <a:effectLst/>
                          <a:latin typeface="微软雅黑" panose="020B0503020204020204" pitchFamily="34" charset="-122"/>
                          <a:ea typeface="微软雅黑" panose="020B0503020204020204" pitchFamily="34" charset="-122"/>
                        </a:rPr>
                        <a:t>Subitem</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altLang="zh-CN" sz="1000" b="1" i="0" u="none" strike="noStrike" dirty="0">
                          <a:effectLst/>
                          <a:latin typeface="微软雅黑" panose="020B0503020204020204" pitchFamily="34" charset="-122"/>
                          <a:ea typeface="微软雅黑" panose="020B0503020204020204" pitchFamily="34" charset="-122"/>
                        </a:rPr>
                        <a:t>Detailed Constraints</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745439741"/>
                  </a:ext>
                </a:extLst>
              </a:tr>
              <a:tr h="278407">
                <a:tc rowSpan="10">
                  <a:txBody>
                    <a:bodyPr/>
                    <a:lstStyle/>
                    <a:p>
                      <a:pPr algn="ctr" rtl="0" fontAlgn="ctr">
                        <a:lnSpc>
                          <a:spcPct val="120000"/>
                        </a:lnSpc>
                      </a:pPr>
                      <a:r>
                        <a:rPr lang="en-US" altLang="zh-CN" sz="900" b="0" i="0" u="none" strike="noStrike" dirty="0">
                          <a:solidFill>
                            <a:srgbClr val="000000"/>
                          </a:solidFill>
                          <a:effectLst/>
                          <a:latin typeface="+mn-ea"/>
                          <a:ea typeface="+mn-ea"/>
                        </a:rPr>
                        <a:t>Site Selection Requirements</a:t>
                      </a:r>
                      <a:endParaRPr lang="en-US" sz="9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4">
                  <a:txBody>
                    <a:bodyPr/>
                    <a:lstStyle/>
                    <a:p>
                      <a:pPr algn="ctr">
                        <a:lnSpc>
                          <a:spcPct val="120000"/>
                        </a:lnSpc>
                      </a:pPr>
                      <a:r>
                        <a:rPr lang="en-US" altLang="zh-CN" sz="900" b="0" i="0" u="none" strike="noStrike" kern="1200" baseline="0" dirty="0">
                          <a:solidFill>
                            <a:schemeClr val="tx1"/>
                          </a:solidFill>
                          <a:latin typeface="+mn-ea"/>
                          <a:ea typeface="+mn-ea"/>
                          <a:cs typeface="+mn-cs"/>
                        </a:rPr>
                        <a:t>Deployment Environment</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l" rtl="0" fontAlgn="ctr">
                        <a:lnSpc>
                          <a:spcPct val="120000"/>
                        </a:lnSpc>
                      </a:pPr>
                      <a:r>
                        <a:rPr lang="en-US" altLang="zh-CN" sz="800" b="0" i="0" u="none" strike="noStrike" kern="1200" baseline="0" dirty="0">
                          <a:solidFill>
                            <a:schemeClr val="tx1"/>
                          </a:solidFill>
                          <a:latin typeface="+mn-ea"/>
                          <a:ea typeface="+mn-ea"/>
                          <a:cs typeface="+mn-cs"/>
                        </a:rPr>
                        <a:t>The ESS can be installed only outdoors and </a:t>
                      </a:r>
                      <a:r>
                        <a:rPr lang="en-US" altLang="zh-CN" sz="800" b="1" i="0" u="none" strike="noStrike" kern="1200" baseline="0" dirty="0">
                          <a:solidFill>
                            <a:srgbClr val="C00000"/>
                          </a:solidFill>
                          <a:latin typeface="+mn-ea"/>
                          <a:ea typeface="+mn-ea"/>
                          <a:cs typeface="+mn-cs"/>
                        </a:rPr>
                        <a:t>do not install the ESS indoors</a:t>
                      </a:r>
                      <a:r>
                        <a:rPr lang="en-US" altLang="zh-CN" sz="800" b="0" i="0" u="none" strike="noStrike" kern="1200" baseline="0" dirty="0">
                          <a:solidFill>
                            <a:schemeClr val="tx1"/>
                          </a:solidFill>
                          <a:latin typeface="+mn-ea"/>
                          <a:ea typeface="+mn-ea"/>
                          <a:cs typeface="+mn-cs"/>
                        </a:rPr>
                        <a:t>.</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258314"/>
                  </a:ext>
                </a:extLst>
              </a:tr>
              <a:tr h="378919">
                <a:tc vMerge="1">
                  <a:txBody>
                    <a:bodyPr/>
                    <a:lstStyle/>
                    <a:p>
                      <a:endParaRPr lang="zh-CN" altLang="en-US"/>
                    </a:p>
                  </a:txBody>
                  <a:tcPr/>
                </a:tc>
                <a:tc vMerge="1">
                  <a:txBody>
                    <a:bodyPr/>
                    <a:lstStyle/>
                    <a:p>
                      <a:pPr algn="ctr">
                        <a:lnSpc>
                          <a:spcPct val="120000"/>
                        </a:lnSpc>
                      </a:pPr>
                      <a:r>
                        <a:rPr lang="zh-CN" altLang="en-US" sz="800" b="0" i="0" u="none" strike="noStrike" kern="1200" baseline="0" dirty="0">
                          <a:solidFill>
                            <a:schemeClr val="tx1"/>
                          </a:solidFill>
                          <a:latin typeface="+mn-ea"/>
                          <a:ea typeface="+mn-ea"/>
                          <a:cs typeface="+mn-cs"/>
                        </a:rPr>
                        <a:t>部署环境</a:t>
                      </a:r>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3668" rtl="0" eaLnBrk="1" fontAlgn="auto" latinLnBrk="0" hangingPunct="1">
                        <a:lnSpc>
                          <a:spcPct val="100000"/>
                        </a:lnSpc>
                        <a:spcBef>
                          <a:spcPts val="0"/>
                        </a:spcBef>
                        <a:spcAft>
                          <a:spcPts val="0"/>
                        </a:spcAft>
                        <a:buClrTx/>
                        <a:buSzTx/>
                        <a:buFontTx/>
                        <a:buNone/>
                        <a:tabLst/>
                        <a:defRPr/>
                      </a:pPr>
                      <a:r>
                        <a:rPr lang="en-US" altLang="zh-CN" sz="800" b="0" i="0" u="none" strike="noStrike" kern="1200" baseline="0" dirty="0">
                          <a:solidFill>
                            <a:schemeClr val="tx1"/>
                          </a:solidFill>
                          <a:latin typeface="+mn-ea"/>
                          <a:ea typeface="+mn-ea"/>
                          <a:cs typeface="+mn-cs"/>
                        </a:rPr>
                        <a:t>The energy storage system or power station must be installed in </a:t>
                      </a:r>
                      <a:r>
                        <a:rPr lang="en-US" altLang="zh-CN" sz="800" b="1" i="0" u="none" strike="noStrike" kern="1200" baseline="0" dirty="0">
                          <a:solidFill>
                            <a:srgbClr val="C00000"/>
                          </a:solidFill>
                          <a:latin typeface="+mn-ea"/>
                          <a:ea typeface="+mn-ea"/>
                          <a:cs typeface="+mn-cs"/>
                        </a:rPr>
                        <a:t>a well-ventilated environment without explosion risks</a:t>
                      </a:r>
                      <a:r>
                        <a:rPr lang="en-US" altLang="zh-CN" sz="800" b="1" i="0" u="none" strike="noStrike" kern="1200" baseline="0" dirty="0">
                          <a:solidFill>
                            <a:srgbClr val="FF0000"/>
                          </a:solidFill>
                          <a:latin typeface="+mn-ea"/>
                          <a:ea typeface="+mn-ea"/>
                          <a:cs typeface="+mn-cs"/>
                        </a:rPr>
                        <a:t>. </a:t>
                      </a:r>
                      <a:r>
                        <a:rPr lang="en-US" altLang="zh-CN" sz="800" b="0" i="0" u="none" strike="noStrike" kern="1200" baseline="0" dirty="0">
                          <a:solidFill>
                            <a:schemeClr val="tx1"/>
                          </a:solidFill>
                          <a:latin typeface="+mn-ea"/>
                          <a:ea typeface="+mn-ea"/>
                          <a:cs typeface="+mn-cs"/>
                        </a:rPr>
                        <a:t>Avoid</a:t>
                      </a:r>
                      <a:r>
                        <a:rPr lang="en-US" altLang="zh-CN" sz="800" b="0" i="0" u="none" strike="noStrike" kern="1200" baseline="0" dirty="0">
                          <a:solidFill>
                            <a:srgbClr val="C00000"/>
                          </a:solidFill>
                          <a:latin typeface="+mn-ea"/>
                          <a:ea typeface="+mn-ea"/>
                          <a:cs typeface="+mn-cs"/>
                        </a:rPr>
                        <a:t> </a:t>
                      </a:r>
                      <a:r>
                        <a:rPr lang="en-US" altLang="zh-CN" sz="800" b="1" i="0" u="none" strike="noStrike" kern="1200" baseline="0" dirty="0">
                          <a:solidFill>
                            <a:srgbClr val="C00000"/>
                          </a:solidFill>
                          <a:latin typeface="+mn-ea"/>
                          <a:ea typeface="+mn-ea"/>
                          <a:cs typeface="+mn-cs"/>
                        </a:rPr>
                        <a:t>low-lying</a:t>
                      </a:r>
                      <a:r>
                        <a:rPr lang="en-US" altLang="zh-CN" sz="800" b="0" i="0" u="none" strike="noStrike" kern="1200" baseline="0" dirty="0">
                          <a:solidFill>
                            <a:srgbClr val="C00000"/>
                          </a:solidFill>
                          <a:latin typeface="+mn-ea"/>
                          <a:ea typeface="+mn-ea"/>
                          <a:cs typeface="+mn-cs"/>
                        </a:rPr>
                        <a:t> </a:t>
                      </a:r>
                      <a:r>
                        <a:rPr lang="en-US" altLang="zh-CN" sz="800" b="0" i="0" u="none" strike="noStrike" kern="1200" baseline="0" dirty="0">
                          <a:solidFill>
                            <a:schemeClr val="tx1"/>
                          </a:solidFill>
                          <a:latin typeface="+mn-ea"/>
                          <a:ea typeface="+mn-ea"/>
                          <a:cs typeface="+mn-cs"/>
                        </a:rPr>
                        <a:t>environment.</a:t>
                      </a:r>
                      <a:endParaRPr lang="zh-CN" altLang="en-US" sz="800" b="1" i="0" u="none" strike="noStrike" kern="1200" baseline="0" dirty="0">
                        <a:solidFill>
                          <a:srgbClr val="C00000"/>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042016"/>
                  </a:ext>
                </a:extLst>
              </a:tr>
              <a:tr h="416257">
                <a:tc vMerge="1">
                  <a:txBody>
                    <a:bodyPr/>
                    <a:lstStyle/>
                    <a:p>
                      <a:endParaRPr lang="zh-CN" altLang="en-US"/>
                    </a:p>
                  </a:txBody>
                  <a:tcPr/>
                </a:tc>
                <a:tc vMerge="1">
                  <a:txBody>
                    <a:bodyPr/>
                    <a:lstStyle/>
                    <a:p>
                      <a:pPr algn="ctr">
                        <a:lnSpc>
                          <a:spcPct val="120000"/>
                        </a:lnSpc>
                      </a:pPr>
                      <a:endParaRPr lang="zh-CN" altLang="en-US" sz="800" b="0" i="0" u="none" strike="noStrike" kern="1200" baseline="0" dirty="0">
                        <a:solidFill>
                          <a:schemeClr val="tx1"/>
                        </a:solidFill>
                        <a:latin typeface="+mn-ea"/>
                        <a:ea typeface="+mn-ea"/>
                        <a:cs typeface="+mn-cs"/>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3668" rtl="0" eaLnBrk="1" fontAlgn="auto" latinLnBrk="0" hangingPunct="1">
                        <a:lnSpc>
                          <a:spcPct val="100000"/>
                        </a:lnSpc>
                        <a:spcBef>
                          <a:spcPts val="0"/>
                        </a:spcBef>
                        <a:spcAft>
                          <a:spcPts val="0"/>
                        </a:spcAft>
                        <a:buClrTx/>
                        <a:buSzTx/>
                        <a:buFontTx/>
                        <a:buNone/>
                        <a:tabLst/>
                        <a:defRPr/>
                      </a:pPr>
                      <a:r>
                        <a:rPr lang="en-US" altLang="zh-CN" sz="800" b="0" i="0" u="none" strike="noStrike" kern="1200" baseline="0" dirty="0">
                          <a:solidFill>
                            <a:schemeClr val="tx1"/>
                          </a:solidFill>
                          <a:latin typeface="+mn-ea"/>
                          <a:ea typeface="+mn-ea"/>
                          <a:cs typeface="+mn-cs"/>
                        </a:rPr>
                        <a:t>There must be </a:t>
                      </a:r>
                      <a:r>
                        <a:rPr lang="en-US" altLang="zh-CN" sz="800" b="1" i="0" u="none" strike="noStrike" kern="1200" baseline="0" dirty="0">
                          <a:solidFill>
                            <a:srgbClr val="C00000"/>
                          </a:solidFill>
                          <a:latin typeface="+mn-ea"/>
                          <a:ea typeface="+mn-ea"/>
                          <a:cs typeface="+mn-cs"/>
                        </a:rPr>
                        <a:t>no combustible materials within 3 m </a:t>
                      </a:r>
                      <a:r>
                        <a:rPr lang="en-US" altLang="zh-CN" sz="800" b="0" i="0" u="none" strike="noStrike" kern="1200" baseline="0" dirty="0">
                          <a:solidFill>
                            <a:schemeClr val="tx1"/>
                          </a:solidFill>
                          <a:latin typeface="+mn-ea"/>
                          <a:ea typeface="+mn-ea"/>
                          <a:cs typeface="+mn-cs"/>
                        </a:rPr>
                        <a:t>of the ESS or the site to prevent fire from spreading. (Exemption: Single specimens of trees, shrubbery, or cultivated ground cover such as green grass, ivy, succulents, or similar plants used as ground covers shall be permitted to be exempt provided that they do not form a means of readily transmitting fire.)</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633449"/>
                  </a:ext>
                </a:extLst>
              </a:tr>
              <a:tr h="378919">
                <a:tc vMerge="1">
                  <a:txBody>
                    <a:bodyPr/>
                    <a:lstStyle/>
                    <a:p>
                      <a:endParaRPr lang="zh-CN" altLang="en-US"/>
                    </a:p>
                  </a:txBody>
                  <a:tcPr/>
                </a:tc>
                <a:tc vMerge="1">
                  <a:txBody>
                    <a:bodyPr/>
                    <a:lstStyle/>
                    <a:p>
                      <a:pPr algn="ctr">
                        <a:lnSpc>
                          <a:spcPct val="120000"/>
                        </a:lnSpc>
                      </a:pPr>
                      <a:endParaRPr lang="zh-CN" altLang="en-US" sz="800" b="0" i="0" u="none" strike="noStrike" kern="1200" baseline="0" dirty="0">
                        <a:solidFill>
                          <a:schemeClr val="tx1"/>
                        </a:solidFill>
                        <a:latin typeface="+mn-ea"/>
                        <a:ea typeface="+mn-ea"/>
                        <a:cs typeface="+mn-cs"/>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altLang="zh-CN" sz="800" b="0" i="0" u="none" strike="noStrike" kern="1200" baseline="0" dirty="0">
                          <a:solidFill>
                            <a:schemeClr val="tx1"/>
                          </a:solidFill>
                          <a:latin typeface="+mn-ea"/>
                          <a:ea typeface="+mn-ea"/>
                          <a:cs typeface="+mn-cs"/>
                        </a:rPr>
                        <a:t>Transportation to the site shall be convenient and </a:t>
                      </a:r>
                      <a:r>
                        <a:rPr lang="en-US" altLang="zh-CN" sz="800" b="1" i="0" u="none" strike="noStrike" kern="1200" baseline="0" dirty="0">
                          <a:solidFill>
                            <a:srgbClr val="C00000"/>
                          </a:solidFill>
                          <a:latin typeface="+mn-ea"/>
                          <a:ea typeface="+mn-ea"/>
                          <a:cs typeface="+mn-cs"/>
                        </a:rPr>
                        <a:t>fire suppression facilities shall be reliable</a:t>
                      </a:r>
                      <a:r>
                        <a:rPr lang="en-US" altLang="zh-CN" sz="800" b="0" i="0" u="none" strike="noStrike" kern="1200" baseline="0" dirty="0">
                          <a:solidFill>
                            <a:schemeClr val="tx1"/>
                          </a:solidFill>
                          <a:latin typeface="+mn-ea"/>
                          <a:ea typeface="+mn-ea"/>
                          <a:cs typeface="+mn-cs"/>
                        </a:rPr>
                        <a:t>.</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3396682"/>
                  </a:ext>
                </a:extLst>
              </a:tr>
              <a:tr h="631317">
                <a:tc vMerge="1">
                  <a:txBody>
                    <a:bodyPr/>
                    <a:lstStyle/>
                    <a:p>
                      <a:endParaRPr lang="zh-CN" altLang="en-US"/>
                    </a:p>
                  </a:txBody>
                  <a:tcPr>
                    <a:lnT w="6350" cap="flat" cmpd="sng" algn="ctr">
                      <a:solidFill>
                        <a:schemeClr val="tx1"/>
                      </a:solidFill>
                      <a:prstDash val="solid"/>
                      <a:round/>
                      <a:headEnd type="none" w="med" len="med"/>
                      <a:tailEnd type="none" w="med" len="med"/>
                    </a:lnT>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Top Requirements</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r>
                        <a:rPr lang="en-US" altLang="zh-CN" sz="800" b="0" i="0" u="none" strike="noStrike" kern="1200" baseline="0" dirty="0">
                          <a:solidFill>
                            <a:schemeClr val="tx1"/>
                          </a:solidFill>
                          <a:latin typeface="+mn-ea"/>
                          <a:ea typeface="+mn-ea"/>
                          <a:cs typeface="+mn-cs"/>
                        </a:rPr>
                        <a:t>You are advised not to add any overhead structure above the ESS. If an overhead structure is necessary in special scenarios, the following conditions must be met:</a:t>
                      </a:r>
                    </a:p>
                    <a:p>
                      <a:r>
                        <a:rPr lang="en-US" altLang="zh-CN" sz="800" b="0" i="0" u="none" strike="noStrike" kern="1200" baseline="0" dirty="0">
                          <a:solidFill>
                            <a:schemeClr val="tx1"/>
                          </a:solidFill>
                          <a:latin typeface="+mn-ea"/>
                          <a:ea typeface="+mn-ea"/>
                          <a:cs typeface="+mn-cs"/>
                        </a:rPr>
                        <a:t>The distance between the overhead structure and the top of the ESS shall be </a:t>
                      </a:r>
                      <a:r>
                        <a:rPr lang="en-US" altLang="zh-CN" sz="800" b="1" i="0" u="none" strike="noStrike" kern="1200" baseline="0" dirty="0">
                          <a:solidFill>
                            <a:srgbClr val="C00000"/>
                          </a:solidFill>
                          <a:latin typeface="+mn-ea"/>
                          <a:ea typeface="+mn-ea"/>
                          <a:cs typeface="+mn-cs"/>
                        </a:rPr>
                        <a:t>&gt;3 m</a:t>
                      </a:r>
                      <a:r>
                        <a:rPr lang="en-US" altLang="zh-CN" sz="800" b="0" i="0" u="none" strike="noStrike" kern="1200" baseline="0" dirty="0">
                          <a:solidFill>
                            <a:schemeClr val="tx1"/>
                          </a:solidFill>
                          <a:latin typeface="+mn-ea"/>
                          <a:ea typeface="+mn-ea"/>
                          <a:cs typeface="+mn-cs"/>
                        </a:rPr>
                        <a:t>.</a:t>
                      </a:r>
                    </a:p>
                    <a:p>
                      <a:r>
                        <a:rPr lang="en-US" altLang="zh-CN" sz="800" b="0" i="0" u="none" strike="noStrike" kern="1200" baseline="0" dirty="0">
                          <a:solidFill>
                            <a:schemeClr val="tx1"/>
                          </a:solidFill>
                          <a:latin typeface="+mn-ea"/>
                          <a:ea typeface="+mn-ea"/>
                          <a:cs typeface="+mn-cs"/>
                        </a:rPr>
                        <a:t>The overhead structure shall be </a:t>
                      </a:r>
                      <a:r>
                        <a:rPr lang="en-US" altLang="zh-CN" sz="800" b="1" i="0" u="none" strike="noStrike" kern="1200" baseline="0" dirty="0">
                          <a:solidFill>
                            <a:srgbClr val="C00000"/>
                          </a:solidFill>
                          <a:latin typeface="+mn-ea"/>
                          <a:ea typeface="+mn-ea"/>
                          <a:cs typeface="+mn-cs"/>
                        </a:rPr>
                        <a:t>non-combustible</a:t>
                      </a:r>
                      <a:r>
                        <a:rPr lang="en-US" altLang="zh-CN" sz="800" b="0" i="0" u="none" strike="noStrike" kern="1200" baseline="0" dirty="0">
                          <a:solidFill>
                            <a:schemeClr val="tx1"/>
                          </a:solidFill>
                          <a:latin typeface="+mn-ea"/>
                          <a:ea typeface="+mn-ea"/>
                          <a:cs typeface="+mn-cs"/>
                        </a:rPr>
                        <a:t>.</a:t>
                      </a:r>
                    </a:p>
                    <a:p>
                      <a:r>
                        <a:rPr lang="en-US" altLang="zh-CN" sz="800" b="0" i="0" u="none" strike="noStrike" kern="1200" baseline="0" dirty="0">
                          <a:solidFill>
                            <a:schemeClr val="tx1"/>
                          </a:solidFill>
                          <a:latin typeface="+mn-ea"/>
                          <a:ea typeface="+mn-ea"/>
                          <a:cs typeface="+mn-cs"/>
                        </a:rPr>
                        <a:t>If the overhead structure may be damaged in extreme cases, the Company shall not be liable for any damage to the overhead structure.</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433818"/>
                  </a:ext>
                </a:extLst>
              </a:tr>
              <a:tr h="278407">
                <a:tc vMerge="1">
                  <a:txBody>
                    <a:bodyPr/>
                    <a:lstStyle/>
                    <a:p>
                      <a:pPr algn="ctr" rtl="0" fontAlgn="ctr">
                        <a:lnSpc>
                          <a:spcPct val="120000"/>
                        </a:lnSpc>
                      </a:pPr>
                      <a:endParaRPr lang="en-US" sz="8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rowSpan="3">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Safe Distance</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r>
                        <a:rPr lang="en-US" altLang="zh-CN" sz="800" b="0" i="0" u="none" strike="noStrike" kern="1200" baseline="0" dirty="0">
                          <a:solidFill>
                            <a:schemeClr val="tx1"/>
                          </a:solidFill>
                          <a:latin typeface="+mn-ea"/>
                          <a:ea typeface="+mn-ea"/>
                          <a:cs typeface="+mn-cs"/>
                        </a:rPr>
                        <a:t>The distance between the ESS and residential buildings must be </a:t>
                      </a:r>
                      <a:r>
                        <a:rPr lang="en-US" altLang="zh-CN" sz="800" b="1" i="0" u="none" strike="noStrike" kern="1200" baseline="0" dirty="0">
                          <a:solidFill>
                            <a:srgbClr val="C00000"/>
                          </a:solidFill>
                          <a:latin typeface="+mn-ea"/>
                          <a:ea typeface="+mn-ea"/>
                          <a:cs typeface="+mn-cs"/>
                        </a:rPr>
                        <a:t>&gt;=12 m</a:t>
                      </a:r>
                      <a:r>
                        <a:rPr lang="en-US" altLang="zh-CN" sz="800" b="0" i="0" u="none" strike="noStrike" kern="1200" baseline="0" dirty="0">
                          <a:solidFill>
                            <a:schemeClr val="tx1"/>
                          </a:solidFill>
                          <a:latin typeface="+mn-ea"/>
                          <a:ea typeface="+mn-ea"/>
                          <a:cs typeface="+mn-cs"/>
                        </a:rPr>
                        <a:t>, and the distance between the ESS and densely populated buildings such as schools and hospitals must be </a:t>
                      </a:r>
                      <a:r>
                        <a:rPr lang="en-US" altLang="zh-CN" sz="800" b="1" i="0" u="none" strike="noStrike" kern="1200" baseline="0" dirty="0">
                          <a:solidFill>
                            <a:srgbClr val="C00000"/>
                          </a:solidFill>
                          <a:latin typeface="+mn-ea"/>
                          <a:ea typeface="+mn-ea"/>
                          <a:cs typeface="+mn-cs"/>
                        </a:rPr>
                        <a:t>&gt;30.5 m</a:t>
                      </a:r>
                      <a:r>
                        <a:rPr lang="en-US" altLang="zh-CN" sz="800" b="0" i="0" u="none" strike="noStrike" kern="1200" baseline="0" dirty="0">
                          <a:solidFill>
                            <a:schemeClr val="tx1"/>
                          </a:solidFill>
                          <a:latin typeface="+mn-ea"/>
                          <a:ea typeface="+mn-ea"/>
                          <a:cs typeface="+mn-cs"/>
                        </a:rPr>
                        <a:t>. If the distance does not meet the requirement, fire walls shall be installed between the ESS and the buildings.</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9792081"/>
                  </a:ext>
                </a:extLst>
              </a:tr>
              <a:tr h="278407">
                <a:tc vMerge="1">
                  <a:txBody>
                    <a:bodyPr/>
                    <a:lstStyle/>
                    <a:p>
                      <a:endParaRPr lang="zh-CN" altLang="en-US"/>
                    </a:p>
                  </a:txBody>
                  <a:tcPr/>
                </a:tc>
                <a:tc vMerge="1">
                  <a:txBody>
                    <a:bodyPr/>
                    <a:lstStyle/>
                    <a:p>
                      <a:endParaRPr lang="zh-CN" altLang="en-US"/>
                    </a:p>
                  </a:txBody>
                  <a:tcPr/>
                </a:tc>
                <a:tc>
                  <a:txBody>
                    <a:bodyPr/>
                    <a:lstStyle/>
                    <a:p>
                      <a:pPr marL="0" marR="0" lvl="0" indent="0" algn="l" defTabSz="913668" rtl="0" eaLnBrk="1" fontAlgn="auto" latinLnBrk="0" hangingPunct="1">
                        <a:lnSpc>
                          <a:spcPct val="100000"/>
                        </a:lnSpc>
                        <a:spcBef>
                          <a:spcPts val="0"/>
                        </a:spcBef>
                        <a:spcAft>
                          <a:spcPts val="0"/>
                        </a:spcAft>
                        <a:buClrTx/>
                        <a:buSzTx/>
                        <a:buFontTx/>
                        <a:buNone/>
                        <a:tabLst/>
                        <a:defRPr/>
                      </a:pPr>
                      <a:r>
                        <a:rPr lang="en-US" altLang="zh-CN" sz="800" b="0" i="0" u="none" strike="noStrike" kern="1200" baseline="0" dirty="0">
                          <a:solidFill>
                            <a:schemeClr val="tx1"/>
                          </a:solidFill>
                          <a:latin typeface="+mn-ea"/>
                          <a:ea typeface="+mn-ea"/>
                          <a:cs typeface="+mn-cs"/>
                        </a:rPr>
                        <a:t>The safety distances between the ESS and buildings shall comply </a:t>
                      </a:r>
                      <a:r>
                        <a:rPr lang="en-US" altLang="zh-CN" sz="800" b="1" i="0" u="none" strike="noStrike" kern="1200" baseline="0" dirty="0">
                          <a:solidFill>
                            <a:srgbClr val="C00000"/>
                          </a:solidFill>
                          <a:latin typeface="+mn-ea"/>
                          <a:ea typeface="+mn-ea"/>
                          <a:cs typeface="+mn-cs"/>
                        </a:rPr>
                        <a:t>with local fire protection regulations or standards</a:t>
                      </a:r>
                      <a:endParaRPr lang="zh-CN" altLang="en-US" sz="800" b="1" i="0" u="none" strike="noStrike" kern="1200" baseline="0" dirty="0">
                        <a:solidFill>
                          <a:srgbClr val="C00000"/>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756346"/>
                  </a:ext>
                </a:extLst>
              </a:tr>
              <a:tr h="1243969">
                <a:tc vMerge="1">
                  <a:txBody>
                    <a:bodyPr/>
                    <a:lstStyle/>
                    <a:p>
                      <a:pPr algn="ctr" rtl="0" fontAlgn="ctr">
                        <a:lnSpc>
                          <a:spcPct val="120000"/>
                        </a:lnSpc>
                      </a:pPr>
                      <a:endParaRPr lang="en-US" sz="8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vMerge="1">
                  <a:txBody>
                    <a:bodyPr/>
                    <a:lstStyle/>
                    <a:p>
                      <a:pPr algn="ctr" rtl="0" fontAlgn="ctr">
                        <a:lnSpc>
                          <a:spcPct val="120000"/>
                        </a:lnSpc>
                      </a:pPr>
                      <a:r>
                        <a:rPr lang="zh-CN" altLang="en-US" sz="800" b="0" i="0" u="none" strike="noStrike" kern="1200" baseline="0" dirty="0">
                          <a:solidFill>
                            <a:schemeClr val="tx1"/>
                          </a:solidFill>
                          <a:latin typeface="+mn-ea"/>
                          <a:ea typeface="+mn-ea"/>
                          <a:cs typeface="+mn-cs"/>
                        </a:rPr>
                        <a:t>周边距离</a:t>
                      </a: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r>
                        <a:rPr lang="en-US" altLang="zh-CN" sz="800" b="0" i="0" u="none" strike="noStrike" kern="1200" baseline="0" dirty="0">
                          <a:solidFill>
                            <a:schemeClr val="tx1"/>
                          </a:solidFill>
                          <a:latin typeface="+mn-ea"/>
                          <a:ea typeface="+mn-ea"/>
                          <a:cs typeface="+mn-cs"/>
                        </a:rPr>
                        <a:t>The ESS located outdoors must be </a:t>
                      </a:r>
                      <a:r>
                        <a:rPr lang="en-US" altLang="zh-CN" sz="800" b="1" i="0" u="none" strike="noStrike" kern="1200" baseline="0" dirty="0">
                          <a:solidFill>
                            <a:srgbClr val="C00000"/>
                          </a:solidFill>
                          <a:latin typeface="+mn-ea"/>
                          <a:ea typeface="+mn-ea"/>
                          <a:cs typeface="+mn-cs"/>
                        </a:rPr>
                        <a:t>at least 10 ft (3.048 m) </a:t>
                      </a:r>
                      <a:r>
                        <a:rPr lang="en-US" altLang="zh-CN" sz="800" b="0" i="0" u="none" strike="noStrike" kern="1200" baseline="0" dirty="0">
                          <a:solidFill>
                            <a:schemeClr val="tx1"/>
                          </a:solidFill>
                          <a:latin typeface="+mn-ea"/>
                          <a:ea typeface="+mn-ea"/>
                          <a:cs typeface="+mn-cs"/>
                        </a:rPr>
                        <a:t>away from lot lines, public ways, buildings, combustible materials, hazardous materials, high-piled stock, parking spaces, and other exposure hazards not associated with electrical grid infrastructure.</a:t>
                      </a:r>
                    </a:p>
                    <a:p>
                      <a:r>
                        <a:rPr lang="en-US" altLang="zh-CN" sz="800" b="0" i="0" u="none" strike="noStrike" kern="1200" baseline="0" dirty="0">
                          <a:solidFill>
                            <a:schemeClr val="tx1"/>
                          </a:solidFill>
                          <a:latin typeface="+mn-ea"/>
                          <a:ea typeface="+mn-ea"/>
                          <a:cs typeface="+mn-cs"/>
                        </a:rPr>
                        <a:t>If either of the following conditions is met, the distance between the ESS and the production building shall be permitted to be reduced </a:t>
                      </a:r>
                      <a:r>
                        <a:rPr lang="en-US" altLang="zh-CN" sz="800" b="1" i="0" u="none" strike="noStrike" kern="1200" baseline="0" dirty="0">
                          <a:solidFill>
                            <a:srgbClr val="C00000"/>
                          </a:solidFill>
                          <a:latin typeface="+mn-ea"/>
                          <a:ea typeface="+mn-ea"/>
                          <a:cs typeface="+mn-cs"/>
                        </a:rPr>
                        <a:t>to 3.28 ft (1 m)</a:t>
                      </a:r>
                      <a:r>
                        <a:rPr lang="en-US" altLang="zh-CN" sz="800" b="0" i="0" u="none" strike="noStrike" kern="1200" baseline="0" dirty="0">
                          <a:solidFill>
                            <a:schemeClr val="tx1"/>
                          </a:solidFill>
                          <a:latin typeface="+mn-ea"/>
                          <a:ea typeface="+mn-ea"/>
                          <a:cs typeface="+mn-cs"/>
                        </a:rPr>
                        <a:t>. </a:t>
                      </a:r>
                    </a:p>
                    <a:p>
                      <a:r>
                        <a:rPr lang="en-US" altLang="zh-CN" sz="800" b="0" i="0" u="none" strike="noStrike" kern="1200" baseline="0" dirty="0">
                          <a:solidFill>
                            <a:schemeClr val="tx1"/>
                          </a:solidFill>
                          <a:latin typeface="+mn-ea"/>
                          <a:ea typeface="+mn-ea"/>
                          <a:cs typeface="+mn-cs"/>
                        </a:rPr>
                        <a:t>In addition, clearance requirements for equipment transportation, installation, and maintenance shall be considered.</a:t>
                      </a:r>
                    </a:p>
                    <a:p>
                      <a:r>
                        <a:rPr lang="en-US" altLang="zh-CN" sz="800" b="0" i="0" u="none" strike="noStrike" kern="1200" baseline="0" dirty="0">
                          <a:solidFill>
                            <a:schemeClr val="tx1"/>
                          </a:solidFill>
                          <a:latin typeface="+mn-ea"/>
                          <a:ea typeface="+mn-ea"/>
                          <a:cs typeface="+mn-cs"/>
                        </a:rPr>
                        <a:t>There are 1-hour freestanding fire walls, extending </a:t>
                      </a:r>
                      <a:r>
                        <a:rPr lang="en-US" altLang="zh-CN" sz="800" b="1" i="0" u="none" strike="noStrike" kern="1200" baseline="0" dirty="0">
                          <a:solidFill>
                            <a:srgbClr val="C00000"/>
                          </a:solidFill>
                          <a:latin typeface="+mn-ea"/>
                          <a:ea typeface="+mn-ea"/>
                          <a:cs typeface="+mn-cs"/>
                        </a:rPr>
                        <a:t>5 ft (1.5 m) </a:t>
                      </a:r>
                      <a:r>
                        <a:rPr lang="en-US" altLang="zh-CN" sz="800" b="0" i="0" u="none" strike="noStrike" kern="1200" baseline="0" dirty="0">
                          <a:solidFill>
                            <a:schemeClr val="tx1"/>
                          </a:solidFill>
                          <a:latin typeface="+mn-ea"/>
                          <a:ea typeface="+mn-ea"/>
                          <a:cs typeface="+mn-cs"/>
                        </a:rPr>
                        <a:t>above and extending </a:t>
                      </a:r>
                      <a:r>
                        <a:rPr lang="en-US" altLang="zh-CN" sz="800" b="1" i="0" u="none" strike="noStrike" kern="1200" baseline="0" dirty="0">
                          <a:solidFill>
                            <a:srgbClr val="C00000"/>
                          </a:solidFill>
                          <a:latin typeface="+mn-ea"/>
                          <a:ea typeface="+mn-ea"/>
                          <a:cs typeface="+mn-cs"/>
                        </a:rPr>
                        <a:t>5 ft (1.5 m) </a:t>
                      </a:r>
                      <a:r>
                        <a:rPr lang="en-US" altLang="zh-CN" sz="800" b="0" i="0" u="none" strike="noStrike" kern="1200" baseline="0" dirty="0">
                          <a:solidFill>
                            <a:schemeClr val="tx1"/>
                          </a:solidFill>
                          <a:latin typeface="+mn-ea"/>
                          <a:ea typeface="+mn-ea"/>
                          <a:cs typeface="+mn-cs"/>
                        </a:rPr>
                        <a:t>beyond the physical boundary of the ESS installation.</a:t>
                      </a:r>
                    </a:p>
                    <a:p>
                      <a:r>
                        <a:rPr lang="en-US" altLang="zh-CN" sz="800" b="0" i="0" u="none" strike="noStrike" kern="1200" baseline="0" dirty="0">
                          <a:solidFill>
                            <a:schemeClr val="tx1"/>
                          </a:solidFill>
                          <a:latin typeface="+mn-ea"/>
                          <a:ea typeface="+mn-ea"/>
                          <a:cs typeface="+mn-cs"/>
                        </a:rPr>
                        <a:t>Non-combustible exterior walls with no openings or combustible overhangs are provided on the walls adjacent to the ESS and the fire resistance rating of the exterior walls complies with </a:t>
                      </a:r>
                      <a:r>
                        <a:rPr lang="en-US" altLang="zh-CN" sz="800" b="1" i="0" u="none" strike="noStrike" kern="1200" baseline="0" dirty="0">
                          <a:solidFill>
                            <a:srgbClr val="C00000"/>
                          </a:solidFill>
                          <a:latin typeface="+mn-ea"/>
                          <a:ea typeface="+mn-ea"/>
                          <a:cs typeface="+mn-cs"/>
                        </a:rPr>
                        <a:t>2-hour fire resistance </a:t>
                      </a:r>
                      <a:r>
                        <a:rPr lang="en-US" altLang="zh-CN" sz="800" b="0" i="0" u="none" strike="noStrike" kern="1200" baseline="0" dirty="0">
                          <a:solidFill>
                            <a:schemeClr val="tx1"/>
                          </a:solidFill>
                          <a:latin typeface="+mn-ea"/>
                          <a:ea typeface="+mn-ea"/>
                          <a:cs typeface="+mn-cs"/>
                        </a:rPr>
                        <a:t>rating of ASTM E119 or UL 263.</a:t>
                      </a:r>
                    </a:p>
                    <a:p>
                      <a:r>
                        <a:rPr lang="en-US" altLang="zh-CN" sz="800" b="0" i="0" u="none" strike="noStrike" kern="1200" baseline="0" dirty="0">
                          <a:solidFill>
                            <a:schemeClr val="tx1"/>
                          </a:solidFill>
                          <a:latin typeface="+mn-ea"/>
                          <a:ea typeface="+mn-ea"/>
                          <a:cs typeface="+mn-cs"/>
                        </a:rPr>
                        <a:t>The distance between the exhaust device of an ESS and the heating and ventilation vents, air intake vents of air conditioners, windows, doors, unloading platforms, and fire sources of other buildings or facilities must be </a:t>
                      </a:r>
                      <a:r>
                        <a:rPr lang="en-US" altLang="zh-CN" sz="800" b="1" i="0" u="none" strike="noStrike" kern="1200" baseline="0" dirty="0">
                          <a:solidFill>
                            <a:srgbClr val="C00000"/>
                          </a:solidFill>
                          <a:latin typeface="+mn-ea"/>
                          <a:ea typeface="+mn-ea"/>
                          <a:cs typeface="+mn-cs"/>
                        </a:rPr>
                        <a:t>&gt;=4.6 m</a:t>
                      </a:r>
                      <a:r>
                        <a:rPr lang="en-US" altLang="zh-CN" sz="800" b="0" i="0" u="none" strike="noStrike" kern="1200" baseline="0" dirty="0">
                          <a:solidFill>
                            <a:schemeClr val="tx1"/>
                          </a:solidFill>
                          <a:latin typeface="+mn-ea"/>
                          <a:ea typeface="+mn-ea"/>
                          <a:cs typeface="+mn-cs"/>
                        </a:rPr>
                        <a:t>.</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860901"/>
                  </a:ext>
                </a:extLst>
              </a:tr>
              <a:tr h="830113">
                <a:tc vMerge="1">
                  <a:txBody>
                    <a:bodyPr/>
                    <a:lstStyle/>
                    <a:p>
                      <a:pPr algn="ctr" rtl="0" fontAlgn="ctr">
                        <a:lnSpc>
                          <a:spcPct val="120000"/>
                        </a:lnSpc>
                      </a:pPr>
                      <a:endParaRPr lang="en-US" sz="8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Salt fog and pollution</a:t>
                      </a:r>
                    </a:p>
                    <a:p>
                      <a:pPr algn="ctr" rtl="0" fontAlgn="ctr">
                        <a:lnSpc>
                          <a:spcPct val="120000"/>
                        </a:lnSpc>
                      </a:pPr>
                      <a:r>
                        <a:rPr lang="en-US" altLang="zh-CN" sz="900" b="0" i="0" u="none" strike="noStrike" kern="1200" baseline="0" dirty="0">
                          <a:solidFill>
                            <a:schemeClr val="tx1"/>
                          </a:solidFill>
                          <a:latin typeface="+mn-ea"/>
                          <a:ea typeface="+mn-ea"/>
                          <a:cs typeface="+mn-cs"/>
                        </a:rPr>
                        <a:t>requirements</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r>
                        <a:rPr lang="en-US" altLang="zh-CN" sz="800" b="0" i="0" u="none" strike="noStrike" kern="1200" baseline="0" dirty="0">
                          <a:solidFill>
                            <a:schemeClr val="tx1"/>
                          </a:solidFill>
                          <a:latin typeface="+mn-ea"/>
                          <a:ea typeface="+mn-ea"/>
                          <a:cs typeface="+mn-cs"/>
                        </a:rPr>
                        <a:t>The ESS shall not be installed in salt-affected or polluted areas because this will cause corrosion. The ESS shall be used in the following or better environments:</a:t>
                      </a:r>
                    </a:p>
                    <a:p>
                      <a:r>
                        <a:rPr lang="en-US" altLang="zh-CN" sz="800" b="0" i="0" u="none" strike="noStrike" kern="1200" baseline="0" dirty="0">
                          <a:solidFill>
                            <a:schemeClr val="tx1"/>
                          </a:solidFill>
                          <a:latin typeface="+mn-ea"/>
                          <a:ea typeface="+mn-ea"/>
                          <a:cs typeface="+mn-cs"/>
                        </a:rPr>
                        <a:t>Outdoor environment </a:t>
                      </a:r>
                      <a:r>
                        <a:rPr lang="en-US" altLang="zh-CN" sz="800" b="1" i="0" u="none" strike="noStrike" kern="1200" baseline="0" dirty="0">
                          <a:solidFill>
                            <a:srgbClr val="C00000"/>
                          </a:solidFill>
                          <a:latin typeface="+mn-ea"/>
                          <a:ea typeface="+mn-ea"/>
                          <a:cs typeface="+mn-cs"/>
                        </a:rPr>
                        <a:t>&gt;2000 m </a:t>
                      </a:r>
                      <a:r>
                        <a:rPr lang="en-US" altLang="zh-CN" sz="800" b="0" i="0" u="none" strike="noStrike" kern="1200" baseline="0" dirty="0">
                          <a:solidFill>
                            <a:schemeClr val="tx1"/>
                          </a:solidFill>
                          <a:latin typeface="+mn-ea"/>
                          <a:ea typeface="+mn-ea"/>
                          <a:cs typeface="+mn-cs"/>
                        </a:rPr>
                        <a:t>away from the coast. You are advised not to use the ESS in an area </a:t>
                      </a:r>
                      <a:r>
                        <a:rPr lang="en-US" altLang="zh-CN" sz="800" b="1" i="0" u="none" strike="noStrike" kern="1200" baseline="0" dirty="0">
                          <a:solidFill>
                            <a:srgbClr val="C00000"/>
                          </a:solidFill>
                          <a:latin typeface="+mn-ea"/>
                          <a:ea typeface="+mn-ea"/>
                          <a:cs typeface="+mn-cs"/>
                        </a:rPr>
                        <a:t>within 2000 m </a:t>
                      </a:r>
                      <a:r>
                        <a:rPr lang="en-US" altLang="zh-CN" sz="800" b="0" i="0" u="none" strike="noStrike" kern="1200" baseline="0" dirty="0">
                          <a:solidFill>
                            <a:schemeClr val="tx1"/>
                          </a:solidFill>
                          <a:latin typeface="+mn-ea"/>
                          <a:ea typeface="+mn-ea"/>
                          <a:cs typeface="+mn-cs"/>
                        </a:rPr>
                        <a:t>of the coast. (If you need to use it, confirm with the vendor or the Company's engineers.)</a:t>
                      </a:r>
                    </a:p>
                    <a:p>
                      <a:r>
                        <a:rPr lang="en-US" altLang="zh-CN" sz="800" b="0" i="0" u="none" strike="noStrike" kern="1200" baseline="0" dirty="0">
                          <a:solidFill>
                            <a:schemeClr val="tx1"/>
                          </a:solidFill>
                          <a:latin typeface="+mn-ea"/>
                          <a:ea typeface="+mn-ea"/>
                          <a:cs typeface="+mn-cs"/>
                        </a:rPr>
                        <a:t>More than </a:t>
                      </a:r>
                      <a:r>
                        <a:rPr lang="en-US" altLang="zh-CN" sz="800" b="1" i="0" u="none" strike="noStrike" kern="1200" baseline="0" dirty="0">
                          <a:solidFill>
                            <a:srgbClr val="C00000"/>
                          </a:solidFill>
                          <a:latin typeface="+mn-ea"/>
                          <a:ea typeface="+mn-ea"/>
                          <a:cs typeface="+mn-cs"/>
                        </a:rPr>
                        <a:t>3000 m </a:t>
                      </a:r>
                      <a:r>
                        <a:rPr lang="en-US" altLang="zh-CN" sz="800" b="0" i="0" u="none" strike="noStrike" kern="1200" baseline="0" dirty="0">
                          <a:solidFill>
                            <a:schemeClr val="tx1"/>
                          </a:solidFill>
                          <a:latin typeface="+mn-ea"/>
                          <a:ea typeface="+mn-ea"/>
                          <a:cs typeface="+mn-cs"/>
                        </a:rPr>
                        <a:t>away from heavy pollution sources such as smelteries, coal mines, and thermal power plants</a:t>
                      </a:r>
                    </a:p>
                    <a:p>
                      <a:r>
                        <a:rPr lang="en-US" altLang="zh-CN" sz="800" b="0" i="0" u="none" strike="noStrike" kern="1200" baseline="0" dirty="0">
                          <a:solidFill>
                            <a:schemeClr val="tx1"/>
                          </a:solidFill>
                          <a:latin typeface="+mn-ea"/>
                          <a:ea typeface="+mn-ea"/>
                          <a:cs typeface="+mn-cs"/>
                        </a:rPr>
                        <a:t>More than </a:t>
                      </a:r>
                      <a:r>
                        <a:rPr lang="en-US" altLang="zh-CN" sz="800" b="1" i="0" u="none" strike="noStrike" kern="1200" baseline="0" dirty="0">
                          <a:solidFill>
                            <a:srgbClr val="C00000"/>
                          </a:solidFill>
                          <a:latin typeface="+mn-ea"/>
                          <a:ea typeface="+mn-ea"/>
                          <a:cs typeface="+mn-cs"/>
                        </a:rPr>
                        <a:t>2000 m </a:t>
                      </a:r>
                      <a:r>
                        <a:rPr lang="en-US" altLang="zh-CN" sz="800" b="0" i="0" u="none" strike="noStrike" kern="1200" baseline="0" dirty="0">
                          <a:solidFill>
                            <a:schemeClr val="tx1"/>
                          </a:solidFill>
                          <a:latin typeface="+mn-ea"/>
                          <a:ea typeface="+mn-ea"/>
                          <a:cs typeface="+mn-cs"/>
                        </a:rPr>
                        <a:t>away from medium pollution sources such as chemical, rubber, and electroplating industries</a:t>
                      </a:r>
                    </a:p>
                    <a:p>
                      <a:r>
                        <a:rPr lang="en-US" altLang="zh-CN" sz="800" b="0" i="0" u="none" strike="noStrike" kern="1200" baseline="0" dirty="0">
                          <a:solidFill>
                            <a:schemeClr val="tx1"/>
                          </a:solidFill>
                          <a:latin typeface="+mn-ea"/>
                          <a:ea typeface="+mn-ea"/>
                          <a:cs typeface="+mn-cs"/>
                        </a:rPr>
                        <a:t>More than </a:t>
                      </a:r>
                      <a:r>
                        <a:rPr lang="en-US" altLang="zh-CN" sz="800" b="1" i="0" u="none" strike="noStrike" kern="1200" baseline="0" dirty="0">
                          <a:solidFill>
                            <a:srgbClr val="C00000"/>
                          </a:solidFill>
                          <a:latin typeface="+mn-ea"/>
                          <a:ea typeface="+mn-ea"/>
                          <a:cs typeface="+mn-cs"/>
                        </a:rPr>
                        <a:t>1000 m </a:t>
                      </a:r>
                      <a:r>
                        <a:rPr lang="en-US" altLang="zh-CN" sz="800" b="0" i="0" u="none" strike="noStrike" kern="1200" baseline="0" dirty="0">
                          <a:solidFill>
                            <a:schemeClr val="tx1"/>
                          </a:solidFill>
                          <a:latin typeface="+mn-ea"/>
                          <a:ea typeface="+mn-ea"/>
                          <a:cs typeface="+mn-cs"/>
                        </a:rPr>
                        <a:t>away from light pollution sources such as packing houses, tanneries, boiler rooms, slaughterhouses, landfill sites, and sewage treatment plants</a:t>
                      </a:r>
                      <a:endParaRPr lang="zh-CN" altLang="en-US" sz="800" b="1" i="0" u="none" strike="noStrike" kern="1200" baseline="0" dirty="0">
                        <a:solidFill>
                          <a:srgbClr val="C00000"/>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966418"/>
                  </a:ext>
                </a:extLst>
              </a:tr>
              <a:tr h="416257">
                <a:tc vMerge="1">
                  <a:txBody>
                    <a:bodyPr/>
                    <a:lstStyle/>
                    <a:p>
                      <a:pPr algn="ctr" rtl="0" fontAlgn="ctr">
                        <a:lnSpc>
                          <a:spcPct val="120000"/>
                        </a:lnSpc>
                      </a:pPr>
                      <a:endParaRPr lang="en-US" sz="8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Anti-break-in</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r>
                        <a:rPr lang="en-US" altLang="zh-CN" sz="800" b="0" i="0" u="none" strike="noStrike" kern="1200" baseline="0" dirty="0">
                          <a:solidFill>
                            <a:schemeClr val="tx1"/>
                          </a:solidFill>
                          <a:latin typeface="+mn-ea"/>
                          <a:ea typeface="+mn-ea"/>
                          <a:cs typeface="+mn-cs"/>
                        </a:rPr>
                        <a:t>Security fencing:</a:t>
                      </a:r>
                    </a:p>
                    <a:p>
                      <a:r>
                        <a:rPr lang="en-US" altLang="zh-CN" sz="800" b="0" i="0" u="none" strike="noStrike" kern="1200" baseline="0" dirty="0">
                          <a:solidFill>
                            <a:schemeClr val="tx1"/>
                          </a:solidFill>
                          <a:latin typeface="+mn-ea"/>
                          <a:ea typeface="+mn-ea"/>
                          <a:cs typeface="+mn-cs"/>
                        </a:rPr>
                        <a:t>It is recommended that physical walls or fences be used for isolation and protection in the energy storage equipment area. The fences shall be equipped with a door lock and the recommended fence height is </a:t>
                      </a:r>
                      <a:r>
                        <a:rPr lang="en-US" altLang="zh-CN" sz="800" b="1" i="0" u="none" strike="noStrike" kern="1200" baseline="0" dirty="0">
                          <a:solidFill>
                            <a:srgbClr val="C00000"/>
                          </a:solidFill>
                          <a:latin typeface="+mn-ea"/>
                          <a:ea typeface="+mn-ea"/>
                          <a:cs typeface="+mn-cs"/>
                        </a:rPr>
                        <a:t>&gt;2.2 m</a:t>
                      </a:r>
                      <a:r>
                        <a:rPr lang="en-US" altLang="zh-CN" sz="800" b="0" i="0" u="none" strike="noStrike" kern="1200" baseline="0" dirty="0">
                          <a:solidFill>
                            <a:schemeClr val="tx1"/>
                          </a:solidFill>
                          <a:latin typeface="+mn-ea"/>
                          <a:ea typeface="+mn-ea"/>
                          <a:cs typeface="+mn-cs"/>
                        </a:rPr>
                        <a:t>. Fire walls shall be permitted to be substituted for part or all of the fences, depending on the actual design plans.</a:t>
                      </a:r>
                      <a:endParaRPr lang="zh-CN" altLang="en-US" sz="8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19628224"/>
                  </a:ext>
                </a:extLst>
              </a:tr>
            </a:tbl>
          </a:graphicData>
        </a:graphic>
      </p:graphicFrame>
    </p:spTree>
    <p:extLst>
      <p:ext uri="{BB962C8B-B14F-4D97-AF65-F5344CB8AC3E}">
        <p14:creationId xmlns:p14="http://schemas.microsoft.com/office/powerpoint/2010/main" val="9474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9C0E052F-EC61-43B2-AE50-DB74606DBE19}"/>
              </a:ext>
            </a:extLst>
          </p:cNvPr>
          <p:cNvSpPr>
            <a:spLocks noGrp="1"/>
          </p:cNvSpPr>
          <p:nvPr>
            <p:ph type="title"/>
          </p:nvPr>
        </p:nvSpPr>
        <p:spPr>
          <a:xfrm>
            <a:off x="518118" y="311635"/>
            <a:ext cx="11155768" cy="419136"/>
          </a:xfrm>
        </p:spPr>
        <p:txBody>
          <a:bodyPr/>
          <a:lstStyle/>
          <a:p>
            <a:r>
              <a:rPr lang="en-US" altLang="zh-CN" dirty="0">
                <a:latin typeface="Arial" panose="020B0604020202020204" pitchFamily="34" charset="0"/>
                <a:cs typeface="+mn-ea"/>
                <a:sym typeface="Arial" panose="020B0604020202020204" pitchFamily="34" charset="0"/>
              </a:rPr>
              <a:t>4. C&amp;I Hybrid Cooling Grid Forming ESS safety constraints</a:t>
            </a:r>
            <a:endParaRPr lang="zh-CN" altLang="en-US" sz="2000" dirty="0">
              <a:cs typeface="+mn-ea"/>
              <a:sym typeface="+mn-lt"/>
            </a:endParaRPr>
          </a:p>
        </p:txBody>
      </p:sp>
      <p:sp>
        <p:nvSpPr>
          <p:cNvPr id="8" name="文本框 7">
            <a:extLst>
              <a:ext uri="{FF2B5EF4-FFF2-40B4-BE49-F238E27FC236}">
                <a16:creationId xmlns:a16="http://schemas.microsoft.com/office/drawing/2014/main" id="{5A237D8C-09DE-4CF1-8A23-1C52F786B9DA}"/>
              </a:ext>
            </a:extLst>
          </p:cNvPr>
          <p:cNvSpPr txBox="1"/>
          <p:nvPr/>
        </p:nvSpPr>
        <p:spPr>
          <a:xfrm>
            <a:off x="439511" y="6140591"/>
            <a:ext cx="11211724" cy="230832"/>
          </a:xfrm>
          <a:prstGeom prst="rect">
            <a:avLst/>
          </a:prstGeom>
          <a:noFill/>
        </p:spPr>
        <p:txBody>
          <a:bodyPr wrap="none" rtlCol="0">
            <a:spAutoFit/>
          </a:bodyPr>
          <a:lstStyle/>
          <a:p>
            <a:r>
              <a:rPr lang="en-US" altLang="zh-CN" sz="900" dirty="0">
                <a:latin typeface="微软雅黑" panose="020B0503020204020204" pitchFamily="34" charset="-122"/>
                <a:ea typeface="微软雅黑" panose="020B0503020204020204" pitchFamily="34" charset="-122"/>
              </a:rPr>
              <a:t>Remarks: The Safety Constraints on Smart PV C&amp;I  ESS V2.0 is released this time. The R&amp;D department will update this document based on the progress of the ESS industry and related research results.</a:t>
            </a:r>
            <a:endParaRPr lang="zh-CN" altLang="en-US" sz="900" dirty="0">
              <a:latin typeface="微软雅黑" panose="020B0503020204020204" pitchFamily="34" charset="-122"/>
              <a:ea typeface="微软雅黑" panose="020B0503020204020204" pitchFamily="34" charset="-122"/>
            </a:endParaRPr>
          </a:p>
        </p:txBody>
      </p:sp>
      <p:graphicFrame>
        <p:nvGraphicFramePr>
          <p:cNvPr id="3" name="表格 2">
            <a:extLst>
              <a:ext uri="{FF2B5EF4-FFF2-40B4-BE49-F238E27FC236}">
                <a16:creationId xmlns:a16="http://schemas.microsoft.com/office/drawing/2014/main" id="{3955A360-DB6E-4661-BC95-8C0469A17B9E}"/>
              </a:ext>
            </a:extLst>
          </p:cNvPr>
          <p:cNvGraphicFramePr>
            <a:graphicFrameLocks noGrp="1"/>
          </p:cNvGraphicFramePr>
          <p:nvPr>
            <p:extLst>
              <p:ext uri="{D42A27DB-BD31-4B8C-83A1-F6EECF244321}">
                <p14:modId xmlns:p14="http://schemas.microsoft.com/office/powerpoint/2010/main" val="516993510"/>
              </p:ext>
            </p:extLst>
          </p:nvPr>
        </p:nvGraphicFramePr>
        <p:xfrm>
          <a:off x="515937" y="931332"/>
          <a:ext cx="10074313" cy="5077579"/>
        </p:xfrm>
        <a:graphic>
          <a:graphicData uri="http://schemas.openxmlformats.org/drawingml/2006/table">
            <a:tbl>
              <a:tblPr/>
              <a:tblGrid>
                <a:gridCol w="1160463">
                  <a:extLst>
                    <a:ext uri="{9D8B030D-6E8A-4147-A177-3AD203B41FA5}">
                      <a16:colId xmlns:a16="http://schemas.microsoft.com/office/drawing/2014/main" val="2723421223"/>
                    </a:ext>
                  </a:extLst>
                </a:gridCol>
                <a:gridCol w="1341120">
                  <a:extLst>
                    <a:ext uri="{9D8B030D-6E8A-4147-A177-3AD203B41FA5}">
                      <a16:colId xmlns:a16="http://schemas.microsoft.com/office/drawing/2014/main" val="60800178"/>
                    </a:ext>
                  </a:extLst>
                </a:gridCol>
                <a:gridCol w="7572730">
                  <a:extLst>
                    <a:ext uri="{9D8B030D-6E8A-4147-A177-3AD203B41FA5}">
                      <a16:colId xmlns:a16="http://schemas.microsoft.com/office/drawing/2014/main" val="3948939373"/>
                    </a:ext>
                  </a:extLst>
                </a:gridCol>
              </a:tblGrid>
              <a:tr h="291448">
                <a:tc>
                  <a:txBody>
                    <a:bodyPr/>
                    <a:lstStyle/>
                    <a:p>
                      <a:pPr algn="ctr" rtl="0" fontAlgn="ctr"/>
                      <a:r>
                        <a:rPr lang="en-US" altLang="zh-CN" sz="1000" b="1" i="0" u="none" strike="noStrike" dirty="0">
                          <a:effectLst/>
                          <a:latin typeface="微软雅黑" panose="020B0503020204020204" pitchFamily="34" charset="-122"/>
                          <a:ea typeface="微软雅黑" panose="020B0503020204020204" pitchFamily="34" charset="-122"/>
                        </a:rPr>
                        <a:t>Classifieds</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altLang="zh-CN" sz="1000" b="1" i="0" u="none" strike="noStrike" dirty="0">
                          <a:effectLst/>
                          <a:latin typeface="微软雅黑" panose="020B0503020204020204" pitchFamily="34" charset="-122"/>
                          <a:ea typeface="微软雅黑" panose="020B0503020204020204" pitchFamily="34" charset="-122"/>
                        </a:rPr>
                        <a:t>Subitem</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tc>
                  <a:txBody>
                    <a:bodyPr/>
                    <a:lstStyle/>
                    <a:p>
                      <a:pPr algn="ctr" rtl="0" fontAlgn="ctr"/>
                      <a:r>
                        <a:rPr lang="en-US" altLang="zh-CN" sz="1000" b="1" i="0" u="none" strike="noStrike" dirty="0">
                          <a:effectLst/>
                          <a:latin typeface="微软雅黑" panose="020B0503020204020204" pitchFamily="34" charset="-122"/>
                          <a:ea typeface="微软雅黑" panose="020B0503020204020204" pitchFamily="34" charset="-122"/>
                        </a:rPr>
                        <a:t>Detailed Constraints</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2745439741"/>
                  </a:ext>
                </a:extLst>
              </a:tr>
              <a:tr h="451751">
                <a:tc rowSpan="4">
                  <a:txBody>
                    <a:bodyPr/>
                    <a:lstStyle/>
                    <a:p>
                      <a:pPr marL="0" algn="ctr" defTabSz="913668" rtl="0" eaLnBrk="1" fontAlgn="ctr" latinLnBrk="0" hangingPunct="1">
                        <a:lnSpc>
                          <a:spcPct val="120000"/>
                        </a:lnSpc>
                      </a:pPr>
                      <a:r>
                        <a:rPr lang="en-US" altLang="zh-CN" sz="900" b="0" i="0" u="none" strike="noStrike" kern="1200" dirty="0">
                          <a:solidFill>
                            <a:srgbClr val="000000"/>
                          </a:solidFill>
                          <a:effectLst/>
                          <a:latin typeface="+mn-ea"/>
                          <a:ea typeface="+mn-ea"/>
                          <a:cs typeface="+mn-cs"/>
                        </a:rPr>
                        <a:t>Foundation Requirements</a:t>
                      </a:r>
                      <a:endParaRPr lang="zh-CN" altLang="en-US" sz="900" b="0" i="0" u="none" strike="noStrike" kern="1200" dirty="0">
                        <a:solidFill>
                          <a:srgbClr val="000000"/>
                        </a:solidFill>
                        <a:effectLst/>
                        <a:latin typeface="+mn-ea"/>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pPr>
                      <a:r>
                        <a:rPr lang="en-US" altLang="zh-CN" sz="900" b="0" i="0" u="none" strike="noStrike" kern="1200" baseline="0" dirty="0">
                          <a:solidFill>
                            <a:schemeClr val="tx1"/>
                          </a:solidFill>
                          <a:latin typeface="+mn-ea"/>
                          <a:ea typeface="+mn-ea"/>
                          <a:cs typeface="+mn-cs"/>
                        </a:rPr>
                        <a:t>load bearing</a:t>
                      </a:r>
                      <a:endParaRPr lang="zh-CN" altLang="en-US" sz="900" b="0" i="0" u="none" strike="noStrike" kern="1200" baseline="0" dirty="0">
                        <a:solidFill>
                          <a:schemeClr val="tx1"/>
                        </a:solidFill>
                        <a:latin typeface="+mn-ea"/>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72000" marR="0" lvl="0" indent="0" algn="l" defTabSz="913668" rtl="0" eaLnBrk="1" fontAlgn="auto" latinLnBrk="0" hangingPunct="1">
                        <a:lnSpc>
                          <a:spcPct val="100000"/>
                        </a:lnSpc>
                        <a:spcBef>
                          <a:spcPts val="0"/>
                        </a:spcBef>
                        <a:spcAft>
                          <a:spcPts val="0"/>
                        </a:spcAft>
                        <a:buClrTx/>
                        <a:buSzTx/>
                        <a:buFontTx/>
                        <a:buNone/>
                        <a:tabLst/>
                        <a:defRPr/>
                      </a:pPr>
                      <a:r>
                        <a:rPr lang="en-US" altLang="zh-CN" sz="900" b="0" i="0" u="none" strike="noStrike" kern="1200" baseline="0" dirty="0">
                          <a:solidFill>
                            <a:schemeClr val="tx1"/>
                          </a:solidFill>
                          <a:latin typeface="+mn-ea"/>
                          <a:ea typeface="+mn-ea"/>
                          <a:cs typeface="+mn-cs"/>
                        </a:rPr>
                        <a:t>The cabinet installation dimensions and load-bearing capacity requirements are met.</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842994"/>
                  </a:ext>
                </a:extLst>
              </a:tr>
              <a:tr h="331920">
                <a:tc vMerge="1">
                  <a:txBody>
                    <a:bodyPr/>
                    <a:lstStyle/>
                    <a:p>
                      <a:endParaRPr lang="zh-CN" altLang="en-US"/>
                    </a:p>
                  </a:txBody>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draining</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marR="0" lvl="0" indent="0" algn="l" defTabSz="913668" rtl="0" eaLnBrk="1" fontAlgn="auto" latinLnBrk="0" hangingPunct="1">
                        <a:lnSpc>
                          <a:spcPct val="100000"/>
                        </a:lnSpc>
                        <a:spcBef>
                          <a:spcPts val="0"/>
                        </a:spcBef>
                        <a:spcAft>
                          <a:spcPts val="0"/>
                        </a:spcAft>
                        <a:buClrTx/>
                        <a:buSzTx/>
                        <a:buFontTx/>
                        <a:buNone/>
                        <a:tabLst/>
                        <a:defRPr/>
                      </a:pPr>
                      <a:r>
                        <a:rPr lang="en-US" altLang="zh-CN" sz="900" b="0" i="0" u="none" strike="noStrike" kern="1200" baseline="0" dirty="0">
                          <a:solidFill>
                            <a:schemeClr val="tx1"/>
                          </a:solidFill>
                          <a:latin typeface="+mn-ea"/>
                          <a:ea typeface="+mn-ea"/>
                          <a:cs typeface="+mn-cs"/>
                        </a:rPr>
                        <a:t>Meet the local historical maximum rainfall drainage requirements.</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433818"/>
                  </a:ext>
                </a:extLst>
              </a:tr>
              <a:tr h="331920">
                <a:tc vMerge="1">
                  <a:txBody>
                    <a:bodyPr/>
                    <a:lstStyle/>
                    <a:p>
                      <a:pPr algn="ctr" rtl="0" fontAlgn="ctr">
                        <a:lnSpc>
                          <a:spcPct val="120000"/>
                        </a:lnSpc>
                      </a:pPr>
                      <a:endParaRPr lang="en-US" sz="8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heights</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marR="0" lvl="0" indent="0" algn="l" defTabSz="913668" rtl="0" eaLnBrk="1" fontAlgn="auto" latinLnBrk="0" hangingPunct="1">
                        <a:lnSpc>
                          <a:spcPct val="100000"/>
                        </a:lnSpc>
                        <a:spcBef>
                          <a:spcPts val="0"/>
                        </a:spcBef>
                        <a:spcAft>
                          <a:spcPts val="0"/>
                        </a:spcAft>
                        <a:buClrTx/>
                        <a:buSzTx/>
                        <a:buFontTx/>
                        <a:buNone/>
                        <a:tabLst/>
                        <a:defRPr/>
                      </a:pPr>
                      <a:r>
                        <a:rPr lang="en-US" altLang="zh-CN" sz="900" b="0" i="0" u="none" strike="noStrike" kern="1200" baseline="0" dirty="0">
                          <a:solidFill>
                            <a:schemeClr val="tx1"/>
                          </a:solidFill>
                          <a:latin typeface="+mn-ea"/>
                          <a:ea typeface="+mn-ea"/>
                          <a:cs typeface="+mn-cs"/>
                        </a:rPr>
                        <a:t>The foundation must be higher than the local historical maximum water level and </a:t>
                      </a:r>
                      <a:r>
                        <a:rPr lang="en-US" altLang="zh-CN" sz="900" b="1" i="0" u="none" strike="noStrike" kern="1200" baseline="0" dirty="0">
                          <a:solidFill>
                            <a:srgbClr val="C00000"/>
                          </a:solidFill>
                          <a:latin typeface="+mn-ea"/>
                          <a:ea typeface="+mn-ea"/>
                          <a:cs typeface="+mn-cs"/>
                        </a:rPr>
                        <a:t>at least 300 mm </a:t>
                      </a:r>
                      <a:r>
                        <a:rPr lang="en-US" altLang="zh-CN" sz="900" b="0" i="0" u="none" strike="noStrike" kern="1200" baseline="0" dirty="0">
                          <a:solidFill>
                            <a:schemeClr val="tx1"/>
                          </a:solidFill>
                          <a:latin typeface="+mn-ea"/>
                          <a:ea typeface="+mn-ea"/>
                          <a:cs typeface="+mn-cs"/>
                        </a:rPr>
                        <a:t>above the level ground.</a:t>
                      </a:r>
                      <a:endParaRPr lang="zh-CN" altLang="en-US" sz="900" b="1" i="0" u="none" strike="noStrike" kern="1200" baseline="0" dirty="0">
                        <a:solidFill>
                          <a:srgbClr val="C00000"/>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4966418"/>
                  </a:ext>
                </a:extLst>
              </a:tr>
              <a:tr h="331920">
                <a:tc vMerge="1">
                  <a:txBody>
                    <a:bodyPr/>
                    <a:lstStyle/>
                    <a:p>
                      <a:pPr algn="ctr" rtl="0" fontAlgn="ctr">
                        <a:lnSpc>
                          <a:spcPct val="120000"/>
                        </a:lnSpc>
                      </a:pPr>
                      <a:endParaRPr lang="en-US" sz="8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flattened</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marR="0" lvl="0" indent="0" algn="l" defTabSz="913668" rtl="0" eaLnBrk="1" fontAlgn="auto" latinLnBrk="0" hangingPunct="1">
                        <a:lnSpc>
                          <a:spcPct val="100000"/>
                        </a:lnSpc>
                        <a:spcBef>
                          <a:spcPts val="0"/>
                        </a:spcBef>
                        <a:spcAft>
                          <a:spcPts val="0"/>
                        </a:spcAft>
                        <a:buClrTx/>
                        <a:buSzTx/>
                        <a:buFontTx/>
                        <a:buNone/>
                        <a:tabLst/>
                        <a:defRPr/>
                      </a:pPr>
                      <a:r>
                        <a:rPr lang="en-US" altLang="zh-CN" sz="900" b="0" i="0" u="none" strike="noStrike" kern="1200" baseline="0" dirty="0">
                          <a:solidFill>
                            <a:schemeClr val="tx1"/>
                          </a:solidFill>
                          <a:latin typeface="+mn-ea"/>
                          <a:ea typeface="+mn-ea"/>
                          <a:cs typeface="+mn-cs"/>
                        </a:rPr>
                        <a:t>The horizontal error of the contact surface between the equipment foundation and the cabinet is </a:t>
                      </a:r>
                      <a:r>
                        <a:rPr lang="en-US" altLang="zh-CN" sz="900" b="1" i="0" u="none" strike="noStrike" kern="1200" baseline="0" dirty="0">
                          <a:solidFill>
                            <a:srgbClr val="C00000"/>
                          </a:solidFill>
                          <a:latin typeface="+mn-ea"/>
                          <a:ea typeface="+mn-ea"/>
                          <a:cs typeface="+mn-cs"/>
                        </a:rPr>
                        <a:t>&lt;=3 mm</a:t>
                      </a:r>
                      <a:r>
                        <a:rPr lang="en-US" altLang="zh-CN" sz="900" b="0" i="0" u="none" strike="noStrike" kern="1200" baseline="0" dirty="0">
                          <a:solidFill>
                            <a:schemeClr val="tx1"/>
                          </a:solidFill>
                          <a:latin typeface="+mn-ea"/>
                          <a:ea typeface="+mn-ea"/>
                          <a:cs typeface="+mn-cs"/>
                        </a:rPr>
                        <a:t>.</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19628224"/>
                  </a:ext>
                </a:extLst>
              </a:tr>
              <a:tr h="2342860">
                <a:tc rowSpan="4">
                  <a:txBody>
                    <a:bodyPr/>
                    <a:lstStyle/>
                    <a:p>
                      <a:pPr algn="ctr" rtl="0" fontAlgn="ctr">
                        <a:lnSpc>
                          <a:spcPct val="120000"/>
                        </a:lnSpc>
                      </a:pPr>
                      <a:r>
                        <a:rPr lang="zh-CN" altLang="en-US" sz="900" b="0" i="0" u="none" strike="noStrike" dirty="0">
                          <a:solidFill>
                            <a:srgbClr val="000000"/>
                          </a:solidFill>
                          <a:effectLst/>
                          <a:latin typeface="+mn-ea"/>
                          <a:ea typeface="+mn-ea"/>
                        </a:rPr>
                        <a:t>其他要求</a:t>
                      </a:r>
                      <a:endParaRPr lang="en-US" sz="9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Storage charging</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a:r>
                        <a:rPr lang="en-US" altLang="zh-CN" sz="900" b="1" i="0" u="none" strike="noStrike" kern="1200" baseline="0" dirty="0">
                          <a:solidFill>
                            <a:srgbClr val="C00000"/>
                          </a:solidFill>
                          <a:latin typeface="+mn-ea"/>
                          <a:ea typeface="+mn-ea"/>
                          <a:cs typeface="+mn-cs"/>
                        </a:rPr>
                        <a:t>You are advised to use the ESS in a timely manner. If the ESS is stored for a long time or is not running, recharge the power periodically. Otherwise, the ESS may be damaged.</a:t>
                      </a:r>
                    </a:p>
                    <a:p>
                      <a:pPr marL="72000"/>
                      <a:r>
                        <a:rPr lang="en-US" altLang="zh-CN" sz="900" b="0" i="0" u="none" strike="noStrike" kern="1200" baseline="0" dirty="0">
                          <a:solidFill>
                            <a:schemeClr val="tx1"/>
                          </a:solidFill>
                          <a:latin typeface="+mn-ea"/>
                          <a:ea typeface="+mn-ea"/>
                          <a:cs typeface="+mn-cs"/>
                        </a:rPr>
                        <a:t>The following table lists the maximum charge intervals. Charge the ESS promptly and calibrate the SOC to 50%. </a:t>
                      </a:r>
                    </a:p>
                    <a:p>
                      <a:pPr marL="72000"/>
                      <a:endParaRPr lang="en-US" altLang="zh-CN" sz="900" b="0" i="0" u="none" strike="noStrike" kern="1200" baseline="0" dirty="0">
                        <a:solidFill>
                          <a:schemeClr val="tx1"/>
                        </a:solidFill>
                        <a:latin typeface="+mn-ea"/>
                        <a:ea typeface="+mn-ea"/>
                        <a:cs typeface="+mn-cs"/>
                      </a:endParaRPr>
                    </a:p>
                    <a:p>
                      <a:pPr marL="72000"/>
                      <a:endParaRPr lang="zh-CN" altLang="en-US" sz="900" b="0" i="0" u="none" strike="noStrike" kern="1200" baseline="0" dirty="0">
                        <a:solidFill>
                          <a:schemeClr val="tx1"/>
                        </a:solidFill>
                        <a:latin typeface="+mn-ea"/>
                        <a:ea typeface="+mn-ea"/>
                        <a:cs typeface="+mn-cs"/>
                      </a:endParaRPr>
                    </a:p>
                  </a:txBody>
                  <a:tcPr marL="2122" marR="2122" marT="2122"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53850541"/>
                  </a:ext>
                </a:extLst>
              </a:tr>
              <a:tr h="331920">
                <a:tc vMerge="1">
                  <a:txBody>
                    <a:bodyPr/>
                    <a:lstStyle/>
                    <a:p>
                      <a:pPr algn="ctr" rtl="0" fontAlgn="ctr">
                        <a:lnSpc>
                          <a:spcPct val="120000"/>
                        </a:lnSpc>
                      </a:pPr>
                      <a:endParaRPr lang="en-US" sz="9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Insulation protection</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a:r>
                        <a:rPr lang="en-US" altLang="zh-CN" sz="900" b="1" i="0" u="none" strike="noStrike" kern="1200" baseline="0" dirty="0">
                          <a:solidFill>
                            <a:srgbClr val="C00000"/>
                          </a:solidFill>
                          <a:latin typeface="+mn-ea"/>
                          <a:ea typeface="+mn-ea"/>
                          <a:cs typeface="+mn-cs"/>
                        </a:rPr>
                        <a:t>Tools </a:t>
                      </a:r>
                      <a:r>
                        <a:rPr lang="en-US" altLang="zh-CN" sz="900" b="0" i="0" u="none" strike="noStrike" kern="1200" baseline="0" dirty="0">
                          <a:solidFill>
                            <a:schemeClr val="tx1"/>
                          </a:solidFill>
                          <a:latin typeface="+mn-ea"/>
                          <a:ea typeface="+mn-ea"/>
                          <a:cs typeface="+mn-cs"/>
                        </a:rPr>
                        <a:t>meet the insulation level and protection requirements.</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12327851"/>
                  </a:ext>
                </a:extLst>
              </a:tr>
              <a:tr h="331920">
                <a:tc vMerge="1">
                  <a:txBody>
                    <a:bodyPr/>
                    <a:lstStyle/>
                    <a:p>
                      <a:pPr algn="ctr" rtl="0" fontAlgn="ctr">
                        <a:lnSpc>
                          <a:spcPct val="120000"/>
                        </a:lnSpc>
                      </a:pPr>
                      <a:endParaRPr lang="en-US" sz="9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Commissioning</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a:r>
                        <a:rPr lang="en-US" altLang="zh-CN" sz="900" b="1" i="0" u="none" strike="noStrike" kern="1200" baseline="0" dirty="0">
                          <a:solidFill>
                            <a:srgbClr val="C00000"/>
                          </a:solidFill>
                          <a:latin typeface="+mn-ea"/>
                          <a:ea typeface="+mn-ea"/>
                          <a:cs typeface="+mn-cs"/>
                        </a:rPr>
                        <a:t>Fire Extinguishing </a:t>
                      </a:r>
                      <a:r>
                        <a:rPr lang="en-US" altLang="zh-CN" sz="900" b="0" i="0" u="none" strike="noStrike" kern="1200" baseline="0" dirty="0">
                          <a:solidFill>
                            <a:schemeClr val="tx1"/>
                          </a:solidFill>
                          <a:latin typeface="+mn-ea"/>
                          <a:ea typeface="+mn-ea"/>
                          <a:cs typeface="+mn-cs"/>
                        </a:rPr>
                        <a:t>Before Installation and Commissioning</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27379031"/>
                  </a:ext>
                </a:extLst>
              </a:tr>
              <a:tr h="331920">
                <a:tc vMerge="1">
                  <a:txBody>
                    <a:bodyPr/>
                    <a:lstStyle/>
                    <a:p>
                      <a:pPr algn="ctr" rtl="0" fontAlgn="ctr">
                        <a:lnSpc>
                          <a:spcPct val="120000"/>
                        </a:lnSpc>
                      </a:pPr>
                      <a:endParaRPr lang="en-US" sz="900" b="0" i="0" u="none" strike="noStrike" dirty="0">
                        <a:solidFill>
                          <a:srgbClr val="000000"/>
                        </a:solidFill>
                        <a:effectLst/>
                        <a:latin typeface="+mn-ea"/>
                        <a:ea typeface="+mn-ea"/>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algn="ctr" rtl="0" fontAlgn="ctr">
                        <a:lnSpc>
                          <a:spcPct val="120000"/>
                        </a:lnSpc>
                      </a:pPr>
                      <a:r>
                        <a:rPr lang="en-US" altLang="zh-CN" sz="900" b="0" i="0" u="none" strike="noStrike" kern="1200" baseline="0" dirty="0">
                          <a:solidFill>
                            <a:schemeClr val="tx1"/>
                          </a:solidFill>
                          <a:latin typeface="+mn-ea"/>
                          <a:ea typeface="+mn-ea"/>
                          <a:cs typeface="+mn-cs"/>
                        </a:rPr>
                        <a:t>People</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tc>
                  <a:txBody>
                    <a:bodyPr/>
                    <a:lstStyle/>
                    <a:p>
                      <a:pPr marL="72000"/>
                      <a:r>
                        <a:rPr lang="en-US" altLang="zh-CN" sz="900" b="1" i="0" u="none" strike="noStrike" kern="1200" baseline="0" dirty="0">
                          <a:solidFill>
                            <a:srgbClr val="C00000"/>
                          </a:solidFill>
                          <a:latin typeface="+mn-ea"/>
                          <a:ea typeface="+mn-ea"/>
                          <a:cs typeface="+mn-cs"/>
                        </a:rPr>
                        <a:t>The personnel qualification </a:t>
                      </a:r>
                      <a:r>
                        <a:rPr lang="en-US" altLang="zh-CN" sz="900" b="0" i="0" u="none" strike="noStrike" kern="1200" baseline="0" dirty="0">
                          <a:solidFill>
                            <a:schemeClr val="tx1"/>
                          </a:solidFill>
                          <a:latin typeface="+mn-ea"/>
                          <a:ea typeface="+mn-ea"/>
                          <a:cs typeface="+mn-cs"/>
                        </a:rPr>
                        <a:t>meets the requirements of local laws and standards.</a:t>
                      </a:r>
                      <a:endParaRPr lang="zh-CN" altLang="en-US" sz="900" b="0" i="0" u="none" strike="noStrike" kern="1200" baseline="0" dirty="0">
                        <a:solidFill>
                          <a:schemeClr val="tx1"/>
                        </a:solidFill>
                        <a:latin typeface="+mn-ea"/>
                        <a:ea typeface="+mn-ea"/>
                        <a:cs typeface="+mn-cs"/>
                      </a:endParaRPr>
                    </a:p>
                  </a:txBody>
                  <a:tcPr marL="2122" marR="2122" marT="2122"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2446768"/>
                  </a:ext>
                </a:extLst>
              </a:tr>
            </a:tbl>
          </a:graphicData>
        </a:graphic>
      </p:graphicFrame>
      <p:pic>
        <p:nvPicPr>
          <p:cNvPr id="6" name="图片 5">
            <a:extLst>
              <a:ext uri="{FF2B5EF4-FFF2-40B4-BE49-F238E27FC236}">
                <a16:creationId xmlns:a16="http://schemas.microsoft.com/office/drawing/2014/main" id="{B67DD2C9-7BBB-43D3-BB9B-8A5905BFFD70}"/>
              </a:ext>
            </a:extLst>
          </p:cNvPr>
          <p:cNvPicPr>
            <a:picLocks noChangeAspect="1"/>
          </p:cNvPicPr>
          <p:nvPr/>
        </p:nvPicPr>
        <p:blipFill>
          <a:blip r:embed="rId3"/>
          <a:stretch>
            <a:fillRect/>
          </a:stretch>
        </p:blipFill>
        <p:spPr>
          <a:xfrm>
            <a:off x="3096265" y="3117205"/>
            <a:ext cx="3594268" cy="1808261"/>
          </a:xfrm>
          <a:prstGeom prst="rect">
            <a:avLst/>
          </a:prstGeom>
        </p:spPr>
      </p:pic>
    </p:spTree>
    <p:extLst>
      <p:ext uri="{BB962C8B-B14F-4D97-AF65-F5344CB8AC3E}">
        <p14:creationId xmlns:p14="http://schemas.microsoft.com/office/powerpoint/2010/main" val="41161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444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5.0,&quot;FooterHeight&quot;:9.0,&quot;SideMargin&quot;:5.5,&quot;TopMargin&quot;:0.0,&quot;BottomMargin&quot;:0.0,&quot;IntervalMargin&quot;:1.5,&quot;SettingType&quot;:&quot;System&quot;}"/>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2EAFCBAF-7E81-4CC3-B3A1-BDA082EA208D}" vid="{E917B845-6E54-4923-B6EE-D25C188569C2}"/>
    </a:ext>
  </a:extLst>
</a:theme>
</file>

<file path=ppt/theme/theme10.xml><?xml version="1.0" encoding="utf-8"?>
<a:theme xmlns:a="http://schemas.openxmlformats.org/drawingml/2006/main" name="17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8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drbkhto">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0">
              <a:srgbClr val="666666">
                <a:lumMod val="40000"/>
                <a:lumOff val="60000"/>
                <a:alpha val="27000"/>
              </a:srgbClr>
            </a:gs>
            <a:gs pos="67000">
              <a:srgbClr val="666666">
                <a:lumMod val="40000"/>
                <a:lumOff val="60000"/>
                <a:alpha val="0"/>
              </a:srgbClr>
            </a:gs>
          </a:gsLst>
          <a:lin ang="16200000" scaled="1"/>
        </a:gradFill>
        <a:ln w="6350" cap="flat" cmpd="sng" algn="ctr">
          <a:gradFill flip="none" rotWithShape="1">
            <a:gsLst>
              <a:gs pos="0">
                <a:srgbClr val="666666">
                  <a:lumMod val="40000"/>
                  <a:lumOff val="60000"/>
                </a:srgbClr>
              </a:gs>
              <a:gs pos="71000">
                <a:srgbClr val="666666">
                  <a:lumMod val="40000"/>
                  <a:lumOff val="60000"/>
                  <a:alpha val="0"/>
                </a:srgbClr>
              </a:gs>
            </a:gsLst>
            <a:lin ang="16200000" scaled="1"/>
            <a:tileRect/>
          </a:gradFill>
          <a:prstDash val="solid"/>
          <a:miter lim="800000"/>
        </a:ln>
        <a:effectLst>
          <a:outerShdw blurRad="50800" dist="38100" dir="5400000" sx="99000" sy="99000" algn="ctr" rotWithShape="0">
            <a:srgbClr val="000000">
              <a:alpha val="10000"/>
            </a:srgbClr>
          </a:outerShdw>
        </a:effectLst>
      </a:spPr>
      <a:bodyPr lIns="108008" tIns="45724" rIns="91447" bIns="45724" anchor="ctr">
        <a:noAutofit/>
      </a:bodyPr>
      <a:lstStyle>
        <a:defPPr marL="0" marR="0" indent="0" algn="l" defTabSz="1219540" rtl="0" eaLnBrk="1" fontAlgn="ctr" latinLnBrk="0" hangingPunct="1">
          <a:lnSpc>
            <a:spcPct val="100000"/>
          </a:lnSpc>
          <a:spcBef>
            <a:spcPts val="0"/>
          </a:spcBef>
          <a:spcAft>
            <a:spcPts val="0"/>
          </a:spcAft>
          <a:buClrTx/>
          <a:buSzTx/>
          <a:buFontTx/>
          <a:buNone/>
          <a:tabLst/>
          <a:defRPr kumimoji="0" sz="1100" b="1" i="0" u="none" strike="noStrike" kern="0" cap="none" spc="0" normalizeH="0" baseline="0" noProof="0" dirty="0">
            <a:ln>
              <a:noFill/>
            </a:ln>
            <a:solidFill>
              <a:prstClr val="black">
                <a:lumMod val="75000"/>
                <a:lumOff val="25000"/>
              </a:prstClr>
            </a:solidFill>
            <a:effectLst/>
            <a:uLnTx/>
            <a:uFillTx/>
            <a:latin typeface="Arial"/>
            <a:ea typeface="微软雅黑"/>
            <a:cs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9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drbkhto">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9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0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封面页_图片版 ">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3200" dirty="0" smtClean="0">
            <a:solidFill>
              <a:srgbClr val="000000"/>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drbkhto">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drbkhto">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hemvmn3">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3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hemvmn3">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cdmxeov">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常用-白色底">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drbkhto">
      <a:majorFont>
        <a:latin typeface="Arial" panose="020B0A04020102020204"/>
        <a:ea typeface="微软雅黑"/>
        <a:cs typeface=""/>
      </a:majorFont>
      <a:minorFont>
        <a:latin typeface="Arial" panose="020B060402020202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公司高层汇报</Template>
  <TotalTime>8916</TotalTime>
  <Words>1716</Words>
  <Application>Microsoft Office PowerPoint</Application>
  <PresentationFormat>宽屏</PresentationFormat>
  <Paragraphs>150</Paragraphs>
  <Slides>8</Slides>
  <Notes>7</Notes>
  <HiddenSlides>0</HiddenSlides>
  <MMClips>0</MMClips>
  <ScaleCrop>false</ScaleCrop>
  <HeadingPairs>
    <vt:vector size="6" baseType="variant">
      <vt:variant>
        <vt:lpstr>已用的字体</vt:lpstr>
      </vt:variant>
      <vt:variant>
        <vt:i4>8</vt:i4>
      </vt:variant>
      <vt:variant>
        <vt:lpstr>主题</vt:lpstr>
      </vt:variant>
      <vt:variant>
        <vt:i4>17</vt:i4>
      </vt:variant>
      <vt:variant>
        <vt:lpstr>幻灯片标题</vt:lpstr>
      </vt:variant>
      <vt:variant>
        <vt:i4>8</vt:i4>
      </vt:variant>
    </vt:vector>
  </HeadingPairs>
  <TitlesOfParts>
    <vt:vector size="33" baseType="lpstr">
      <vt:lpstr>.AppleSystemUIFont</vt:lpstr>
      <vt:lpstr>等线</vt:lpstr>
      <vt:lpstr>等线 Light</vt:lpstr>
      <vt:lpstr>微软雅黑</vt:lpstr>
      <vt:lpstr>微软雅黑</vt:lpstr>
      <vt:lpstr>Arial</vt:lpstr>
      <vt:lpstr>Calibri</vt:lpstr>
      <vt:lpstr>Wingdings</vt:lpstr>
      <vt:lpstr>2_自定义设计方案</vt:lpstr>
      <vt:lpstr>6_常用-白色底</vt:lpstr>
      <vt:lpstr>7_常用-白色底</vt:lpstr>
      <vt:lpstr>2_常用-白色底</vt:lpstr>
      <vt:lpstr>8_常用-白色底</vt:lpstr>
      <vt:lpstr>14_常用-白色底</vt:lpstr>
      <vt:lpstr>13_常用-白色底</vt:lpstr>
      <vt:lpstr>15_常用-白色底</vt:lpstr>
      <vt:lpstr>16_常用-白色底</vt:lpstr>
      <vt:lpstr>17_常用-白色底</vt:lpstr>
      <vt:lpstr>18_常用-白色底</vt:lpstr>
      <vt:lpstr>5_常用-白色底</vt:lpstr>
      <vt:lpstr>12_常用-白色底</vt:lpstr>
      <vt:lpstr>19_常用-白色底</vt:lpstr>
      <vt:lpstr>9_常用-白色底</vt:lpstr>
      <vt:lpstr>10_常用-白色底</vt:lpstr>
      <vt:lpstr>封面页_图片版 </vt:lpstr>
      <vt:lpstr>C&amp;I Hybrid Cooling Grid Forming ESS Safety Constraints V1.0</vt:lpstr>
      <vt:lpstr>1. Version information</vt:lpstr>
      <vt:lpstr>2. Scenario Description and Diagram</vt:lpstr>
      <vt:lpstr>2. Scenario Description and Diagram</vt:lpstr>
      <vt:lpstr>3. C&amp;I Hybrid Cooling Grid Forming ESS Site Requirements</vt:lpstr>
      <vt:lpstr>4. C&amp;I Hybrid Cooling Grid Forming ESS safety constraints</vt:lpstr>
      <vt:lpstr>4. C&amp;I Hybrid Cooling Grid Forming ESS safety constraints</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Lihuiyong (Fred)</dc:creator>
  <cp:lastModifiedBy>mawei (Q)</cp:lastModifiedBy>
  <cp:revision>356</cp:revision>
  <dcterms:created xsi:type="dcterms:W3CDTF">2024-06-29T03:15:08Z</dcterms:created>
  <dcterms:modified xsi:type="dcterms:W3CDTF">2025-08-01T12:06:25Z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(3)7gvtVx4pQ2q2dLm8MAxv8G7xKiAcWrlvrxViPUOMByBQWWnY1qkHzwUiz5/nKGL8B+wMVKYG
74r5QGgZxxrFvV0s/xFwmkGC71mvhMNlsKq4I3kvV8GSM74b8PXoQkBiTatz7fSK9x3GgW3x
GcgDTpvXt94jGj0UjYFTzz37+EPJH0TI9cV3JbArhibLQm+j05yAKZqv0m9HHCoyT8kNEd2X
53Jlpwa3lVe1DCFq+n</vt:lpwstr>
  </property>
  <property fmtid="{D5CDD505-2E9C-101B-9397-08002B2CF9AE}" pid="3" name="_2015_ms_pID_7253431">
    <vt:lpwstr>Sn2UV7zmMair8o9TggWkC3vmW4kZzyiFrBhyssc4sErpomqCVpbRW6
9J9e38/gHz3yVrWpyccTYYoDBvywI2sjm68AOKp1aWifzRyBbXCiCeg1ivSUC8VRlVYtzAEp
xZS48KCfLCeIfhs3KQJjGLyqgDC4jy6m35+AqxHJ9C+wr9p49NVZEZE5GRNhmJA9dahRu6Nm
etp9XBRGkCHGV4KiEYxZNKdjXfj0wYHJ2VDU</vt:lpwstr>
  </property>
  <property fmtid="{D5CDD505-2E9C-101B-9397-08002B2CF9AE}" pid="4" name="_2015_ms_pID_7253432">
    <vt:lpwstr>tQ1XrN+OfLd3+y7dNeSgkWA=</vt:lpwstr>
  </property>
</Properties>
</file>